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  <p:sldMasterId id="2147483774" r:id="rId3"/>
  </p:sldMasterIdLst>
  <p:sldIdLst>
    <p:sldId id="256" r:id="rId4"/>
    <p:sldId id="270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411961"/>
            <a:ext cx="5486400" cy="877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1961"/>
            <a:ext cx="16306800" cy="877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400306"/>
            <a:ext cx="10896600" cy="67889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2400306"/>
            <a:ext cx="10896600" cy="67889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0" indent="0">
              <a:buNone/>
              <a:defRPr sz="1600" b="1"/>
            </a:lvl6pPr>
            <a:lvl7pPr marL="2743140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0" indent="0">
              <a:buNone/>
              <a:defRPr sz="1600" b="1"/>
            </a:lvl6pPr>
            <a:lvl7pPr marL="2743140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0" indent="0">
              <a:buNone/>
              <a:defRPr sz="900"/>
            </a:lvl6pPr>
            <a:lvl7pPr marL="2743140" indent="0">
              <a:buNone/>
              <a:defRPr sz="900"/>
            </a:lvl7pPr>
            <a:lvl8pPr marL="3200329" indent="0">
              <a:buNone/>
              <a:defRPr sz="900"/>
            </a:lvl8pPr>
            <a:lvl9pPr marL="36575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70" indent="0">
              <a:buNone/>
              <a:defRPr sz="2000"/>
            </a:lvl4pPr>
            <a:lvl5pPr marL="1828760" indent="0">
              <a:buNone/>
              <a:defRPr sz="2000"/>
            </a:lvl5pPr>
            <a:lvl6pPr marL="2285950" indent="0">
              <a:buNone/>
              <a:defRPr sz="2000"/>
            </a:lvl6pPr>
            <a:lvl7pPr marL="2743140" indent="0">
              <a:buNone/>
              <a:defRPr sz="2000"/>
            </a:lvl7pPr>
            <a:lvl8pPr marL="3200329" indent="0">
              <a:buNone/>
              <a:defRPr sz="2000"/>
            </a:lvl8pPr>
            <a:lvl9pPr marL="365752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0" indent="0">
              <a:buNone/>
              <a:defRPr sz="900"/>
            </a:lvl6pPr>
            <a:lvl7pPr marL="2743140" indent="0">
              <a:buNone/>
              <a:defRPr sz="900"/>
            </a:lvl7pPr>
            <a:lvl8pPr marL="3200329" indent="0">
              <a:buNone/>
              <a:defRPr sz="900"/>
            </a:lvl8pPr>
            <a:lvl9pPr marL="36575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E783-AAC2-4643-9B9E-A35CE87DC1A8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569D-ECB4-4DBF-86D8-693E809EB86B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3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3" indent="-342893" algn="l" defTabSz="9143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4" indent="-285744" algn="l" defTabSz="91438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5" algn="l" defTabSz="9143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5" algn="l" defTabSz="91438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5" indent="-228595" algn="l" defTabSz="91438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5" indent="-228595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5" indent="-228595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A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3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843558"/>
            <a:ext cx="6692280" cy="1584176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Uji</a:t>
            </a:r>
            <a:r>
              <a:rPr lang="en-US" sz="2400" dirty="0"/>
              <a:t> </a:t>
            </a:r>
            <a:r>
              <a:rPr lang="en-US" sz="2400" dirty="0" err="1"/>
              <a:t>Korelasi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Data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Smartphone </a:t>
            </a:r>
            <a:r>
              <a:rPr lang="en-US" sz="2400" dirty="0" err="1" smtClean="0"/>
              <a:t>terhadap</a:t>
            </a:r>
            <a:r>
              <a:rPr lang="id-ID" sz="2400" dirty="0" smtClean="0"/>
              <a:t> </a:t>
            </a:r>
            <a:r>
              <a:rPr lang="en-US" sz="2400" dirty="0" smtClean="0"/>
              <a:t>Model </a:t>
            </a:r>
            <a:r>
              <a:rPr lang="en-US" sz="2400" dirty="0"/>
              <a:t>Gaya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smtClean="0"/>
              <a:t>VARK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en-US" sz="2400" dirty="0" smtClean="0"/>
              <a:t>(</a:t>
            </a:r>
            <a:r>
              <a:rPr lang="en-US" sz="2400" i="1" dirty="0" smtClean="0"/>
              <a:t>Visual</a:t>
            </a:r>
            <a:r>
              <a:rPr lang="en-US" sz="2400" i="1" dirty="0"/>
              <a:t>, Aural, Read/Write, Kinesthetic</a:t>
            </a:r>
            <a:r>
              <a:rPr lang="en-US" sz="2400" dirty="0"/>
              <a:t>)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2427734"/>
            <a:ext cx="4968552" cy="809228"/>
          </a:xfrm>
        </p:spPr>
        <p:txBody>
          <a:bodyPr>
            <a:noAutofit/>
          </a:bodyPr>
          <a:lstStyle/>
          <a:p>
            <a:pPr algn="l"/>
            <a:r>
              <a:rPr lang="id-ID" sz="1600" dirty="0" smtClean="0"/>
              <a:t>Meizar Raka Rimadana	14/363478/TK/41594</a:t>
            </a:r>
          </a:p>
          <a:p>
            <a:pPr algn="l"/>
            <a:r>
              <a:rPr lang="en" sz="1600" dirty="0" smtClean="0"/>
              <a:t>Maximillian Sheldy F</a:t>
            </a:r>
            <a:r>
              <a:rPr lang="id-ID" sz="1600" dirty="0" smtClean="0"/>
              <a:t>erdinand E.	14/365238/TK/42057</a:t>
            </a:r>
            <a:endParaRPr lang="id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FD4694-F19D-4E68-BE05-FE0F81643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059582"/>
            <a:ext cx="1944216" cy="201870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0" y="3579862"/>
            <a:ext cx="9108504" cy="80922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algn="ctr" defTabSz="914380">
              <a:spcBef>
                <a:spcPct val="20000"/>
              </a:spcBef>
            </a:pPr>
            <a:r>
              <a:rPr lang="id-ID" sz="1400" dirty="0" smtClean="0"/>
              <a:t>Dosen Pembimbing 1 : P</a:t>
            </a:r>
            <a:r>
              <a:rPr lang="id-ID" sz="1400" dirty="0"/>
              <a:t>. Insap Santosa, Ir., M.Sc., Ph.D</a:t>
            </a:r>
            <a:r>
              <a:rPr lang="id-ID" sz="1400" dirty="0" smtClean="0"/>
              <a:t>.  | Dosen Pembimbing 2 : Sri Suning Kusumawardani, Dr., S.T., M.T.</a:t>
            </a:r>
          </a:p>
          <a:p>
            <a:pPr algn="ctr" defTabSz="914380">
              <a:spcBef>
                <a:spcPct val="20000"/>
              </a:spcBef>
            </a:pPr>
            <a:r>
              <a:rPr kumimoji="0" lang="id-ID" sz="1400" i="0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Yogyakarta,</a:t>
            </a:r>
            <a:r>
              <a:rPr kumimoji="0" lang="id-ID" sz="1400" i="0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18 Juli 2018</a:t>
            </a:r>
            <a:endParaRPr kumimoji="0" lang="id-ID" sz="1400" i="0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Hasil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3688" y="3939903"/>
            <a:ext cx="5486400" cy="425054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63688" y="4364956"/>
            <a:ext cx="5486400" cy="603647"/>
          </a:xfrm>
        </p:spPr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880942" y="483519"/>
            <a:ext cx="1610938" cy="3221876"/>
            <a:chOff x="1043608" y="267494"/>
            <a:chExt cx="1789931" cy="3579862"/>
          </a:xfrm>
          <a:effectLst>
            <a:outerShdw blurRad="152400" dist="127000" dir="5400000" sx="90000" sy="90000" rotWithShape="0">
              <a:prstClr val="black">
                <a:alpha val="15000"/>
              </a:prstClr>
            </a:outerShdw>
          </a:effectLst>
        </p:grpSpPr>
        <p:pic>
          <p:nvPicPr>
            <p:cNvPr id="9" name="Picture 8" descr="E:\Documents\Semester 8\SKRIPSI BARU\Diagram Gambar dll\Screenshot_2018-06-26-14-23-47_com.android.settings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32629" y="771550"/>
              <a:ext cx="1467163" cy="260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3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3608" y="267494"/>
              <a:ext cx="1789931" cy="3579862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833270" y="483519"/>
            <a:ext cx="1610938" cy="3221876"/>
            <a:chOff x="2915816" y="267494"/>
            <a:chExt cx="1789931" cy="3579862"/>
          </a:xfrm>
          <a:effectLst>
            <a:outerShdw blurRad="152400" dist="127000" dir="5400000" sx="90000" sy="90000" rotWithShape="0">
              <a:prstClr val="black">
                <a:alpha val="15000"/>
              </a:prstClr>
            </a:outerShdw>
          </a:effectLst>
        </p:grpSpPr>
        <p:pic>
          <p:nvPicPr>
            <p:cNvPr id="11" name="Picture 10" descr="E:\Documents\Semester 8\SKRIPSI BARU\Diagram Gambar dll\Screenshot_2018-06-26-14-25-52_com.example.meizar.learningstyleapp.pn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832" y="771549"/>
              <a:ext cx="1512167" cy="2688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267494"/>
              <a:ext cx="1789931" cy="3579862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3275858" y="267495"/>
            <a:ext cx="1789931" cy="3579862"/>
            <a:chOff x="4932040" y="267494"/>
            <a:chExt cx="1789931" cy="3579862"/>
          </a:xfrm>
          <a:effectLst>
            <a:outerShdw blurRad="152400" dist="127000" dir="5400000" sx="90000" sy="90000" rotWithShape="0">
              <a:prstClr val="black">
                <a:alpha val="15000"/>
              </a:prstClr>
            </a:outerShdw>
          </a:effectLst>
        </p:grpSpPr>
        <p:pic>
          <p:nvPicPr>
            <p:cNvPr id="20484" name="Picture 4" descr="E:\Documents\Semester 8\SKRIPSI BARU\Diagram Gambar dll\learning style app cop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6056" y="771549"/>
              <a:ext cx="1512168" cy="2688299"/>
            </a:xfrm>
            <a:prstGeom prst="rect">
              <a:avLst/>
            </a:prstGeom>
            <a:noFill/>
          </p:spPr>
        </p:pic>
        <p:pic>
          <p:nvPicPr>
            <p:cNvPr id="13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267494"/>
              <a:ext cx="1789931" cy="357986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3" descr="E:\Documents\Semester 8\SKRIPSI BARU\PPT\smartphone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2" y="195488"/>
            <a:ext cx="1789931" cy="3579862"/>
          </a:xfrm>
          <a:prstGeom prst="rect">
            <a:avLst/>
          </a:prstGeom>
          <a:noFill/>
        </p:spPr>
      </p:pic>
      <p:pic>
        <p:nvPicPr>
          <p:cNvPr id="21506" name="Picture 2" descr="E:\Documents\Semester 8\SKRIPSI BARU\Diagram Gambar dll\Screenshot_2018-06-26-14-23-16_com.example.meizar.learningstyleap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8" y="699542"/>
            <a:ext cx="1512167" cy="2688039"/>
          </a:xfrm>
          <a:prstGeom prst="rect">
            <a:avLst/>
          </a:prstGeom>
          <a:noFill/>
        </p:spPr>
      </p:pic>
      <p:pic>
        <p:nvPicPr>
          <p:cNvPr id="9" name="Picture 3" descr="E:\Documents\Semester 8\SKRIPSI BARU\PPT\smartphone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90" y="195488"/>
            <a:ext cx="1789931" cy="3579862"/>
          </a:xfrm>
          <a:prstGeom prst="rect">
            <a:avLst/>
          </a:prstGeom>
          <a:noFill/>
        </p:spPr>
      </p:pic>
      <p:pic>
        <p:nvPicPr>
          <p:cNvPr id="21507" name="Picture 3" descr="E:\Documents\Semester 8\SKRIPSI BARU\Diagram Gambar dll\Screenshot_2018-06-26-14-23-36_com.example.meizar.learningstyleap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1262" y="699544"/>
            <a:ext cx="1498810" cy="2664296"/>
          </a:xfrm>
          <a:prstGeom prst="rect">
            <a:avLst/>
          </a:prstGeom>
          <a:noFill/>
        </p:spPr>
      </p:pic>
      <p:pic>
        <p:nvPicPr>
          <p:cNvPr id="11" name="Picture 3" descr="E:\Documents\Semester 8\SKRIPSI BARU\PPT\smartphone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4399" y="195488"/>
            <a:ext cx="1789931" cy="3579862"/>
          </a:xfrm>
          <a:prstGeom prst="rect">
            <a:avLst/>
          </a:prstGeom>
          <a:noFill/>
        </p:spPr>
      </p:pic>
      <p:pic>
        <p:nvPicPr>
          <p:cNvPr id="21508" name="Picture 4" descr="E:\Documents\Semester 8\SKRIPSI BARU\Diagram Gambar dll\Screenshot_2018-06-26-14-23-47_com.android.setting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8413" y="699542"/>
            <a:ext cx="1512168" cy="2688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3" descr="E:\Documents\Semester 8\SKRIPSI BARU\PPT\smartphone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2" y="195488"/>
            <a:ext cx="1789931" cy="3579862"/>
          </a:xfrm>
          <a:prstGeom prst="rect">
            <a:avLst/>
          </a:prstGeom>
          <a:noFill/>
        </p:spPr>
      </p:pic>
      <p:pic>
        <p:nvPicPr>
          <p:cNvPr id="9" name="Picture 3" descr="E:\Documents\Semester 8\SKRIPSI BARU\PPT\smartphone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90" y="195488"/>
            <a:ext cx="1789931" cy="3579862"/>
          </a:xfrm>
          <a:prstGeom prst="rect">
            <a:avLst/>
          </a:prstGeom>
          <a:noFill/>
        </p:spPr>
      </p:pic>
      <p:pic>
        <p:nvPicPr>
          <p:cNvPr id="11" name="Picture 3" descr="E:\Documents\Semester 8\SKRIPSI BARU\PPT\smartphone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4399" y="216024"/>
            <a:ext cx="1789931" cy="3579862"/>
          </a:xfrm>
          <a:prstGeom prst="rect">
            <a:avLst/>
          </a:prstGeom>
          <a:noFill/>
        </p:spPr>
      </p:pic>
      <p:pic>
        <p:nvPicPr>
          <p:cNvPr id="22530" name="Picture 2" descr="E:\Documents\Semester 8\SKRIPSI BARU\Diagram Gambar dll\Screenshot_2018-06-26-14-24-14_com.example.meizar.learningstyleap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699543"/>
            <a:ext cx="1498812" cy="2664296"/>
          </a:xfrm>
          <a:prstGeom prst="rect">
            <a:avLst/>
          </a:prstGeom>
          <a:noFill/>
        </p:spPr>
      </p:pic>
      <p:pic>
        <p:nvPicPr>
          <p:cNvPr id="22531" name="Picture 3" descr="E:\Documents\Semester 8\SKRIPSI BARU\Diagram Gambar dll\Screenshot_2018-06-26-14-25-52_com.example.meizar.learningstyleap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6" y="699543"/>
            <a:ext cx="1512167" cy="2688037"/>
          </a:xfrm>
          <a:prstGeom prst="rect">
            <a:avLst/>
          </a:prstGeom>
          <a:noFill/>
        </p:spPr>
      </p:pic>
      <p:pic>
        <p:nvPicPr>
          <p:cNvPr id="22532" name="Picture 4" descr="E:\Documents\Semester 8\SKRIPSI BARU\Diagram Gambar dll\Screenshot_2018-06-27-12-46-34_com.example.meizar.learningstyleap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7194" y="699543"/>
            <a:ext cx="1512168" cy="2688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Penyimpanan Data</a:t>
            </a:r>
            <a:endParaRPr lang="id-ID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b="13302"/>
          <a:stretch>
            <a:fillRect/>
          </a:stretch>
        </p:blipFill>
        <p:spPr bwMode="auto">
          <a:xfrm>
            <a:off x="5220074" y="915567"/>
            <a:ext cx="3168351" cy="2779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4" y="915567"/>
            <a:ext cx="4524375" cy="2595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Penyimpanan Data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9582"/>
            <a:ext cx="3168352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b="11538"/>
          <a:stretch>
            <a:fillRect/>
          </a:stretch>
        </p:blipFill>
        <p:spPr bwMode="auto">
          <a:xfrm>
            <a:off x="4716016" y="1059582"/>
            <a:ext cx="3024336" cy="2822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05979"/>
            <a:ext cx="6635080" cy="857250"/>
          </a:xfrm>
        </p:spPr>
        <p:txBody>
          <a:bodyPr/>
          <a:lstStyle/>
          <a:p>
            <a:pPr algn="l"/>
            <a:r>
              <a:rPr lang="id-ID" dirty="0" smtClean="0">
                <a:solidFill>
                  <a:schemeClr val="bg1"/>
                </a:solidFill>
              </a:rPr>
              <a:t>Layout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69168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5" name="Group 5"/>
          <p:cNvGrpSpPr/>
          <p:nvPr/>
        </p:nvGrpSpPr>
        <p:grpSpPr>
          <a:xfrm>
            <a:off x="2915816" y="1059662"/>
            <a:ext cx="5256584" cy="720000"/>
            <a:chOff x="3131840" y="1491630"/>
            <a:chExt cx="5256584" cy="576064"/>
          </a:xfrm>
        </p:grpSpPr>
        <p:sp>
          <p:nvSpPr>
            <p:cNvPr id="76" name="Rectangle 7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7" name="Right Triangle 76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915816" y="10596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solidFill>
                  <a:prstClr val="white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79" name="Group 6"/>
          <p:cNvGrpSpPr/>
          <p:nvPr/>
        </p:nvGrpSpPr>
        <p:grpSpPr>
          <a:xfrm>
            <a:off x="3635816" y="1140304"/>
            <a:ext cx="4392568" cy="546224"/>
            <a:chOff x="3851840" y="1356248"/>
            <a:chExt cx="4392568" cy="546224"/>
          </a:xfrm>
        </p:grpSpPr>
        <p:sp>
          <p:nvSpPr>
            <p:cNvPr id="80" name="TextBox 7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Pendahuluan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Latar Belakang – Rumusan Masalah – Tujuan – Batasan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5"/>
          <p:cNvGrpSpPr/>
          <p:nvPr/>
        </p:nvGrpSpPr>
        <p:grpSpPr>
          <a:xfrm>
            <a:off x="2915816" y="1851750"/>
            <a:ext cx="5256584" cy="720000"/>
            <a:chOff x="3131840" y="1491630"/>
            <a:chExt cx="5256584" cy="576064"/>
          </a:xfrm>
        </p:grpSpPr>
        <p:sp>
          <p:nvSpPr>
            <p:cNvPr id="83" name="Rectangle 8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4" name="Right Triangle 8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915816" y="185175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 smtClean="0">
                <a:solidFill>
                  <a:prstClr val="white"/>
                </a:solidFill>
                <a:cs typeface="Arial" pitchFamily="34" charset="0"/>
              </a:rPr>
              <a:t>0</a:t>
            </a:r>
            <a:r>
              <a:rPr lang="id-ID" altLang="ko-KR" sz="2000" b="1" dirty="0" smtClean="0">
                <a:solidFill>
                  <a:prstClr val="white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86" name="Group 6"/>
          <p:cNvGrpSpPr/>
          <p:nvPr/>
        </p:nvGrpSpPr>
        <p:grpSpPr>
          <a:xfrm>
            <a:off x="3635816" y="1932392"/>
            <a:ext cx="4392568" cy="546224"/>
            <a:chOff x="3851840" y="1356248"/>
            <a:chExt cx="4392568" cy="546224"/>
          </a:xfrm>
        </p:grpSpPr>
        <p:sp>
          <p:nvSpPr>
            <p:cNvPr id="87" name="TextBox 8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Landasan Teori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Test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5"/>
          <p:cNvGrpSpPr/>
          <p:nvPr/>
        </p:nvGrpSpPr>
        <p:grpSpPr>
          <a:xfrm>
            <a:off x="2915816" y="2643838"/>
            <a:ext cx="5256584" cy="720000"/>
            <a:chOff x="3131840" y="1491630"/>
            <a:chExt cx="5256584" cy="576064"/>
          </a:xfrm>
        </p:grpSpPr>
        <p:sp>
          <p:nvSpPr>
            <p:cNvPr id="104" name="Rectangle 10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5" name="Right Triangle 10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915816" y="264383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 smtClean="0">
                <a:solidFill>
                  <a:prstClr val="white"/>
                </a:solidFill>
                <a:cs typeface="Arial" pitchFamily="34" charset="0"/>
              </a:rPr>
              <a:t>0</a:t>
            </a:r>
            <a:r>
              <a:rPr lang="id-ID" altLang="ko-KR" sz="2000" b="1" dirty="0" smtClean="0">
                <a:solidFill>
                  <a:prstClr val="white"/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07" name="Group 6"/>
          <p:cNvGrpSpPr/>
          <p:nvPr/>
        </p:nvGrpSpPr>
        <p:grpSpPr>
          <a:xfrm>
            <a:off x="3635816" y="2724480"/>
            <a:ext cx="4392568" cy="546224"/>
            <a:chOff x="3851840" y="1356248"/>
            <a:chExt cx="4392568" cy="546224"/>
          </a:xfrm>
        </p:grpSpPr>
        <p:sp>
          <p:nvSpPr>
            <p:cNvPr id="108" name="TextBox 107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Metode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Alur Penelitian – Pengembangan Aplikasi – Analisis Uji Korelasi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110" name="Group 5"/>
          <p:cNvGrpSpPr/>
          <p:nvPr/>
        </p:nvGrpSpPr>
        <p:grpSpPr>
          <a:xfrm>
            <a:off x="2915816" y="3435926"/>
            <a:ext cx="5256584" cy="720000"/>
            <a:chOff x="3131840" y="1491630"/>
            <a:chExt cx="5256584" cy="576064"/>
          </a:xfrm>
        </p:grpSpPr>
        <p:sp>
          <p:nvSpPr>
            <p:cNvPr id="111" name="Rectangle 11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2" name="Right Triangle 11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2915816" y="343592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 smtClean="0">
                <a:solidFill>
                  <a:prstClr val="white"/>
                </a:solidFill>
                <a:cs typeface="Arial" pitchFamily="34" charset="0"/>
              </a:rPr>
              <a:t>0</a:t>
            </a:r>
            <a:r>
              <a:rPr lang="id-ID" altLang="ko-KR" sz="2000" b="1" dirty="0" smtClean="0">
                <a:solidFill>
                  <a:prstClr val="white"/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14" name="Group 6"/>
          <p:cNvGrpSpPr/>
          <p:nvPr/>
        </p:nvGrpSpPr>
        <p:grpSpPr>
          <a:xfrm>
            <a:off x="3635816" y="3516568"/>
            <a:ext cx="4392568" cy="546224"/>
            <a:chOff x="3851840" y="1356248"/>
            <a:chExt cx="4392568" cy="546224"/>
          </a:xfrm>
        </p:grpSpPr>
        <p:sp>
          <p:nvSpPr>
            <p:cNvPr id="115" name="TextBox 114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Hasil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Hasil Aplikasi – Hasil Uji Korelasi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5"/>
          <p:cNvGrpSpPr/>
          <p:nvPr/>
        </p:nvGrpSpPr>
        <p:grpSpPr>
          <a:xfrm>
            <a:off x="2915816" y="4228014"/>
            <a:ext cx="5256584" cy="720000"/>
            <a:chOff x="3131840" y="1491630"/>
            <a:chExt cx="5256584" cy="576064"/>
          </a:xfrm>
        </p:grpSpPr>
        <p:sp>
          <p:nvSpPr>
            <p:cNvPr id="118" name="Rectangle 1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9" name="Right Triangle 1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915816" y="422801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 smtClean="0">
                <a:solidFill>
                  <a:prstClr val="white"/>
                </a:solidFill>
                <a:cs typeface="Arial" pitchFamily="34" charset="0"/>
              </a:rPr>
              <a:t>0</a:t>
            </a:r>
            <a:r>
              <a:rPr lang="id-ID" altLang="ko-KR" sz="2000" b="1" dirty="0" smtClean="0">
                <a:solidFill>
                  <a:prstClr val="white"/>
                </a:solidFill>
                <a:cs typeface="Arial" pitchFamily="34" charset="0"/>
              </a:rPr>
              <a:t>5</a:t>
            </a:r>
            <a:endParaRPr lang="ko-KR" altLang="en-US" sz="2000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21" name="Group 6"/>
          <p:cNvGrpSpPr/>
          <p:nvPr/>
        </p:nvGrpSpPr>
        <p:grpSpPr>
          <a:xfrm>
            <a:off x="3635816" y="4308656"/>
            <a:ext cx="4392568" cy="546224"/>
            <a:chOff x="3851840" y="1356248"/>
            <a:chExt cx="4392568" cy="546224"/>
          </a:xfrm>
        </p:grpSpPr>
        <p:sp>
          <p:nvSpPr>
            <p:cNvPr id="122" name="TextBox 121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Penutup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Kesimpulan dan Saran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E:\Documents\Semester 8\SKRIPSI BARU\PPT\Study_(16840395246).jpg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 b="736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251520" y="339503"/>
            <a:ext cx="7787201" cy="72008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Manusia belajar sepanjang hidup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1203598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Belajar:</a:t>
            </a:r>
          </a:p>
          <a:p>
            <a:r>
              <a:rPr lang="id-ID" dirty="0" smtClean="0"/>
              <a:t>Formal</a:t>
            </a:r>
          </a:p>
          <a:p>
            <a:r>
              <a:rPr lang="id-ID" dirty="0" smtClean="0"/>
              <a:t>Non-Formal</a:t>
            </a:r>
          </a:p>
          <a:p>
            <a:r>
              <a:rPr lang="id-ID" dirty="0" smtClean="0"/>
              <a:t>Informal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Landasan Teori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Test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Metodologi Penelitian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Penelitian</a:t>
            </a:r>
            <a:endParaRPr lang="id-ID" dirty="0"/>
          </a:p>
        </p:txBody>
      </p:sp>
      <p:pic>
        <p:nvPicPr>
          <p:cNvPr id="4" name="Picture 3" descr="E:\Documents\Semester 8\SKRIPSI BARU\Diagram Gambar dll\alur penelitia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43559"/>
            <a:ext cx="936104" cy="409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Pengembangan Aplikasi : SCRUM</a:t>
            </a:r>
            <a:endParaRPr lang="id-ID" dirty="0"/>
          </a:p>
        </p:txBody>
      </p:sp>
      <p:pic>
        <p:nvPicPr>
          <p:cNvPr id="4" name="Picture 3" descr="E:\Documents\Semester 8\SKRIPSI BARU\scrum (2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685" y="1112981"/>
            <a:ext cx="5040630" cy="291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Product Backlog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1542" y="1817370"/>
          <a:ext cx="4596447" cy="1979582"/>
        </p:xfrm>
        <a:graphic>
          <a:graphicData uri="http://schemas.openxmlformats.org/drawingml/2006/table">
            <a:tbl>
              <a:tblPr/>
              <a:tblGrid>
                <a:gridCol w="694372"/>
                <a:gridCol w="3902075"/>
              </a:tblGrid>
              <a:tr h="486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>
                          <a:latin typeface="Times New Roman"/>
                          <a:ea typeface="Calibri"/>
                          <a:cs typeface="Arial"/>
                        </a:rPr>
                        <a:t>Prioritas</a:t>
                      </a:r>
                      <a:endParaRPr lang="id-ID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>
                          <a:latin typeface="Times New Roman"/>
                          <a:ea typeface="Calibri"/>
                          <a:cs typeface="Arial"/>
                        </a:rPr>
                        <a:t>Product Backlog</a:t>
                      </a:r>
                      <a:endParaRPr lang="id-ID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Arial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Arial"/>
                        </a:rPr>
                        <a:t>Layanan Penangkap Data Penggunaan Aplikasi</a:t>
                      </a:r>
                      <a:endParaRPr lang="id-ID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id-ID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Arial"/>
                        </a:rPr>
                        <a:t>Kuesioner VARK</a:t>
                      </a:r>
                      <a:endParaRPr lang="id-ID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endParaRPr lang="id-ID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Arial"/>
                        </a:rPr>
                        <a:t>Persetujuan Pengguna, Petunjuk Penggunaan Aplikasi, dan Pengisian Identitas Responden</a:t>
                      </a:r>
                      <a:endParaRPr lang="id-ID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8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id-ID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latin typeface="Times New Roman"/>
                          <a:ea typeface="Calibri"/>
                          <a:cs typeface="Arial"/>
                        </a:rPr>
                        <a:t>Sinkronisasi Firebase, Autentikasi, dan Penyelesaian Akhir</a:t>
                      </a:r>
                      <a:endParaRPr lang="id-ID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Kerja Aplikasi</a:t>
            </a:r>
            <a:endParaRPr lang="id-ID" dirty="0"/>
          </a:p>
        </p:txBody>
      </p:sp>
      <p:pic>
        <p:nvPicPr>
          <p:cNvPr id="4" name="Picture 3" descr="E:\Documents\Semester 8\SKRIPSI BARU\Diagram Gambar dll\alur aplikasi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7575"/>
            <a:ext cx="2359588" cy="391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158</Words>
  <Application>Microsoft Office PowerPoint</Application>
  <PresentationFormat>On-screen Show (16:9)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Contents Slide Master</vt:lpstr>
      <vt:lpstr>1_Contents Slide Master</vt:lpstr>
      <vt:lpstr>Analisis Uji Korelasi antara Data Penggunaan Aplikasi Smartphone terhadap Model Gaya Belajar VARK (Visual, Aural, Read/Write, Kinesthetic)</vt:lpstr>
      <vt:lpstr>Layout</vt:lpstr>
      <vt:lpstr>Slide 3</vt:lpstr>
      <vt:lpstr>Landasan Teori</vt:lpstr>
      <vt:lpstr>Metodologi Penelitian</vt:lpstr>
      <vt:lpstr>Alur Penelitian</vt:lpstr>
      <vt:lpstr>Pengembangan Aplikasi : SCRUM</vt:lpstr>
      <vt:lpstr>Product Backlog</vt:lpstr>
      <vt:lpstr>Alur Kerja Aplikasi</vt:lpstr>
      <vt:lpstr>Hasil</vt:lpstr>
      <vt:lpstr>Slide 11</vt:lpstr>
      <vt:lpstr>Slide 12</vt:lpstr>
      <vt:lpstr>Slide 13</vt:lpstr>
      <vt:lpstr>Penyimpanan Data</vt:lpstr>
      <vt:lpstr>Penyimpanan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HALAMAN DEPAN</dc:title>
  <dc:creator>A455L</dc:creator>
  <cp:lastModifiedBy>A455L</cp:lastModifiedBy>
  <cp:revision>25</cp:revision>
  <dcterms:created xsi:type="dcterms:W3CDTF">2018-07-16T07:40:02Z</dcterms:created>
  <dcterms:modified xsi:type="dcterms:W3CDTF">2018-07-16T11:47:08Z</dcterms:modified>
</cp:coreProperties>
</file>