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4" r:id="rId9"/>
    <p:sldId id="261" r:id="rId10"/>
    <p:sldId id="262" r:id="rId11"/>
    <p:sldId id="272" r:id="rId12"/>
    <p:sldId id="265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3" r:id="rId25"/>
    <p:sldId id="279" r:id="rId26"/>
    <p:sldId id="282" r:id="rId27"/>
    <p:sldId id="284" r:id="rId28"/>
    <p:sldId id="285" r:id="rId29"/>
    <p:sldId id="295" r:id="rId30"/>
    <p:sldId id="287" r:id="rId31"/>
    <p:sldId id="288" r:id="rId32"/>
    <p:sldId id="296" r:id="rId33"/>
    <p:sldId id="290" r:id="rId34"/>
    <p:sldId id="291" r:id="rId35"/>
    <p:sldId id="292" r:id="rId36"/>
    <p:sldId id="297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D" initials="S" lastIdx="1" clrIdx="0">
    <p:extLst>
      <p:ext uri="{19B8F6BF-5375-455C-9EA6-DF929625EA0E}">
        <p15:presenceInfo xmlns:p15="http://schemas.microsoft.com/office/powerpoint/2012/main" userId="S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9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8T00:01:12.433" idx="1">
    <p:pos x="10" y="10"/>
    <p:text>GANTI GAMBAR YANG FULL ID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181B8-B85F-4FA7-AAD2-907F5E55FA8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CA2EB21-94D8-4508-912D-F1809E96EA3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/>
            <a:t>Mulai</a:t>
          </a:r>
        </a:p>
      </dgm:t>
    </dgm:pt>
    <dgm:pt modelId="{2F41D8B8-51C0-4267-943A-07E40D9BBBBD}" type="parTrans" cxnId="{B9918C8C-08D3-4244-B7FF-06BF702BB0FF}">
      <dgm:prSet/>
      <dgm:spPr/>
      <dgm:t>
        <a:bodyPr/>
        <a:lstStyle/>
        <a:p>
          <a:endParaRPr lang="id-ID" b="1"/>
        </a:p>
      </dgm:t>
    </dgm:pt>
    <dgm:pt modelId="{7A6B6F07-7F28-4863-B93B-C5CAF0AC8C03}" type="sibTrans" cxnId="{B9918C8C-08D3-4244-B7FF-06BF702BB0FF}">
      <dgm:prSet/>
      <dgm:spPr/>
      <dgm:t>
        <a:bodyPr/>
        <a:lstStyle/>
        <a:p>
          <a:endParaRPr lang="id-ID" b="1"/>
        </a:p>
      </dgm:t>
    </dgm:pt>
    <dgm:pt modelId="{4569D4DB-5820-4E3B-BA67-0B817D45237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/>
            <a:t>Identifikasi Masalah</a:t>
          </a:r>
        </a:p>
      </dgm:t>
    </dgm:pt>
    <dgm:pt modelId="{311647DF-71D1-4874-8C21-483C71EBC7D4}" type="parTrans" cxnId="{66F8C846-BB1D-478C-B446-9E465A091FE7}">
      <dgm:prSet/>
      <dgm:spPr/>
      <dgm:t>
        <a:bodyPr/>
        <a:lstStyle/>
        <a:p>
          <a:endParaRPr lang="id-ID" b="1"/>
        </a:p>
      </dgm:t>
    </dgm:pt>
    <dgm:pt modelId="{B4F330A4-6F4E-40FE-BDCC-AD4C3CADA165}" type="sibTrans" cxnId="{66F8C846-BB1D-478C-B446-9E465A091FE7}">
      <dgm:prSet/>
      <dgm:spPr/>
      <dgm:t>
        <a:bodyPr/>
        <a:lstStyle/>
        <a:p>
          <a:endParaRPr lang="id-ID" b="1"/>
        </a:p>
      </dgm:t>
    </dgm:pt>
    <dgm:pt modelId="{42CD2DB9-C4C5-4570-AC75-715991B23300}">
      <dgm:prSet phldrT="[Text]"/>
      <dgm:spPr/>
      <dgm:t>
        <a:bodyPr/>
        <a:lstStyle/>
        <a:p>
          <a:r>
            <a:rPr lang="id-ID" b="1" dirty="0"/>
            <a:t>Pengembangan Aplikasi</a:t>
          </a:r>
        </a:p>
      </dgm:t>
    </dgm:pt>
    <dgm:pt modelId="{ECE3229E-1AFC-401A-B965-468A32510252}" type="parTrans" cxnId="{7B46C187-4D27-4838-97F1-634F20FABD8A}">
      <dgm:prSet/>
      <dgm:spPr/>
      <dgm:t>
        <a:bodyPr/>
        <a:lstStyle/>
        <a:p>
          <a:endParaRPr lang="id-ID" b="1"/>
        </a:p>
      </dgm:t>
    </dgm:pt>
    <dgm:pt modelId="{AA67F11E-CBD2-4500-BF17-DCBD0A72987D}" type="sibTrans" cxnId="{7B46C187-4D27-4838-97F1-634F20FABD8A}">
      <dgm:prSet/>
      <dgm:spPr/>
      <dgm:t>
        <a:bodyPr/>
        <a:lstStyle/>
        <a:p>
          <a:endParaRPr lang="id-ID" b="1"/>
        </a:p>
      </dgm:t>
    </dgm:pt>
    <dgm:pt modelId="{4B4DAB8B-7A0A-4FFC-ACDD-F7F8378A073F}">
      <dgm:prSet phldrT="[Text]"/>
      <dgm:spPr/>
      <dgm:t>
        <a:bodyPr/>
        <a:lstStyle/>
        <a:p>
          <a:r>
            <a:rPr lang="id-ID" b="1" dirty="0"/>
            <a:t>Pengumpulan Data dan Analisis Uji Korelasi</a:t>
          </a:r>
        </a:p>
      </dgm:t>
    </dgm:pt>
    <dgm:pt modelId="{4A31740C-1E9B-4FD5-B8B2-BFDE6CA2CCAF}" type="parTrans" cxnId="{AACBA469-107A-4C40-A20A-C3DEE7EF54E1}">
      <dgm:prSet/>
      <dgm:spPr/>
      <dgm:t>
        <a:bodyPr/>
        <a:lstStyle/>
        <a:p>
          <a:endParaRPr lang="id-ID" b="1"/>
        </a:p>
      </dgm:t>
    </dgm:pt>
    <dgm:pt modelId="{FF5BD69B-87E0-458E-8F4E-7F9E0EDFEC05}" type="sibTrans" cxnId="{AACBA469-107A-4C40-A20A-C3DEE7EF54E1}">
      <dgm:prSet/>
      <dgm:spPr/>
      <dgm:t>
        <a:bodyPr/>
        <a:lstStyle/>
        <a:p>
          <a:endParaRPr lang="id-ID" b="1"/>
        </a:p>
      </dgm:t>
    </dgm:pt>
    <dgm:pt modelId="{CD305398-35F8-4E8F-994B-4C70A1D05BF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/>
            <a:t>Penulisan Laporan</a:t>
          </a:r>
        </a:p>
      </dgm:t>
    </dgm:pt>
    <dgm:pt modelId="{0321A277-DFB2-4665-8F75-3DF667762A8F}" type="parTrans" cxnId="{45F3DC92-3C58-49F3-AEED-117F4A1CBEF4}">
      <dgm:prSet/>
      <dgm:spPr/>
      <dgm:t>
        <a:bodyPr/>
        <a:lstStyle/>
        <a:p>
          <a:endParaRPr lang="id-ID" b="1"/>
        </a:p>
      </dgm:t>
    </dgm:pt>
    <dgm:pt modelId="{4CDE6680-5639-475C-8A5D-AE2A4B9FD62F}" type="sibTrans" cxnId="{45F3DC92-3C58-49F3-AEED-117F4A1CBEF4}">
      <dgm:prSet/>
      <dgm:spPr/>
      <dgm:t>
        <a:bodyPr/>
        <a:lstStyle/>
        <a:p>
          <a:endParaRPr lang="id-ID" b="1"/>
        </a:p>
      </dgm:t>
    </dgm:pt>
    <dgm:pt modelId="{0BEDA964-5311-4F05-ACEC-5AE5085E716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/>
            <a:t>Selesai</a:t>
          </a:r>
        </a:p>
      </dgm:t>
    </dgm:pt>
    <dgm:pt modelId="{B9876350-F22B-42EB-8149-6700AD87F214}" type="parTrans" cxnId="{35724FBC-590E-4E00-9B5D-832B83BC45E5}">
      <dgm:prSet/>
      <dgm:spPr/>
      <dgm:t>
        <a:bodyPr/>
        <a:lstStyle/>
        <a:p>
          <a:endParaRPr lang="id-ID" b="1"/>
        </a:p>
      </dgm:t>
    </dgm:pt>
    <dgm:pt modelId="{A487C753-C1FC-4EC0-9EC7-81353295CA77}" type="sibTrans" cxnId="{35724FBC-590E-4E00-9B5D-832B83BC45E5}">
      <dgm:prSet/>
      <dgm:spPr/>
      <dgm:t>
        <a:bodyPr/>
        <a:lstStyle/>
        <a:p>
          <a:endParaRPr lang="id-ID" b="1"/>
        </a:p>
      </dgm:t>
    </dgm:pt>
    <dgm:pt modelId="{2863C344-35BC-44CA-A9E2-AE7DF157233E}" type="pres">
      <dgm:prSet presAssocID="{A1F181B8-B85F-4FA7-AAD2-907F5E55FA88}" presName="diagram" presStyleCnt="0">
        <dgm:presLayoutVars>
          <dgm:dir/>
          <dgm:resizeHandles val="exact"/>
        </dgm:presLayoutVars>
      </dgm:prSet>
      <dgm:spPr/>
    </dgm:pt>
    <dgm:pt modelId="{FC051BF7-0DF6-44C6-BF97-8CF82316A698}" type="pres">
      <dgm:prSet presAssocID="{CCA2EB21-94D8-4508-912D-F1809E96EA38}" presName="node" presStyleLbl="node1" presStyleIdx="0" presStyleCnt="6">
        <dgm:presLayoutVars>
          <dgm:bulletEnabled val="1"/>
        </dgm:presLayoutVars>
      </dgm:prSet>
      <dgm:spPr/>
    </dgm:pt>
    <dgm:pt modelId="{0C3BEB79-FE52-421C-A70B-07CB3FBB1A2B}" type="pres">
      <dgm:prSet presAssocID="{7A6B6F07-7F28-4863-B93B-C5CAF0AC8C03}" presName="sibTrans" presStyleLbl="sibTrans2D1" presStyleIdx="0" presStyleCnt="5"/>
      <dgm:spPr/>
    </dgm:pt>
    <dgm:pt modelId="{1579145E-CB01-4D41-8317-E1B495D96E87}" type="pres">
      <dgm:prSet presAssocID="{7A6B6F07-7F28-4863-B93B-C5CAF0AC8C03}" presName="connectorText" presStyleLbl="sibTrans2D1" presStyleIdx="0" presStyleCnt="5"/>
      <dgm:spPr/>
    </dgm:pt>
    <dgm:pt modelId="{CDB3E976-EFAB-4790-B3CD-49C0D6F406BE}" type="pres">
      <dgm:prSet presAssocID="{4569D4DB-5820-4E3B-BA67-0B817D45237C}" presName="node" presStyleLbl="node1" presStyleIdx="1" presStyleCnt="6">
        <dgm:presLayoutVars>
          <dgm:bulletEnabled val="1"/>
        </dgm:presLayoutVars>
      </dgm:prSet>
      <dgm:spPr/>
    </dgm:pt>
    <dgm:pt modelId="{D37C7FB7-90D1-44D3-AEF1-4B604141234F}" type="pres">
      <dgm:prSet presAssocID="{B4F330A4-6F4E-40FE-BDCC-AD4C3CADA165}" presName="sibTrans" presStyleLbl="sibTrans2D1" presStyleIdx="1" presStyleCnt="5"/>
      <dgm:spPr/>
    </dgm:pt>
    <dgm:pt modelId="{036ACEF6-63C7-45E2-B93B-D0F7D1C9882B}" type="pres">
      <dgm:prSet presAssocID="{B4F330A4-6F4E-40FE-BDCC-AD4C3CADA165}" presName="connectorText" presStyleLbl="sibTrans2D1" presStyleIdx="1" presStyleCnt="5"/>
      <dgm:spPr/>
    </dgm:pt>
    <dgm:pt modelId="{1C9939C5-58D6-462F-B413-1EEA6B2E00B6}" type="pres">
      <dgm:prSet presAssocID="{42CD2DB9-C4C5-4570-AC75-715991B23300}" presName="node" presStyleLbl="node1" presStyleIdx="2" presStyleCnt="6">
        <dgm:presLayoutVars>
          <dgm:bulletEnabled val="1"/>
        </dgm:presLayoutVars>
      </dgm:prSet>
      <dgm:spPr/>
    </dgm:pt>
    <dgm:pt modelId="{19810CC9-40D6-4B2A-9DEE-74ACD8840B30}" type="pres">
      <dgm:prSet presAssocID="{AA67F11E-CBD2-4500-BF17-DCBD0A72987D}" presName="sibTrans" presStyleLbl="sibTrans2D1" presStyleIdx="2" presStyleCnt="5"/>
      <dgm:spPr/>
    </dgm:pt>
    <dgm:pt modelId="{D3EFFB49-AB61-4992-9276-72E620EA267A}" type="pres">
      <dgm:prSet presAssocID="{AA67F11E-CBD2-4500-BF17-DCBD0A72987D}" presName="connectorText" presStyleLbl="sibTrans2D1" presStyleIdx="2" presStyleCnt="5"/>
      <dgm:spPr/>
    </dgm:pt>
    <dgm:pt modelId="{848176B6-764D-40E6-A052-3CBA28ADA721}" type="pres">
      <dgm:prSet presAssocID="{4B4DAB8B-7A0A-4FFC-ACDD-F7F8378A073F}" presName="node" presStyleLbl="node1" presStyleIdx="3" presStyleCnt="6">
        <dgm:presLayoutVars>
          <dgm:bulletEnabled val="1"/>
        </dgm:presLayoutVars>
      </dgm:prSet>
      <dgm:spPr/>
    </dgm:pt>
    <dgm:pt modelId="{55DEBA17-C014-4A74-9162-3400EB1F1FA9}" type="pres">
      <dgm:prSet presAssocID="{FF5BD69B-87E0-458E-8F4E-7F9E0EDFEC05}" presName="sibTrans" presStyleLbl="sibTrans2D1" presStyleIdx="3" presStyleCnt="5"/>
      <dgm:spPr/>
    </dgm:pt>
    <dgm:pt modelId="{3A597AF4-0706-4526-83B5-C3F319F3B003}" type="pres">
      <dgm:prSet presAssocID="{FF5BD69B-87E0-458E-8F4E-7F9E0EDFEC05}" presName="connectorText" presStyleLbl="sibTrans2D1" presStyleIdx="3" presStyleCnt="5"/>
      <dgm:spPr/>
    </dgm:pt>
    <dgm:pt modelId="{7112364C-60BD-4F89-96B7-017D1B48405A}" type="pres">
      <dgm:prSet presAssocID="{CD305398-35F8-4E8F-994B-4C70A1D05BF8}" presName="node" presStyleLbl="node1" presStyleIdx="4" presStyleCnt="6">
        <dgm:presLayoutVars>
          <dgm:bulletEnabled val="1"/>
        </dgm:presLayoutVars>
      </dgm:prSet>
      <dgm:spPr/>
    </dgm:pt>
    <dgm:pt modelId="{0D0B1433-F642-47A8-806C-6899A4C84507}" type="pres">
      <dgm:prSet presAssocID="{4CDE6680-5639-475C-8A5D-AE2A4B9FD62F}" presName="sibTrans" presStyleLbl="sibTrans2D1" presStyleIdx="4" presStyleCnt="5"/>
      <dgm:spPr/>
    </dgm:pt>
    <dgm:pt modelId="{965F94C6-C77B-4DD5-A942-91415D388DA2}" type="pres">
      <dgm:prSet presAssocID="{4CDE6680-5639-475C-8A5D-AE2A4B9FD62F}" presName="connectorText" presStyleLbl="sibTrans2D1" presStyleIdx="4" presStyleCnt="5"/>
      <dgm:spPr/>
    </dgm:pt>
    <dgm:pt modelId="{52561ACA-4A21-4D66-8DDB-0BA4A712E525}" type="pres">
      <dgm:prSet presAssocID="{0BEDA964-5311-4F05-ACEC-5AE5085E716D}" presName="node" presStyleLbl="node1" presStyleIdx="5" presStyleCnt="6">
        <dgm:presLayoutVars>
          <dgm:bulletEnabled val="1"/>
        </dgm:presLayoutVars>
      </dgm:prSet>
      <dgm:spPr/>
    </dgm:pt>
  </dgm:ptLst>
  <dgm:cxnLst>
    <dgm:cxn modelId="{08F9F405-D833-4EBB-810F-5BCCC6EF3B99}" type="presOf" srcId="{42CD2DB9-C4C5-4570-AC75-715991B23300}" destId="{1C9939C5-58D6-462F-B413-1EEA6B2E00B6}" srcOrd="0" destOrd="0" presId="urn:microsoft.com/office/officeart/2005/8/layout/process5"/>
    <dgm:cxn modelId="{FE20BF0C-1601-4FD7-AB4D-78C759C5FF94}" type="presOf" srcId="{CCA2EB21-94D8-4508-912D-F1809E96EA38}" destId="{FC051BF7-0DF6-44C6-BF97-8CF82316A698}" srcOrd="0" destOrd="0" presId="urn:microsoft.com/office/officeart/2005/8/layout/process5"/>
    <dgm:cxn modelId="{3285EA0E-0383-40AE-B8B2-36E587085B6B}" type="presOf" srcId="{4CDE6680-5639-475C-8A5D-AE2A4B9FD62F}" destId="{0D0B1433-F642-47A8-806C-6899A4C84507}" srcOrd="0" destOrd="0" presId="urn:microsoft.com/office/officeart/2005/8/layout/process5"/>
    <dgm:cxn modelId="{9DB1A529-6CA8-4112-B036-62420DD4CA61}" type="presOf" srcId="{7A6B6F07-7F28-4863-B93B-C5CAF0AC8C03}" destId="{0C3BEB79-FE52-421C-A70B-07CB3FBB1A2B}" srcOrd="0" destOrd="0" presId="urn:microsoft.com/office/officeart/2005/8/layout/process5"/>
    <dgm:cxn modelId="{AF00A731-BB1F-43C3-97A9-873FBCC294A9}" type="presOf" srcId="{7A6B6F07-7F28-4863-B93B-C5CAF0AC8C03}" destId="{1579145E-CB01-4D41-8317-E1B495D96E87}" srcOrd="1" destOrd="0" presId="urn:microsoft.com/office/officeart/2005/8/layout/process5"/>
    <dgm:cxn modelId="{0C5F3745-CB49-4C90-A4E7-8AD9E43A772C}" type="presOf" srcId="{CD305398-35F8-4E8F-994B-4C70A1D05BF8}" destId="{7112364C-60BD-4F89-96B7-017D1B48405A}" srcOrd="0" destOrd="0" presId="urn:microsoft.com/office/officeart/2005/8/layout/process5"/>
    <dgm:cxn modelId="{55193965-6DAE-48F0-B7FE-1FBB8DDF3EE6}" type="presOf" srcId="{AA67F11E-CBD2-4500-BF17-DCBD0A72987D}" destId="{D3EFFB49-AB61-4992-9276-72E620EA267A}" srcOrd="1" destOrd="0" presId="urn:microsoft.com/office/officeart/2005/8/layout/process5"/>
    <dgm:cxn modelId="{C0195866-09F2-458F-B5B0-BEBE15DFDCBF}" type="presOf" srcId="{FF5BD69B-87E0-458E-8F4E-7F9E0EDFEC05}" destId="{3A597AF4-0706-4526-83B5-C3F319F3B003}" srcOrd="1" destOrd="0" presId="urn:microsoft.com/office/officeart/2005/8/layout/process5"/>
    <dgm:cxn modelId="{66F8C846-BB1D-478C-B446-9E465A091FE7}" srcId="{A1F181B8-B85F-4FA7-AAD2-907F5E55FA88}" destId="{4569D4DB-5820-4E3B-BA67-0B817D45237C}" srcOrd="1" destOrd="0" parTransId="{311647DF-71D1-4874-8C21-483C71EBC7D4}" sibTransId="{B4F330A4-6F4E-40FE-BDCC-AD4C3CADA165}"/>
    <dgm:cxn modelId="{AACBA469-107A-4C40-A20A-C3DEE7EF54E1}" srcId="{A1F181B8-B85F-4FA7-AAD2-907F5E55FA88}" destId="{4B4DAB8B-7A0A-4FFC-ACDD-F7F8378A073F}" srcOrd="3" destOrd="0" parTransId="{4A31740C-1E9B-4FD5-B8B2-BFDE6CA2CCAF}" sibTransId="{FF5BD69B-87E0-458E-8F4E-7F9E0EDFEC05}"/>
    <dgm:cxn modelId="{B8CAA877-F8AE-4BEC-B088-C7283F782017}" type="presOf" srcId="{AA67F11E-CBD2-4500-BF17-DCBD0A72987D}" destId="{19810CC9-40D6-4B2A-9DEE-74ACD8840B30}" srcOrd="0" destOrd="0" presId="urn:microsoft.com/office/officeart/2005/8/layout/process5"/>
    <dgm:cxn modelId="{08CE7B7A-558B-4AF2-93F0-9D8D71857FD5}" type="presOf" srcId="{B4F330A4-6F4E-40FE-BDCC-AD4C3CADA165}" destId="{D37C7FB7-90D1-44D3-AEF1-4B604141234F}" srcOrd="0" destOrd="0" presId="urn:microsoft.com/office/officeart/2005/8/layout/process5"/>
    <dgm:cxn modelId="{7B46C187-4D27-4838-97F1-634F20FABD8A}" srcId="{A1F181B8-B85F-4FA7-AAD2-907F5E55FA88}" destId="{42CD2DB9-C4C5-4570-AC75-715991B23300}" srcOrd="2" destOrd="0" parTransId="{ECE3229E-1AFC-401A-B965-468A32510252}" sibTransId="{AA67F11E-CBD2-4500-BF17-DCBD0A72987D}"/>
    <dgm:cxn modelId="{B9918C8C-08D3-4244-B7FF-06BF702BB0FF}" srcId="{A1F181B8-B85F-4FA7-AAD2-907F5E55FA88}" destId="{CCA2EB21-94D8-4508-912D-F1809E96EA38}" srcOrd="0" destOrd="0" parTransId="{2F41D8B8-51C0-4267-943A-07E40D9BBBBD}" sibTransId="{7A6B6F07-7F28-4863-B93B-C5CAF0AC8C03}"/>
    <dgm:cxn modelId="{E4A2B48D-46A2-44D8-9594-405061525CCA}" type="presOf" srcId="{0BEDA964-5311-4F05-ACEC-5AE5085E716D}" destId="{52561ACA-4A21-4D66-8DDB-0BA4A712E525}" srcOrd="0" destOrd="0" presId="urn:microsoft.com/office/officeart/2005/8/layout/process5"/>
    <dgm:cxn modelId="{F47BA68E-E026-4896-A38A-8A8D41A73106}" type="presOf" srcId="{A1F181B8-B85F-4FA7-AAD2-907F5E55FA88}" destId="{2863C344-35BC-44CA-A9E2-AE7DF157233E}" srcOrd="0" destOrd="0" presId="urn:microsoft.com/office/officeart/2005/8/layout/process5"/>
    <dgm:cxn modelId="{45F3DC92-3C58-49F3-AEED-117F4A1CBEF4}" srcId="{A1F181B8-B85F-4FA7-AAD2-907F5E55FA88}" destId="{CD305398-35F8-4E8F-994B-4C70A1D05BF8}" srcOrd="4" destOrd="0" parTransId="{0321A277-DFB2-4665-8F75-3DF667762A8F}" sibTransId="{4CDE6680-5639-475C-8A5D-AE2A4B9FD62F}"/>
    <dgm:cxn modelId="{CD85E896-8038-4ACA-AA9D-7634ED45E9A5}" type="presOf" srcId="{4CDE6680-5639-475C-8A5D-AE2A4B9FD62F}" destId="{965F94C6-C77B-4DD5-A942-91415D388DA2}" srcOrd="1" destOrd="0" presId="urn:microsoft.com/office/officeart/2005/8/layout/process5"/>
    <dgm:cxn modelId="{A0819F9D-F7D9-4F2E-8728-984C2F7BE799}" type="presOf" srcId="{4569D4DB-5820-4E3B-BA67-0B817D45237C}" destId="{CDB3E976-EFAB-4790-B3CD-49C0D6F406BE}" srcOrd="0" destOrd="0" presId="urn:microsoft.com/office/officeart/2005/8/layout/process5"/>
    <dgm:cxn modelId="{35724FBC-590E-4E00-9B5D-832B83BC45E5}" srcId="{A1F181B8-B85F-4FA7-AAD2-907F5E55FA88}" destId="{0BEDA964-5311-4F05-ACEC-5AE5085E716D}" srcOrd="5" destOrd="0" parTransId="{B9876350-F22B-42EB-8149-6700AD87F214}" sibTransId="{A487C753-C1FC-4EC0-9EC7-81353295CA77}"/>
    <dgm:cxn modelId="{6A229FE4-75AD-4988-91ED-83D7F5BD5018}" type="presOf" srcId="{B4F330A4-6F4E-40FE-BDCC-AD4C3CADA165}" destId="{036ACEF6-63C7-45E2-B93B-D0F7D1C9882B}" srcOrd="1" destOrd="0" presId="urn:microsoft.com/office/officeart/2005/8/layout/process5"/>
    <dgm:cxn modelId="{09C550EB-1901-4F95-825B-0A0A3F9EECE9}" type="presOf" srcId="{4B4DAB8B-7A0A-4FFC-ACDD-F7F8378A073F}" destId="{848176B6-764D-40E6-A052-3CBA28ADA721}" srcOrd="0" destOrd="0" presId="urn:microsoft.com/office/officeart/2005/8/layout/process5"/>
    <dgm:cxn modelId="{FCE1C1F7-EE10-4F0C-ABE3-52DE4CC45A97}" type="presOf" srcId="{FF5BD69B-87E0-458E-8F4E-7F9E0EDFEC05}" destId="{55DEBA17-C014-4A74-9162-3400EB1F1FA9}" srcOrd="0" destOrd="0" presId="urn:microsoft.com/office/officeart/2005/8/layout/process5"/>
    <dgm:cxn modelId="{8A713EB2-CA1D-43A3-BF5F-C4A009CA6718}" type="presParOf" srcId="{2863C344-35BC-44CA-A9E2-AE7DF157233E}" destId="{FC051BF7-0DF6-44C6-BF97-8CF82316A698}" srcOrd="0" destOrd="0" presId="urn:microsoft.com/office/officeart/2005/8/layout/process5"/>
    <dgm:cxn modelId="{A7F6CBD2-5518-4663-9911-4572832689A5}" type="presParOf" srcId="{2863C344-35BC-44CA-A9E2-AE7DF157233E}" destId="{0C3BEB79-FE52-421C-A70B-07CB3FBB1A2B}" srcOrd="1" destOrd="0" presId="urn:microsoft.com/office/officeart/2005/8/layout/process5"/>
    <dgm:cxn modelId="{B1C6797B-0BC5-453A-8F92-753366C083F0}" type="presParOf" srcId="{0C3BEB79-FE52-421C-A70B-07CB3FBB1A2B}" destId="{1579145E-CB01-4D41-8317-E1B495D96E87}" srcOrd="0" destOrd="0" presId="urn:microsoft.com/office/officeart/2005/8/layout/process5"/>
    <dgm:cxn modelId="{E73B264B-10BF-4C6F-B590-E03A6F3729D3}" type="presParOf" srcId="{2863C344-35BC-44CA-A9E2-AE7DF157233E}" destId="{CDB3E976-EFAB-4790-B3CD-49C0D6F406BE}" srcOrd="2" destOrd="0" presId="urn:microsoft.com/office/officeart/2005/8/layout/process5"/>
    <dgm:cxn modelId="{6DCACD17-C153-4A6A-94DA-414775AA079E}" type="presParOf" srcId="{2863C344-35BC-44CA-A9E2-AE7DF157233E}" destId="{D37C7FB7-90D1-44D3-AEF1-4B604141234F}" srcOrd="3" destOrd="0" presId="urn:microsoft.com/office/officeart/2005/8/layout/process5"/>
    <dgm:cxn modelId="{4C00EB85-00E5-4C04-81F7-ADBC91E92B37}" type="presParOf" srcId="{D37C7FB7-90D1-44D3-AEF1-4B604141234F}" destId="{036ACEF6-63C7-45E2-B93B-D0F7D1C9882B}" srcOrd="0" destOrd="0" presId="urn:microsoft.com/office/officeart/2005/8/layout/process5"/>
    <dgm:cxn modelId="{7A7F425F-B84B-4AD7-BD70-816856401E03}" type="presParOf" srcId="{2863C344-35BC-44CA-A9E2-AE7DF157233E}" destId="{1C9939C5-58D6-462F-B413-1EEA6B2E00B6}" srcOrd="4" destOrd="0" presId="urn:microsoft.com/office/officeart/2005/8/layout/process5"/>
    <dgm:cxn modelId="{5C8B6F72-C16A-4AFE-991D-B5A373F4966B}" type="presParOf" srcId="{2863C344-35BC-44CA-A9E2-AE7DF157233E}" destId="{19810CC9-40D6-4B2A-9DEE-74ACD8840B30}" srcOrd="5" destOrd="0" presId="urn:microsoft.com/office/officeart/2005/8/layout/process5"/>
    <dgm:cxn modelId="{56826941-D6F9-43D3-9536-B6D437988FE6}" type="presParOf" srcId="{19810CC9-40D6-4B2A-9DEE-74ACD8840B30}" destId="{D3EFFB49-AB61-4992-9276-72E620EA267A}" srcOrd="0" destOrd="0" presId="urn:microsoft.com/office/officeart/2005/8/layout/process5"/>
    <dgm:cxn modelId="{F87EFE4F-03D2-48F3-9BBE-24B0B56E6759}" type="presParOf" srcId="{2863C344-35BC-44CA-A9E2-AE7DF157233E}" destId="{848176B6-764D-40E6-A052-3CBA28ADA721}" srcOrd="6" destOrd="0" presId="urn:microsoft.com/office/officeart/2005/8/layout/process5"/>
    <dgm:cxn modelId="{D79435DA-2A37-4D9F-A2AA-20F235A6E28B}" type="presParOf" srcId="{2863C344-35BC-44CA-A9E2-AE7DF157233E}" destId="{55DEBA17-C014-4A74-9162-3400EB1F1FA9}" srcOrd="7" destOrd="0" presId="urn:microsoft.com/office/officeart/2005/8/layout/process5"/>
    <dgm:cxn modelId="{A6A7B290-C74E-4A1E-8D63-2840E748DD5A}" type="presParOf" srcId="{55DEBA17-C014-4A74-9162-3400EB1F1FA9}" destId="{3A597AF4-0706-4526-83B5-C3F319F3B003}" srcOrd="0" destOrd="0" presId="urn:microsoft.com/office/officeart/2005/8/layout/process5"/>
    <dgm:cxn modelId="{16EAEDBD-6AAE-4B9E-A520-59FEDABABD0C}" type="presParOf" srcId="{2863C344-35BC-44CA-A9E2-AE7DF157233E}" destId="{7112364C-60BD-4F89-96B7-017D1B48405A}" srcOrd="8" destOrd="0" presId="urn:microsoft.com/office/officeart/2005/8/layout/process5"/>
    <dgm:cxn modelId="{6792C19F-31AE-482A-8C3F-9C995C412845}" type="presParOf" srcId="{2863C344-35BC-44CA-A9E2-AE7DF157233E}" destId="{0D0B1433-F642-47A8-806C-6899A4C84507}" srcOrd="9" destOrd="0" presId="urn:microsoft.com/office/officeart/2005/8/layout/process5"/>
    <dgm:cxn modelId="{B97FE42F-0D1B-4142-82E5-19A62BD10ADD}" type="presParOf" srcId="{0D0B1433-F642-47A8-806C-6899A4C84507}" destId="{965F94C6-C77B-4DD5-A942-91415D388DA2}" srcOrd="0" destOrd="0" presId="urn:microsoft.com/office/officeart/2005/8/layout/process5"/>
    <dgm:cxn modelId="{48935B90-89E3-4E92-B26B-9E14935C45F0}" type="presParOf" srcId="{2863C344-35BC-44CA-A9E2-AE7DF157233E}" destId="{52561ACA-4A21-4D66-8DDB-0BA4A712E52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51BF7-0DF6-44C6-BF97-8CF82316A698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b="1" kern="1200" dirty="0"/>
            <a:t>Mulai</a:t>
          </a:r>
        </a:p>
      </dsp:txBody>
      <dsp:txXfrm>
        <a:off x="144776" y="50451"/>
        <a:ext cx="2620721" cy="1534246"/>
      </dsp:txXfrm>
    </dsp:sp>
    <dsp:sp modelId="{0C3BEB79-FE52-421C-A70B-07CB3FBB1A2B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b="1" kern="1200"/>
        </a:p>
      </dsp:txBody>
      <dsp:txXfrm>
        <a:off x="3052255" y="615490"/>
        <a:ext cx="403082" cy="404168"/>
      </dsp:txXfrm>
    </dsp:sp>
    <dsp:sp modelId="{CDB3E976-EFAB-4790-B3CD-49C0D6F406BE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b="1" kern="1200" dirty="0"/>
            <a:t>Identifikasi Masalah</a:t>
          </a:r>
        </a:p>
      </dsp:txBody>
      <dsp:txXfrm>
        <a:off x="3947439" y="50451"/>
        <a:ext cx="2620721" cy="1534246"/>
      </dsp:txXfrm>
    </dsp:sp>
    <dsp:sp modelId="{D37C7FB7-90D1-44D3-AEF1-4B604141234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b="1" kern="1200"/>
        </a:p>
      </dsp:txBody>
      <dsp:txXfrm>
        <a:off x="6854918" y="615490"/>
        <a:ext cx="403082" cy="404168"/>
      </dsp:txXfrm>
    </dsp:sp>
    <dsp:sp modelId="{1C9939C5-58D6-462F-B413-1EEA6B2E00B6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b="1" kern="1200" dirty="0"/>
            <a:t>Pengembangan Aplikasi</a:t>
          </a:r>
        </a:p>
      </dsp:txBody>
      <dsp:txXfrm>
        <a:off x="7750101" y="50451"/>
        <a:ext cx="2620721" cy="1534246"/>
      </dsp:txXfrm>
    </dsp:sp>
    <dsp:sp modelId="{19810CC9-40D6-4B2A-9DEE-74ACD8840B30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b="1" kern="1200"/>
        </a:p>
      </dsp:txBody>
      <dsp:txXfrm rot="-5400000">
        <a:off x="8858378" y="1871456"/>
        <a:ext cx="404168" cy="403082"/>
      </dsp:txXfrm>
    </dsp:sp>
    <dsp:sp modelId="{848176B6-764D-40E6-A052-3CBA28ADA721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b="1" kern="1200" dirty="0"/>
            <a:t>Pengumpulan Data dan Analisis Uji Korelasi</a:t>
          </a:r>
        </a:p>
      </dsp:txBody>
      <dsp:txXfrm>
        <a:off x="7750101" y="2766639"/>
        <a:ext cx="2620721" cy="1534246"/>
      </dsp:txXfrm>
    </dsp:sp>
    <dsp:sp modelId="{55DEBA17-C014-4A74-9162-3400EB1F1FA9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b="1" kern="1200"/>
        </a:p>
      </dsp:txBody>
      <dsp:txXfrm rot="10800000">
        <a:off x="7060261" y="3331678"/>
        <a:ext cx="403082" cy="404168"/>
      </dsp:txXfrm>
    </dsp:sp>
    <dsp:sp modelId="{7112364C-60BD-4F89-96B7-017D1B48405A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b="1" kern="1200" dirty="0"/>
            <a:t>Penulisan Laporan</a:t>
          </a:r>
        </a:p>
      </dsp:txBody>
      <dsp:txXfrm>
        <a:off x="3947439" y="2766639"/>
        <a:ext cx="2620721" cy="1534246"/>
      </dsp:txXfrm>
    </dsp:sp>
    <dsp:sp modelId="{0D0B1433-F642-47A8-806C-6899A4C84507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b="1" kern="1200"/>
        </a:p>
      </dsp:txBody>
      <dsp:txXfrm rot="10800000">
        <a:off x="3257598" y="3331678"/>
        <a:ext cx="403082" cy="404168"/>
      </dsp:txXfrm>
    </dsp:sp>
    <dsp:sp modelId="{52561ACA-4A21-4D66-8DDB-0BA4A712E525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b="1" kern="1200" dirty="0"/>
            <a:t>Selesai</a:t>
          </a:r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174A-5744-424A-8462-5B816973D88D}" type="datetimeFigureOut">
              <a:rPr lang="id-ID" smtClean="0"/>
              <a:t>18/07/2018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B0CD-2BE3-4F36-8E69-18B4DCAADD9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id-ID" dirty="0"/>
              <a:t>Sambutan dosbing</a:t>
            </a:r>
          </a:p>
          <a:p>
            <a:pPr marL="228600" indent="-228600">
              <a:buAutoNum type="arabicPeriod"/>
            </a:pPr>
            <a:r>
              <a:rPr lang="id-ID" dirty="0"/>
              <a:t>Sambutan</a:t>
            </a:r>
            <a:r>
              <a:rPr lang="id-ID" baseline="0" dirty="0"/>
              <a:t> dospeng</a:t>
            </a:r>
          </a:p>
          <a:p>
            <a:pPr marL="228600" indent="-228600">
              <a:buAutoNum type="arabicPeriod"/>
            </a:pPr>
            <a:r>
              <a:rPr lang="id-ID" baseline="0" dirty="0"/>
              <a:t>Perkenalan</a:t>
            </a:r>
          </a:p>
          <a:p>
            <a:pPr marL="228600" indent="-228600">
              <a:buAutoNum type="arabicPeriod"/>
            </a:pPr>
            <a:r>
              <a:rPr lang="id-ID" baseline="0" dirty="0"/>
              <a:t>judul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Terdapat 2 data utama yg dibutuhkan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41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dan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runtut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disimak</a:t>
            </a:r>
            <a:r>
              <a:rPr lang="en-US" dirty="0"/>
              <a:t> pada slide </a:t>
            </a:r>
            <a:r>
              <a:rPr lang="en-US" dirty="0" err="1"/>
              <a:t>selanjutnya</a:t>
            </a:r>
            <a:endParaRPr lang="en-US" dirty="0"/>
          </a:p>
          <a:p>
            <a:r>
              <a:rPr lang="en-US" dirty="0" err="1"/>
              <a:t>Kedua</a:t>
            </a:r>
            <a:r>
              <a:rPr lang="en-US" dirty="0"/>
              <a:t> table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/>
              <a:t>korelasi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2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Perlu dilakukan pengolahan data lebih lanjut</a:t>
            </a:r>
            <a:r>
              <a:rPr lang="id-ID" baseline="0" dirty="0"/>
              <a:t> meliputi pembersihan, normalisasi data, dan penggabungan tabel untuk membentuk dataset pengujian spt berikut (next)</a:t>
            </a:r>
            <a:endParaRPr lang="id-ID" dirty="0"/>
          </a:p>
          <a:p>
            <a:endParaRPr lang="id-ID" dirty="0"/>
          </a:p>
          <a:p>
            <a:r>
              <a:rPr lang="id-ID" dirty="0"/>
              <a:t>usageStats Perlu diolah ljt</a:t>
            </a:r>
            <a:r>
              <a:rPr lang="id-ID" baseline="0" dirty="0"/>
              <a:t> untuk membentuk dataset yg siap digunakan</a:t>
            </a:r>
            <a:endParaRPr lang="id-ID" dirty="0"/>
          </a:p>
          <a:p>
            <a:r>
              <a:rPr lang="id-ID" dirty="0"/>
              <a:t>Bersihin dari nilai 0 dan sample terlalu sedikit</a:t>
            </a:r>
          </a:p>
          <a:p>
            <a:r>
              <a:rPr lang="id-ID" dirty="0"/>
              <a:t>Normalisasi pakai minmaxscale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27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Dari semua aplikasi yang diuji, didapatkan</a:t>
            </a:r>
            <a:r>
              <a:rPr lang="id-ID" baseline="0" dirty="0"/>
              <a:t> korelasi pada aplikasi2 berikut</a:t>
            </a:r>
            <a:endParaRPr lang="id-ID" dirty="0"/>
          </a:p>
          <a:p>
            <a:r>
              <a:rPr lang="en-US" dirty="0" err="1"/>
              <a:t>Penyunting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kal</a:t>
            </a:r>
            <a:r>
              <a:rPr lang="en-US" dirty="0"/>
              <a:t>,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mulmed</a:t>
            </a:r>
            <a:r>
              <a:rPr lang="en-US" dirty="0"/>
              <a:t>,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/live stream/</a:t>
            </a:r>
            <a:r>
              <a:rPr lang="en-US" dirty="0" err="1"/>
              <a:t>penyunting</a:t>
            </a:r>
            <a:r>
              <a:rPr lang="en-US" dirty="0"/>
              <a:t> video, word, game,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Fokus pengamatan 1 tuk tiap app, kalo ini tiap kelompok</a:t>
            </a:r>
            <a:r>
              <a:rPr lang="id-ID" baseline="0" dirty="0"/>
              <a:t> pengguna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30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Kategorisasi</a:t>
            </a:r>
            <a:r>
              <a:rPr lang="en-US" dirty="0"/>
              <a:t> manual </a:t>
            </a:r>
            <a:r>
              <a:rPr lang="en-US" dirty="0" err="1"/>
              <a:t>untuk</a:t>
            </a:r>
            <a:r>
              <a:rPr lang="en-US" dirty="0"/>
              <a:t> app2 yang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playstore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Normalitas</a:t>
            </a:r>
            <a:r>
              <a:rPr lang="en-US" dirty="0"/>
              <a:t> = Shapiro-Wilk</a:t>
            </a:r>
          </a:p>
          <a:p>
            <a:r>
              <a:rPr lang="en-US" dirty="0"/>
              <a:t>P-value/significance level = error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sample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319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Sayangnya, terdapat masalah dalam belajar</a:t>
            </a:r>
            <a:endParaRPr lang="en-US" dirty="0"/>
          </a:p>
          <a:p>
            <a:r>
              <a:rPr lang="en-US" dirty="0" err="1"/>
              <a:t>Pembelajaran</a:t>
            </a:r>
            <a:r>
              <a:rPr lang="en-US" dirty="0"/>
              <a:t> informal = lifelong learning</a:t>
            </a:r>
          </a:p>
          <a:p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cara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CO=too</a:t>
            </a:r>
            <a:r>
              <a:rPr lang="id-ID" baseline="0" dirty="0"/>
              <a:t> much info processed</a:t>
            </a:r>
            <a:endParaRPr lang="en-US" baseline="0" dirty="0"/>
          </a:p>
          <a:p>
            <a:r>
              <a:rPr lang="en-US" baseline="0" dirty="0"/>
              <a:t>VARK </a:t>
            </a:r>
            <a:r>
              <a:rPr lang="en-US" baseline="0" dirty="0" err="1"/>
              <a:t>mengkategorikan</a:t>
            </a:r>
            <a:r>
              <a:rPr lang="en-US" baseline="0" dirty="0"/>
              <a:t> </a:t>
            </a:r>
            <a:r>
              <a:rPr lang="en-US" baseline="0" dirty="0" err="1"/>
              <a:t>berdasarkan</a:t>
            </a:r>
            <a:r>
              <a:rPr lang="en-US" baseline="0" dirty="0"/>
              <a:t> </a:t>
            </a:r>
            <a:r>
              <a:rPr lang="en-US" baseline="0" dirty="0" err="1"/>
              <a:t>kecenderungan</a:t>
            </a:r>
            <a:r>
              <a:rPr lang="en-US" baseline="0" dirty="0"/>
              <a:t> </a:t>
            </a:r>
            <a:r>
              <a:rPr lang="en-US" baseline="0" dirty="0" err="1"/>
              <a:t>manusia</a:t>
            </a:r>
            <a:r>
              <a:rPr lang="en-US" baseline="0" dirty="0"/>
              <a:t> </a:t>
            </a:r>
            <a:r>
              <a:rPr lang="en-US" baseline="0" dirty="0" err="1"/>
              <a:t>terhadap</a:t>
            </a:r>
            <a:r>
              <a:rPr lang="en-US" baseline="0" dirty="0"/>
              <a:t> format </a:t>
            </a:r>
            <a:r>
              <a:rPr lang="en-US" baseline="0" dirty="0" err="1"/>
              <a:t>materi</a:t>
            </a:r>
            <a:r>
              <a:rPr lang="en-US" baseline="0" dirty="0"/>
              <a:t> </a:t>
            </a:r>
            <a:r>
              <a:rPr lang="en-US" baseline="0" dirty="0" err="1"/>
              <a:t>pembelajaran</a:t>
            </a:r>
            <a:endParaRPr lang="en-US" baseline="0" dirty="0"/>
          </a:p>
          <a:p>
            <a:r>
              <a:rPr lang="en-US" baseline="0" dirty="0" err="1"/>
              <a:t>Kategori</a:t>
            </a:r>
            <a:r>
              <a:rPr lang="en-US" baseline="0" dirty="0"/>
              <a:t> V </a:t>
            </a:r>
            <a:r>
              <a:rPr lang="en-US" baseline="0" dirty="0" err="1"/>
              <a:t>memiliki</a:t>
            </a:r>
            <a:r>
              <a:rPr lang="en-US" baseline="0" dirty="0"/>
              <a:t> </a:t>
            </a:r>
            <a:r>
              <a:rPr lang="en-US" baseline="0" dirty="0" err="1"/>
              <a:t>kecenderungan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mudah</a:t>
            </a:r>
            <a:r>
              <a:rPr lang="en-US" baseline="0" dirty="0"/>
              <a:t> </a:t>
            </a:r>
            <a:r>
              <a:rPr lang="en-US" baseline="0" dirty="0" err="1"/>
              <a:t>memproses</a:t>
            </a:r>
            <a:r>
              <a:rPr lang="en-US" baseline="0" dirty="0"/>
              <a:t> </a:t>
            </a:r>
            <a:r>
              <a:rPr lang="en-US" baseline="0" dirty="0" err="1"/>
              <a:t>informasi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bentuk</a:t>
            </a:r>
            <a:r>
              <a:rPr lang="en-US" baseline="0" dirty="0"/>
              <a:t>….</a:t>
            </a:r>
            <a:endParaRPr lang="id-ID" baseline="0" dirty="0"/>
          </a:p>
          <a:p>
            <a:r>
              <a:rPr lang="id-ID" baseline="0" dirty="0"/>
              <a:t>Terdapat pula sejumlah peniliti yg berusaha mengembangkan deteksi otomatis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Sayangnya, belum</a:t>
            </a:r>
            <a:r>
              <a:rPr lang="id-ID" baseline="0" dirty="0"/>
              <a:t> ada penelitian yg menunjukkan adanya </a:t>
            </a:r>
            <a:r>
              <a:rPr lang="id-ID" dirty="0"/>
              <a:t>penelitian yang menguji korelasi data penggunaan aplikasi </a:t>
            </a:r>
            <a:r>
              <a:rPr lang="id-ID" i="1" dirty="0"/>
              <a:t>smartphone</a:t>
            </a:r>
            <a:r>
              <a:rPr lang="id-ID" dirty="0"/>
              <a:t> terhadap gaya belajar  VARK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Kemudian untuk mendukung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Terdapat</a:t>
            </a:r>
            <a:r>
              <a:rPr lang="id-ID" baseline="0" dirty="0"/>
              <a:t> sejumlah teori yang mendasari penelitian ini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Android JOB:</a:t>
            </a:r>
          </a:p>
          <a:p>
            <a:r>
              <a:rPr lang="id-ID" dirty="0"/>
              <a:t>Library untuk mengembangka</a:t>
            </a:r>
            <a:r>
              <a:rPr lang="id-ID" baseline="0" dirty="0"/>
              <a:t>n background service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pada Firebase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diolah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2 data tadi kan</a:t>
            </a:r>
            <a:r>
              <a:rPr lang="id-ID" baseline="0" dirty="0"/>
              <a:t> perlu dikonversi, maka jadi gini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Hasil</a:t>
            </a:r>
            <a:r>
              <a:rPr lang="id-ID" baseline="0" dirty="0"/>
              <a:t> pengolahan tahap 1 dapat memasuki tahapan selanjutnya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t>24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466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34879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694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pPr/>
              <a:t>18-Jul-18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48" y="1441342"/>
            <a:ext cx="6996700" cy="1722260"/>
          </a:xfrm>
        </p:spPr>
        <p:txBody>
          <a:bodyPr>
            <a:noAutofit/>
          </a:bodyPr>
          <a:lstStyle/>
          <a:p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Uji</a:t>
            </a:r>
            <a:r>
              <a:rPr lang="en-US" sz="3200" dirty="0"/>
              <a:t> </a:t>
            </a:r>
            <a:r>
              <a:rPr lang="en-US" sz="3200" dirty="0" err="1"/>
              <a:t>Korelasi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Data </a:t>
            </a:r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Smartphone </a:t>
            </a:r>
            <a:r>
              <a:rPr lang="en-US" sz="3200" dirty="0" err="1"/>
              <a:t>terhadap</a:t>
            </a:r>
            <a:r>
              <a:rPr lang="id-ID" sz="3200" dirty="0"/>
              <a:t> </a:t>
            </a:r>
            <a:r>
              <a:rPr lang="en-US" sz="3200" dirty="0"/>
              <a:t>Model Gaya </a:t>
            </a:r>
            <a:r>
              <a:rPr lang="en-US" sz="3200" dirty="0" err="1"/>
              <a:t>Belajar</a:t>
            </a:r>
            <a:r>
              <a:rPr lang="en-US" sz="3200" dirty="0"/>
              <a:t> VARK</a:t>
            </a:r>
            <a:br>
              <a:rPr lang="id-ID" sz="3200" dirty="0"/>
            </a:br>
            <a:r>
              <a:rPr lang="en-US" sz="3200" dirty="0"/>
              <a:t>(</a:t>
            </a:r>
            <a:r>
              <a:rPr lang="en-US" sz="3200" i="1" dirty="0"/>
              <a:t>Visual, Aural, Read/Write, Kinesthetic</a:t>
            </a:r>
            <a:r>
              <a:rPr lang="en-US" sz="32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678" y="3602037"/>
            <a:ext cx="6996700" cy="2175307"/>
          </a:xfrm>
        </p:spPr>
        <p:txBody>
          <a:bodyPr/>
          <a:lstStyle/>
          <a:p>
            <a:pPr algn="l"/>
            <a:r>
              <a:rPr lang="id-ID" dirty="0"/>
              <a:t>Meizar Raka Rimadana		(14/363478/TK/41594)</a:t>
            </a:r>
          </a:p>
          <a:p>
            <a:pPr algn="l"/>
            <a:r>
              <a:rPr lang="en" dirty="0"/>
              <a:t>Maximillian Sheldy F</a:t>
            </a:r>
            <a:r>
              <a:rPr lang="id-ID" dirty="0"/>
              <a:t>erdinand E.	(14/365238/TK/42057)</a:t>
            </a:r>
          </a:p>
          <a:p>
            <a:pPr algn="l"/>
            <a:endParaRPr lang="id-ID" dirty="0"/>
          </a:p>
          <a:p>
            <a:pPr algn="l"/>
            <a:r>
              <a:rPr lang="id-ID" dirty="0"/>
              <a:t>Pembimbing I : P. Insap Santosa, Ir., M.Sc., Ph.D.</a:t>
            </a:r>
          </a:p>
          <a:p>
            <a:pPr algn="l"/>
            <a:r>
              <a:rPr lang="id-ID" dirty="0"/>
              <a:t>Pembimbing 2 : Sri Suning Kusumawardani, Dr., S.T., M.T.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Pembelajaran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0346" y="1989979"/>
          <a:ext cx="9624448" cy="2923116"/>
        </p:xfrm>
        <a:graphic>
          <a:graphicData uri="http://schemas.openxmlformats.org/drawingml/2006/table">
            <a:tbl>
              <a:tblPr/>
              <a:tblGrid>
                <a:gridCol w="207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5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latin typeface="Times New Roman"/>
                          <a:ea typeface="Calibri"/>
                          <a:cs typeface="Arial"/>
                        </a:rPr>
                        <a:t>Kategori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Times New Roman"/>
                          <a:ea typeface="Calibri"/>
                          <a:cs typeface="Arial"/>
                        </a:rPr>
                        <a:t>Komponen Terstruktur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latin typeface="Times New Roman"/>
                          <a:ea typeface="Calibri"/>
                          <a:cs typeface="Arial"/>
                        </a:rPr>
                        <a:t>Unsur Kesengajaan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Times New Roman"/>
                          <a:ea typeface="Calibri"/>
                          <a:cs typeface="Arial"/>
                        </a:rPr>
                        <a:t>Sertifikasi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Formal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Target, Materi, Waktu, Dukungan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Disengaja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Ya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Non-formal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Materi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Disengaja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Umumnya tidak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Informal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Tidak ada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Tidak disengaja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Tidak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Uji Korelasi Spearman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26873" y="1981200"/>
            <a:ext cx="3976253" cy="1648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836" y="3865418"/>
            <a:ext cx="2491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Dengan:</a:t>
            </a:r>
          </a:p>
          <a:p>
            <a:r>
              <a:rPr lang="id-ID" dirty="0"/>
              <a:t>p: koefisien korelasi</a:t>
            </a:r>
          </a:p>
          <a:p>
            <a:r>
              <a:rPr lang="id-ID" dirty="0"/>
              <a:t>X: nilai peubah pertama</a:t>
            </a:r>
          </a:p>
          <a:p>
            <a:r>
              <a:rPr lang="id-ID" dirty="0"/>
              <a:t>Y: nilai peubah kedua</a:t>
            </a:r>
          </a:p>
          <a:p>
            <a:r>
              <a:rPr lang="id-ID" dirty="0"/>
              <a:t>N: banyaknya sampel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Teknologi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6073" y="4502727"/>
            <a:ext cx="1884218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Aplikasi Android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7536" y="4488868"/>
            <a:ext cx="1884218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Basis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5700" y="4530432"/>
            <a:ext cx="1884218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Pustaka</a:t>
            </a:r>
          </a:p>
        </p:txBody>
      </p:sp>
      <p:pic>
        <p:nvPicPr>
          <p:cNvPr id="4099" name="Picture 3" descr="E:\Documents\Semester 8\SKRIPSI BARU\PPT\What-Firebase-is-and-why-it-matters-for-Android-apps.jpg"/>
          <p:cNvPicPr>
            <a:picLocks noChangeAspect="1" noChangeArrowheads="1"/>
          </p:cNvPicPr>
          <p:nvPr/>
        </p:nvPicPr>
        <p:blipFill>
          <a:blip r:embed="rId3" cstate="print"/>
          <a:srcRect b="29730"/>
          <a:stretch>
            <a:fillRect/>
          </a:stretch>
        </p:blipFill>
        <p:spPr bwMode="auto">
          <a:xfrm>
            <a:off x="971551" y="2090737"/>
            <a:ext cx="2819400" cy="1981200"/>
          </a:xfrm>
          <a:prstGeom prst="rect">
            <a:avLst/>
          </a:prstGeom>
          <a:noFill/>
        </p:spPr>
      </p:pic>
      <p:pic>
        <p:nvPicPr>
          <p:cNvPr id="4100" name="Picture 4" descr="E:\Documents\Semester 8\SKRIPSI BARU\PPT\android-screen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3021" y="1700212"/>
            <a:ext cx="1530073" cy="258603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558211" y="2185988"/>
            <a:ext cx="175736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APP Usage Statistics API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86200" y="3186113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ight Arrow 13"/>
          <p:cNvSpPr/>
          <p:nvPr/>
        </p:nvSpPr>
        <p:spPr>
          <a:xfrm rot="10800000">
            <a:off x="3838575" y="2452688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ight Arrow 14"/>
          <p:cNvSpPr/>
          <p:nvPr/>
        </p:nvSpPr>
        <p:spPr>
          <a:xfrm>
            <a:off x="7010400" y="3224212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Arrow 15"/>
          <p:cNvSpPr/>
          <p:nvPr/>
        </p:nvSpPr>
        <p:spPr>
          <a:xfrm rot="10800000">
            <a:off x="6962775" y="2490787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8553449" y="3209925"/>
            <a:ext cx="175736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Android Job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b="1" dirty="0"/>
              <a:t>Metodologi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Alur Penelitian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Pengembangan Aplikasi</a:t>
            </a:r>
            <a:br>
              <a:rPr lang="id-ID" dirty="0"/>
            </a:br>
            <a:r>
              <a:rPr lang="id-ID" dirty="0"/>
              <a:t>SCRUM</a:t>
            </a:r>
          </a:p>
        </p:txBody>
      </p:sp>
      <p:pic>
        <p:nvPicPr>
          <p:cNvPr id="4" name="Picture 3" descr="E:\Documents\Semester 8\SKRIPSI BARU\scrum (2).png"/>
          <p:cNvPicPr/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184982" y="1693979"/>
            <a:ext cx="6368218" cy="38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31531" y="3158839"/>
          <a:ext cx="5735780" cy="3177077"/>
        </p:xfrm>
        <a:graphic>
          <a:graphicData uri="http://schemas.openxmlformats.org/drawingml/2006/table">
            <a:tbl>
              <a:tblPr/>
              <a:tblGrid>
                <a:gridCol w="118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Arial"/>
                        </a:rPr>
                        <a:t>Prioritas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Arial"/>
                        </a:rPr>
                        <a:t>Product Backlog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Arial"/>
                        </a:rPr>
                        <a:t>Layanan Penangkap Data Penggunaan Aplikasi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Kuesioner VARK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Persetujuan Pengguna, Petunjuk Penggunaan Aplikasi, dan Pengisian Identitas Responden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Arial"/>
                        </a:rPr>
                        <a:t>Sinkronisasi Firebase, Autentikasi, dan Penyelesaian Akhir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Alur Uji Korelasi</a:t>
            </a:r>
          </a:p>
        </p:txBody>
      </p:sp>
      <p:pic>
        <p:nvPicPr>
          <p:cNvPr id="6146" name="Picture 2" descr="E:\Documents\Semester 8\SKRIPSI BARU\PPT\OverallFlowv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750" y="1357744"/>
            <a:ext cx="9344413" cy="4982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b="1" dirty="0"/>
              <a:t>Hasil dan Pembahasan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 Android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81304" y="2826327"/>
            <a:ext cx="2313711" cy="1122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dirty="0"/>
              <a:t>Layanan menangkap data durasi dan frekuensi penggunaan aplikasi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020978" y="1453336"/>
            <a:ext cx="1900039" cy="3800078"/>
            <a:chOff x="1043608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6" name="Picture 5" descr="E:\Documents\Semester 8\SKRIPSI BARU\Diagram Gambar dll\Screenshot_2018-06-26-14-23-47_com.android.settings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2629" y="771550"/>
              <a:ext cx="1467163" cy="260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267494"/>
              <a:ext cx="1789931" cy="3579862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75525" y="1453336"/>
            <a:ext cx="1900039" cy="3800078"/>
            <a:chOff x="2915816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9" name="Picture 8" descr="E:\Documents\Semester 8\SKRIPSI BARU\Diagram Gambar dll\Screenshot_2018-06-26-14-25-52_com.example.meizar.learningstyleapp.pn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771549"/>
              <a:ext cx="1512167" cy="2688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267494"/>
              <a:ext cx="1789931" cy="3579862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118513" y="1237312"/>
            <a:ext cx="2111154" cy="4222308"/>
            <a:chOff x="4932040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12" name="Picture 4" descr="E:\Documents\Semester 8\SKRIPSI BARU\Diagram Gambar dll\learning style app cop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6056" y="771549"/>
              <a:ext cx="1512168" cy="2688299"/>
            </a:xfrm>
            <a:prstGeom prst="rect">
              <a:avLst/>
            </a:prstGeom>
            <a:noFill/>
          </p:spPr>
        </p:pic>
        <p:pic>
          <p:nvPicPr>
            <p:cNvPr id="13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267494"/>
              <a:ext cx="1789931" cy="3579862"/>
            </a:xfrm>
            <a:prstGeom prst="rect">
              <a:avLst/>
            </a:prstGeom>
            <a:noFill/>
          </p:spPr>
        </p:pic>
      </p:grpSp>
      <p:sp>
        <p:nvSpPr>
          <p:cNvPr id="15" name="Content Placeholder 3"/>
          <p:cNvSpPr txBox="1">
            <a:spLocks/>
          </p:cNvSpPr>
          <p:nvPr/>
        </p:nvSpPr>
        <p:spPr>
          <a:xfrm>
            <a:off x="498765" y="3048002"/>
            <a:ext cx="1842654" cy="692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2000" b="1" dirty="0"/>
              <a:t>Pengisian Survey VARK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E:\Documents\Semester 8\SKRIPSI BARU\PPT\dat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79607" y="2854035"/>
            <a:ext cx="950191" cy="950191"/>
          </a:xfrm>
          <a:prstGeom prst="rect">
            <a:avLst/>
          </a:prstGeom>
          <a:noFill/>
        </p:spPr>
      </p:pic>
      <p:pic>
        <p:nvPicPr>
          <p:cNvPr id="5123" name="Picture 3" descr="E:\Documents\Semester 8\SKRIPSI BARU\PPT\chec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81827" y="2887518"/>
            <a:ext cx="950400" cy="95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Alur Kerja Aplikasi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85825" y="1497816"/>
            <a:ext cx="2176546" cy="4353092"/>
            <a:chOff x="1331642" y="195488"/>
            <a:chExt cx="1789931" cy="3579862"/>
          </a:xfrm>
        </p:grpSpPr>
        <p:pic>
          <p:nvPicPr>
            <p:cNvPr id="5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2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6" name="Picture 2" descr="E:\Documents\Semester 8\SKRIPSI BARU\Diagram Gambar dll\Screenshot_2018-06-26-14-23-16_com.example.meizar.learningstyleap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8" y="699542"/>
              <a:ext cx="1512167" cy="2688039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/>
          <p:nvPr/>
        </p:nvGrpSpPr>
        <p:grpSpPr>
          <a:xfrm>
            <a:off x="4727673" y="1497816"/>
            <a:ext cx="2176546" cy="4353092"/>
            <a:chOff x="3563890" y="195488"/>
            <a:chExt cx="1789931" cy="3579862"/>
          </a:xfrm>
        </p:grpSpPr>
        <p:pic>
          <p:nvPicPr>
            <p:cNvPr id="8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90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9" name="Picture 3" descr="E:\Documents\Semester 8\SKRIPSI BARU\Diagram Gambar dll\Screenshot_2018-06-26-14-23-36_com.example.meizar.learningstyleapp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21262" y="699544"/>
              <a:ext cx="1498810" cy="2664296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7493928" y="1497816"/>
            <a:ext cx="2176546" cy="4353092"/>
            <a:chOff x="5734399" y="195488"/>
            <a:chExt cx="1789931" cy="3579862"/>
          </a:xfrm>
        </p:grpSpPr>
        <p:pic>
          <p:nvPicPr>
            <p:cNvPr id="11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34399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12" name="Picture 4" descr="E:\Documents\Semester 8\SKRIPSI BARU\Diagram Gambar dll\Screenshot_2018-06-26-14-23-47_com.android.setting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78413" y="699542"/>
              <a:ext cx="1512168" cy="26880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3131127" y="1593272"/>
            <a:ext cx="6539346" cy="852107"/>
            <a:chOff x="3131840" y="1491630"/>
            <a:chExt cx="5256584" cy="576064"/>
          </a:xfrm>
        </p:grpSpPr>
        <p:sp>
          <p:nvSpPr>
            <p:cNvPr id="5" name="Rectangle 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31127" y="1593272"/>
            <a:ext cx="630990" cy="47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solidFill>
                  <a:prstClr val="white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8" name="Group 6"/>
          <p:cNvGrpSpPr/>
          <p:nvPr/>
        </p:nvGrpSpPr>
        <p:grpSpPr>
          <a:xfrm>
            <a:off x="3983234" y="1688709"/>
            <a:ext cx="5198526" cy="657178"/>
            <a:chOff x="3851840" y="1356248"/>
            <a:chExt cx="4392568" cy="555293"/>
          </a:xfrm>
        </p:grpSpPr>
        <p:sp>
          <p:nvSpPr>
            <p:cNvPr id="9" name="TextBox 8"/>
            <p:cNvSpPr txBox="1"/>
            <p:nvPr/>
          </p:nvSpPr>
          <p:spPr>
            <a:xfrm>
              <a:off x="3851840" y="1356248"/>
              <a:ext cx="4392567" cy="31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Pendahuluan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840" y="1625474"/>
              <a:ext cx="4392568" cy="286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Latar Belakang – Rumusan Masalah – Tujuan – Batasan 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5"/>
          <p:cNvGrpSpPr/>
          <p:nvPr/>
        </p:nvGrpSpPr>
        <p:grpSpPr>
          <a:xfrm>
            <a:off x="3131127" y="2530694"/>
            <a:ext cx="6539346" cy="852107"/>
            <a:chOff x="3131840" y="1491630"/>
            <a:chExt cx="5256584" cy="576064"/>
          </a:xfrm>
        </p:grpSpPr>
        <p:sp>
          <p:nvSpPr>
            <p:cNvPr id="12" name="Rectangle 1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31127" y="2530694"/>
            <a:ext cx="630990" cy="47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>
                <a:solidFill>
                  <a:prstClr val="white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6"/>
          <p:cNvGrpSpPr/>
          <p:nvPr/>
        </p:nvGrpSpPr>
        <p:grpSpPr>
          <a:xfrm>
            <a:off x="3983234" y="2626131"/>
            <a:ext cx="5198526" cy="657176"/>
            <a:chOff x="3851840" y="1356248"/>
            <a:chExt cx="4392568" cy="555291"/>
          </a:xfrm>
        </p:grpSpPr>
        <p:sp>
          <p:nvSpPr>
            <p:cNvPr id="16" name="TextBox 15"/>
            <p:cNvSpPr txBox="1"/>
            <p:nvPr/>
          </p:nvSpPr>
          <p:spPr>
            <a:xfrm>
              <a:off x="3851840" y="1356248"/>
              <a:ext cx="4392567" cy="31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Landasan Teori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1840" y="1625473"/>
              <a:ext cx="4392568" cy="286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Test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"/>
          <p:cNvGrpSpPr/>
          <p:nvPr/>
        </p:nvGrpSpPr>
        <p:grpSpPr>
          <a:xfrm>
            <a:off x="3131127" y="3468116"/>
            <a:ext cx="6539346" cy="852107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131127" y="3468116"/>
            <a:ext cx="630990" cy="47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>
                <a:solidFill>
                  <a:prstClr val="white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22" name="Group 6"/>
          <p:cNvGrpSpPr/>
          <p:nvPr/>
        </p:nvGrpSpPr>
        <p:grpSpPr>
          <a:xfrm>
            <a:off x="3983234" y="3563553"/>
            <a:ext cx="5673384" cy="903397"/>
            <a:chOff x="3851840" y="1356248"/>
            <a:chExt cx="4392568" cy="763339"/>
          </a:xfrm>
        </p:grpSpPr>
        <p:sp>
          <p:nvSpPr>
            <p:cNvPr id="23" name="TextBox 22"/>
            <p:cNvSpPr txBox="1"/>
            <p:nvPr/>
          </p:nvSpPr>
          <p:spPr>
            <a:xfrm>
              <a:off x="3851840" y="1356248"/>
              <a:ext cx="4392567" cy="31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Metode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840" y="1625473"/>
              <a:ext cx="4392568" cy="494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Alur Penelitian – Pengembangan Aplikasi – Analisis Uji Korelasi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"/>
          <p:cNvGrpSpPr/>
          <p:nvPr/>
        </p:nvGrpSpPr>
        <p:grpSpPr>
          <a:xfrm>
            <a:off x="3131127" y="4405538"/>
            <a:ext cx="6539346" cy="852107"/>
            <a:chOff x="3131840" y="1491630"/>
            <a:chExt cx="5256584" cy="576064"/>
          </a:xfrm>
        </p:grpSpPr>
        <p:sp>
          <p:nvSpPr>
            <p:cNvPr id="26" name="Rectangle 2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31127" y="4405538"/>
            <a:ext cx="630990" cy="47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>
                <a:solidFill>
                  <a:prstClr val="white"/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29" name="Group 6"/>
          <p:cNvGrpSpPr/>
          <p:nvPr/>
        </p:nvGrpSpPr>
        <p:grpSpPr>
          <a:xfrm>
            <a:off x="3983234" y="4500975"/>
            <a:ext cx="5198526" cy="657176"/>
            <a:chOff x="3851840" y="1356248"/>
            <a:chExt cx="4392568" cy="555291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1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Hasil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86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Hasil Aplikasi – Hasil Uji Korelasi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5"/>
          <p:cNvGrpSpPr/>
          <p:nvPr/>
        </p:nvGrpSpPr>
        <p:grpSpPr>
          <a:xfrm>
            <a:off x="3131127" y="5342960"/>
            <a:ext cx="6539346" cy="852107"/>
            <a:chOff x="3131840" y="1491630"/>
            <a:chExt cx="5256584" cy="576064"/>
          </a:xfrm>
        </p:grpSpPr>
        <p:sp>
          <p:nvSpPr>
            <p:cNvPr id="33" name="Rectangle 3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4" name="Right Triangle 3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31127" y="5342960"/>
            <a:ext cx="630990" cy="47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solidFill>
                  <a:prstClr val="white"/>
                </a:solidFill>
                <a:cs typeface="Arial" pitchFamily="34" charset="0"/>
              </a:rPr>
              <a:t>0</a:t>
            </a:r>
            <a:r>
              <a:rPr lang="id-ID" altLang="ko-KR" sz="2000" b="1" dirty="0">
                <a:solidFill>
                  <a:prstClr val="white"/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36" name="Group 6"/>
          <p:cNvGrpSpPr/>
          <p:nvPr/>
        </p:nvGrpSpPr>
        <p:grpSpPr>
          <a:xfrm>
            <a:off x="3983234" y="5438397"/>
            <a:ext cx="5198526" cy="657176"/>
            <a:chOff x="3851840" y="1356248"/>
            <a:chExt cx="4392568" cy="555291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1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Penutup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86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Kesimpulan dan Saran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 anchor="ctr"/>
          <a:lstStyle/>
          <a:p>
            <a:r>
              <a:rPr lang="id-ID" dirty="0"/>
              <a:t>Layout Presentasi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3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44259" y="1483960"/>
            <a:ext cx="2176200" cy="4352400"/>
            <a:chOff x="1331642" y="195488"/>
            <a:chExt cx="1789931" cy="3579862"/>
          </a:xfrm>
        </p:grpSpPr>
        <p:pic>
          <p:nvPicPr>
            <p:cNvPr id="5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2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6" name="Picture 2" descr="E:\Documents\Semester 8\SKRIPSI BARU\Diagram Gambar dll\Screenshot_2018-06-26-14-24-14_com.example.meizar.learningstyleap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699543"/>
              <a:ext cx="1498812" cy="2664296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19853" y="1470106"/>
            <a:ext cx="2176200" cy="4352400"/>
            <a:chOff x="3563890" y="195488"/>
            <a:chExt cx="1789931" cy="3579862"/>
          </a:xfrm>
        </p:grpSpPr>
        <p:pic>
          <p:nvPicPr>
            <p:cNvPr id="8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90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9" name="Picture 3" descr="E:\Documents\Semester 8\SKRIPSI BARU\Diagram Gambar dll\Screenshot_2018-06-26-14-25-52_com.example.meizar.learningstyleapp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07906" y="699543"/>
              <a:ext cx="1512167" cy="2688037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327671" y="1504497"/>
            <a:ext cx="2176200" cy="4352400"/>
            <a:chOff x="5734399" y="216024"/>
            <a:chExt cx="1789931" cy="3579862"/>
          </a:xfrm>
        </p:grpSpPr>
        <p:pic>
          <p:nvPicPr>
            <p:cNvPr id="11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34399" y="216024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12" name="Picture 4" descr="E:\Documents\Semester 8\SKRIPSI BARU\Diagram Gambar dll\Screenshot_2018-06-27-12-46-34_com.example.meizar.learningstyleapp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87194" y="699543"/>
              <a:ext cx="1512168" cy="2688038"/>
            </a:xfrm>
            <a:prstGeom prst="rect">
              <a:avLst/>
            </a:prstGeom>
            <a:noFill/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Alur Kerja Aplikasi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Penyimpanan Data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33" y="1788404"/>
            <a:ext cx="6678485" cy="3831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b="11538"/>
          <a:stretch>
            <a:fillRect/>
          </a:stretch>
        </p:blipFill>
        <p:spPr bwMode="auto">
          <a:xfrm>
            <a:off x="7154417" y="1807726"/>
            <a:ext cx="4649656" cy="433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Penyimpanan Data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63" y="1752308"/>
            <a:ext cx="4944290" cy="4382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 b="13302"/>
          <a:stretch>
            <a:fillRect/>
          </a:stretch>
        </p:blipFill>
        <p:spPr bwMode="auto">
          <a:xfrm>
            <a:off x="6065200" y="1732985"/>
            <a:ext cx="5073853" cy="4451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Analisis Uji Korelasi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35CF7-18E1-4805-99D4-CAAD430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dan</a:t>
            </a:r>
            <a:br>
              <a:rPr lang="id-ID" dirty="0"/>
            </a:b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3F389-62BD-4500-AB44-F7DA23A8B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72" y="1737859"/>
            <a:ext cx="4010025" cy="18669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D3C2EE-0D04-405D-9E30-63FA718F3939}"/>
              </a:ext>
            </a:extLst>
          </p:cNvPr>
          <p:cNvSpPr/>
          <p:nvPr/>
        </p:nvSpPr>
        <p:spPr>
          <a:xfrm>
            <a:off x="5016618" y="2613870"/>
            <a:ext cx="1593908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005C1A8-1903-45FD-8A64-36EA41DDBD31}"/>
              </a:ext>
            </a:extLst>
          </p:cNvPr>
          <p:cNvGrpSpPr/>
          <p:nvPr/>
        </p:nvGrpSpPr>
        <p:grpSpPr>
          <a:xfrm>
            <a:off x="996197" y="1773136"/>
            <a:ext cx="3721869" cy="1865376"/>
            <a:chOff x="996197" y="1925536"/>
            <a:chExt cx="3721869" cy="18653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8FEED1-365C-462E-8670-EB2BB4F9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97" y="1925536"/>
              <a:ext cx="3721869" cy="1865376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49E653-EB75-46CB-9F57-73B741B0B0AE}"/>
                </a:ext>
              </a:extLst>
            </p:cNvPr>
            <p:cNvSpPr/>
            <p:nvPr/>
          </p:nvSpPr>
          <p:spPr>
            <a:xfrm>
              <a:off x="1073791" y="2223083"/>
              <a:ext cx="2072081" cy="15939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C85BD15-80AF-41CE-9E02-0FF65DD853F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3173" y="4982467"/>
            <a:ext cx="5040630" cy="1398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5726261-A70E-4908-A3DB-0C93024024C2}"/>
              </a:ext>
            </a:extLst>
          </p:cNvPr>
          <p:cNvSpPr/>
          <p:nvPr/>
        </p:nvSpPr>
        <p:spPr>
          <a:xfrm>
            <a:off x="8663318" y="3886390"/>
            <a:ext cx="340331" cy="956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034A07-7156-4CB4-A64D-3BB7D59A2C63}"/>
              </a:ext>
            </a:extLst>
          </p:cNvPr>
          <p:cNvSpPr/>
          <p:nvPr/>
        </p:nvSpPr>
        <p:spPr>
          <a:xfrm rot="12603046">
            <a:off x="5422837" y="5901120"/>
            <a:ext cx="605795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C05302-71EC-47AB-9576-5160FB45F0A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199" y="4203363"/>
            <a:ext cx="5040630" cy="1445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37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VARK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A6448-A6DC-49A8-B7A4-D790FF9F40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7397" y="2156058"/>
            <a:ext cx="7837206" cy="3082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188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3A83-F3E7-4E9F-8820-8FD84D9F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i="1" dirty="0"/>
              <a:t>Usage Stats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B2858-D4A3-48B6-9B75-F7997537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43" y="2091611"/>
            <a:ext cx="7845513" cy="3786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5359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877743"/>
            <a:ext cx="5514109" cy="4830330"/>
          </a:xfrm>
        </p:spPr>
        <p:txBody>
          <a:bodyPr>
            <a:normAutofit/>
          </a:bodyPr>
          <a:lstStyle/>
          <a:p>
            <a:r>
              <a:rPr lang="en-US" dirty="0" err="1"/>
              <a:t>Skenario</a:t>
            </a:r>
            <a:r>
              <a:rPr lang="en-US" dirty="0"/>
              <a:t> 1:</a:t>
            </a:r>
            <a:br>
              <a:rPr lang="id-ID" dirty="0"/>
            </a:br>
            <a:r>
              <a:rPr lang="en-US" dirty="0" err="1"/>
              <a:t>Tanpa</a:t>
            </a:r>
            <a:r>
              <a:rPr lang="id-ID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7171" name="Picture 3" descr="E:\Documents\Semester 8\SKRIPSI BARU\PPT\Skenario1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6647" y="1171014"/>
            <a:ext cx="4865122" cy="510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653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3EAB-DB5F-446A-BE4B-2593EBCA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7C179-899B-466E-A06C-83BA782B6A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983" y="1690688"/>
            <a:ext cx="5819862" cy="2196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A9D4-C511-4081-B20A-ABEFE9319E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343" y="3233061"/>
            <a:ext cx="6589674" cy="2404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32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693B1C-4D1E-40D8-981E-369633A98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594912"/>
              </p:ext>
            </p:extLst>
          </p:nvPr>
        </p:nvGraphicFramePr>
        <p:xfrm>
          <a:off x="1630524" y="1690688"/>
          <a:ext cx="8930951" cy="442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53">
                  <a:extLst>
                    <a:ext uri="{9D8B030D-6E8A-4147-A177-3AD203B41FA5}">
                      <a16:colId xmlns:a16="http://schemas.microsoft.com/office/drawing/2014/main" val="3867698132"/>
                    </a:ext>
                  </a:extLst>
                </a:gridCol>
                <a:gridCol w="2738553">
                  <a:extLst>
                    <a:ext uri="{9D8B030D-6E8A-4147-A177-3AD203B41FA5}">
                      <a16:colId xmlns:a16="http://schemas.microsoft.com/office/drawing/2014/main" val="4018380504"/>
                    </a:ext>
                  </a:extLst>
                </a:gridCol>
                <a:gridCol w="1097465">
                  <a:extLst>
                    <a:ext uri="{9D8B030D-6E8A-4147-A177-3AD203B41FA5}">
                      <a16:colId xmlns:a16="http://schemas.microsoft.com/office/drawing/2014/main" val="3174785198"/>
                    </a:ext>
                  </a:extLst>
                </a:gridCol>
                <a:gridCol w="1786190">
                  <a:extLst>
                    <a:ext uri="{9D8B030D-6E8A-4147-A177-3AD203B41FA5}">
                      <a16:colId xmlns:a16="http://schemas.microsoft.com/office/drawing/2014/main" val="2341583392"/>
                    </a:ext>
                  </a:extLst>
                </a:gridCol>
                <a:gridCol w="1786190">
                  <a:extLst>
                    <a:ext uri="{9D8B030D-6E8A-4147-A177-3AD203B41FA5}">
                      <a16:colId xmlns:a16="http://schemas.microsoft.com/office/drawing/2014/main" val="2689032718"/>
                    </a:ext>
                  </a:extLst>
                </a:gridCol>
              </a:tblGrid>
              <a:tr h="317195">
                <a:tc>
                  <a:txBody>
                    <a:bodyPr/>
                    <a:lstStyle/>
                    <a:p>
                      <a:r>
                        <a:rPr lang="en-US" sz="1600" dirty="0"/>
                        <a:t>Pola </a:t>
                      </a:r>
                      <a:r>
                        <a:rPr lang="en-US" sz="1600" dirty="0" err="1"/>
                        <a:t>Perilaku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Nama </a:t>
                      </a:r>
                      <a:r>
                        <a:rPr lang="en-US" sz="1600" dirty="0" err="1"/>
                        <a:t>Aplikasi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Kelas VARK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Sifat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Korelasi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Tingkat </a:t>
                      </a:r>
                      <a:r>
                        <a:rPr lang="en-US" sz="1600" dirty="0" err="1"/>
                        <a:t>Korelasi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2850168105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Adobe Lightroom CC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833373261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Android Calculator 2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Menengah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67525974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Android MMS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Lemah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2389878530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DU-Recorder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538692226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 Word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1134867301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Mobile Legends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1464808218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Pinterest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961913904"/>
                  </a:ext>
                </a:extLst>
              </a:tr>
              <a:tr h="55673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Samsung Android Video Player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3652803394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Hay Day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307064748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Frekuensi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WPS Office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1884303020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Frekuensi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WPS Office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873280008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Frekuensi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Facebook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val="196869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56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d-ID" sz="4800" b="1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63707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73D1-D0B2-419B-9C33-C495D026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2:Pengelompokan</a:t>
            </a:r>
            <a:br>
              <a:rPr lang="id-ID" dirty="0"/>
            </a:br>
            <a:r>
              <a:rPr lang="id-ID" dirty="0"/>
              <a:t>B</a:t>
            </a:r>
            <a:r>
              <a:rPr lang="en-US" dirty="0" err="1"/>
              <a:t>erdasarkan</a:t>
            </a:r>
            <a:r>
              <a:rPr lang="en-US" dirty="0"/>
              <a:t> Kelas VARK </a:t>
            </a:r>
            <a:r>
              <a:rPr lang="en-US" dirty="0" err="1"/>
              <a:t>Dominan</a:t>
            </a:r>
            <a:endParaRPr lang="en-US" dirty="0"/>
          </a:p>
        </p:txBody>
      </p:sp>
      <p:pic>
        <p:nvPicPr>
          <p:cNvPr id="8194" name="Picture 2" descr="E:\Documents\Semester 8\SKRIPSI BARU\PPT\Skenario2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6946" y="1414270"/>
            <a:ext cx="6951952" cy="5028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77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A7F98-8663-4202-9A24-598C3B97DD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703" y="2535381"/>
            <a:ext cx="4779670" cy="2718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255BE6-9BC2-4689-A209-BEA6B8F52F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2218" y="2507673"/>
            <a:ext cx="6224353" cy="2653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1690254" y="1302328"/>
            <a:ext cx="1981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Tabel</a:t>
            </a:r>
            <a:r>
              <a:rPr lang="en-US" sz="2400" b="1" dirty="0"/>
              <a:t> VARK </a:t>
            </a:r>
            <a:r>
              <a:rPr lang="en-US" sz="2400" b="1" dirty="0" err="1"/>
              <a:t>Dominan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523017" y="1371600"/>
            <a:ext cx="1981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/>
              <a:t>Dataset 2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936348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D7C4E4-DE5E-4257-8480-7B3440612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07948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98858216"/>
                    </a:ext>
                  </a:extLst>
                </a:gridCol>
                <a:gridCol w="2865922">
                  <a:extLst>
                    <a:ext uri="{9D8B030D-6E8A-4147-A177-3AD203B41FA5}">
                      <a16:colId xmlns:a16="http://schemas.microsoft.com/office/drawing/2014/main" val="833240731"/>
                    </a:ext>
                  </a:extLst>
                </a:gridCol>
                <a:gridCol w="1340318">
                  <a:extLst>
                    <a:ext uri="{9D8B030D-6E8A-4147-A177-3AD203B41FA5}">
                      <a16:colId xmlns:a16="http://schemas.microsoft.com/office/drawing/2014/main" val="10635863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983510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936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Kelas 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6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95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9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9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064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2" y="212725"/>
            <a:ext cx="10515600" cy="1325563"/>
          </a:xfrm>
        </p:spPr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3:</a:t>
            </a:r>
            <a:br>
              <a:rPr lang="id-ID" dirty="0"/>
            </a:b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9218" name="Picture 2" descr="E:\Documents\Semester 8\SKRIPSI BARU\PPT\Skenario3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744" y="1396159"/>
            <a:ext cx="6731577" cy="4817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545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F798-1E4A-45C1-B1D2-2FB8B65F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Terkategorisasi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9D293-FBFD-417F-AA77-3C7BCE7DEF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9237" y="2203789"/>
            <a:ext cx="9153525" cy="2876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6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DB00-36FE-4E43-8486-58424DA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E16B4-36C1-4365-B300-4BC353F77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3745" y="1857522"/>
            <a:ext cx="7388409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9353-3072-414D-8BA4-485A3F1078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5927" y="3525588"/>
            <a:ext cx="6962328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270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08C78-0802-4146-BAAD-016A5533E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76071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50503978"/>
                    </a:ext>
                  </a:extLst>
                </a:gridCol>
                <a:gridCol w="2721543">
                  <a:extLst>
                    <a:ext uri="{9D8B030D-6E8A-4147-A177-3AD203B41FA5}">
                      <a16:colId xmlns:a16="http://schemas.microsoft.com/office/drawing/2014/main" val="2763884271"/>
                    </a:ext>
                  </a:extLst>
                </a:gridCol>
                <a:gridCol w="1484697">
                  <a:extLst>
                    <a:ext uri="{9D8B030D-6E8A-4147-A177-3AD203B41FA5}">
                      <a16:colId xmlns:a16="http://schemas.microsoft.com/office/drawing/2014/main" val="4504995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5373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2413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Kategori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Kelas 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7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Kalkulator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Permainan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Simulasi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5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Penyunting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Konten</a:t>
                      </a:r>
                      <a:r>
                        <a:rPr lang="en-US" dirty="0"/>
                        <a:t> 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Komunikasi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Penampil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23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A16C-D463-48A8-866C-502E1CB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FA07-74B1-4C17-99F5-7F20905B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Aplikasi yang dikembangkan dapat mengumpulkan data hasil kuesioner VARK dan data penggunaan aplikasi </a:t>
            </a:r>
            <a:r>
              <a:rPr lang="id-ID" i="1" dirty="0"/>
              <a:t>smartphone</a:t>
            </a:r>
          </a:p>
          <a:p>
            <a:r>
              <a:rPr lang="id-ID" dirty="0"/>
              <a:t>Ditemukan sejumlah pola penggunaan aplikasi yang berkorelasi dengan nilai VARK dari penggunanya</a:t>
            </a:r>
          </a:p>
          <a:p>
            <a:r>
              <a:rPr lang="id-ID" dirty="0"/>
              <a:t>Perlu diamati lebih dalam faktor-faktor yang mempengaruhi hubungan antara aplikasi dan kelas VARK tertentu pada tiap korelasi yang telah ditemukan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7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Belajar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32510" y="1825625"/>
            <a:ext cx="5527964" cy="4351338"/>
          </a:xfrm>
        </p:spPr>
        <p:txBody>
          <a:bodyPr/>
          <a:lstStyle/>
          <a:p>
            <a:r>
              <a:rPr lang="id-ID" dirty="0"/>
              <a:t>Manusia belajar sepanjang hidupnya</a:t>
            </a:r>
          </a:p>
          <a:p>
            <a:r>
              <a:rPr lang="id-ID" dirty="0"/>
              <a:t>Bertujuan untuk </a:t>
            </a:r>
            <a:r>
              <a:rPr lang="en-AU" dirty="0" err="1"/>
              <a:t>mengembangkan</a:t>
            </a:r>
            <a:r>
              <a:rPr lang="en-AU" dirty="0"/>
              <a:t> </a:t>
            </a:r>
            <a:r>
              <a:rPr lang="id-ID" dirty="0"/>
              <a:t>/ </a:t>
            </a:r>
            <a:r>
              <a:rPr lang="en-AU" dirty="0" err="1"/>
              <a:t>mendapatkan</a:t>
            </a:r>
            <a:r>
              <a:rPr lang="en-AU" dirty="0"/>
              <a:t> </a:t>
            </a:r>
            <a:r>
              <a:rPr lang="en-AU" dirty="0" err="1"/>
              <a:t>keterampilan</a:t>
            </a:r>
            <a:endParaRPr lang="id-ID" dirty="0"/>
          </a:p>
          <a:p>
            <a:r>
              <a:rPr lang="id-ID" dirty="0"/>
              <a:t>3 bentuk pembeajaran:</a:t>
            </a:r>
          </a:p>
          <a:p>
            <a:pPr lvl="1"/>
            <a:r>
              <a:rPr lang="id-ID" dirty="0"/>
              <a:t>Formal</a:t>
            </a:r>
          </a:p>
          <a:p>
            <a:pPr lvl="1"/>
            <a:r>
              <a:rPr lang="id-ID" dirty="0"/>
              <a:t>Non-Formal</a:t>
            </a:r>
          </a:p>
          <a:p>
            <a:pPr lvl="1"/>
            <a:r>
              <a:rPr lang="id-ID" dirty="0"/>
              <a:t>Informal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056898"/>
            <a:ext cx="5181600" cy="7736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id-ID" dirty="0"/>
              <a:t>75% pengetahuan manusia diperoleh dari pembelajaran informal[1]</a:t>
            </a:r>
          </a:p>
        </p:txBody>
      </p:sp>
      <p:pic>
        <p:nvPicPr>
          <p:cNvPr id="14" name="Picture 2" descr="E:\Documents\Semester 8\SKRIPSI BARU\PPT\17-512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035" y="1468576"/>
            <a:ext cx="3478214" cy="347821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84900" y="6026737"/>
            <a:ext cx="1141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[1]</a:t>
            </a:r>
            <a:r>
              <a:rPr lang="en-AU" sz="1400" dirty="0"/>
              <a:t>Z. </a:t>
            </a:r>
            <a:r>
              <a:rPr lang="en-AU" sz="1400" dirty="0" err="1"/>
              <a:t>Pozgaj</a:t>
            </a:r>
            <a:r>
              <a:rPr lang="en-AU" sz="1400" dirty="0"/>
              <a:t>, “Informal Learning in Lifelong Education,” </a:t>
            </a:r>
            <a:r>
              <a:rPr lang="en-AU" sz="1400" i="1" dirty="0"/>
              <a:t>International Journal of Emerging Technologies in Learning (</a:t>
            </a:r>
            <a:r>
              <a:rPr lang="en-AU" sz="1400" i="1" dirty="0" err="1"/>
              <a:t>iJET</a:t>
            </a:r>
            <a:r>
              <a:rPr lang="en-AU" sz="1400" i="1" dirty="0"/>
              <a:t>), </a:t>
            </a:r>
            <a:r>
              <a:rPr lang="en-AU" sz="1400" dirty="0"/>
              <a:t>vol. 3, p. 46–50, 2008.</a:t>
            </a:r>
            <a:endParaRPr lang="id-ID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Gaya Belajar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/>
              <a:t>C</a:t>
            </a:r>
            <a:r>
              <a:rPr lang="id-ID" i="1" dirty="0"/>
              <a:t>ognitive overload </a:t>
            </a:r>
            <a:r>
              <a:rPr lang="id-ID" dirty="0"/>
              <a:t>sering terjadi pada proses belajar</a:t>
            </a:r>
          </a:p>
          <a:p>
            <a:r>
              <a:rPr lang="id-ID" dirty="0"/>
              <a:t>Solusi : menyampaikan informasi yang sesuai dengan karakteristik gaya belajar</a:t>
            </a:r>
          </a:p>
          <a:p>
            <a:r>
              <a:rPr lang="id-ID" dirty="0"/>
              <a:t>Preferensi VARK dapat diketahui melalui pengisian kuesioner secara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42495"/>
            <a:ext cx="5825836" cy="9452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6000" b="1" dirty="0">
                <a:latin typeface="Arial Black" pitchFamily="34" charset="0"/>
              </a:rPr>
              <a:t>VARK</a:t>
            </a:r>
          </a:p>
        </p:txBody>
      </p:sp>
      <p:pic>
        <p:nvPicPr>
          <p:cNvPr id="3074" name="Picture 2" descr="E:\Documents\Semester 8\SKRIPSI BARU\PPT\Untitled-1.png"/>
          <p:cNvPicPr>
            <a:picLocks noChangeAspect="1" noChangeArrowheads="1"/>
          </p:cNvPicPr>
          <p:nvPr/>
        </p:nvPicPr>
        <p:blipFill>
          <a:blip r:embed="rId3" cstate="print"/>
          <a:srcRect r="11364"/>
          <a:stretch>
            <a:fillRect/>
          </a:stretch>
        </p:blipFill>
        <p:spPr bwMode="auto">
          <a:xfrm>
            <a:off x="5985158" y="2432050"/>
            <a:ext cx="1620981" cy="1384300"/>
          </a:xfrm>
          <a:prstGeom prst="rect">
            <a:avLst/>
          </a:prstGeom>
          <a:noFill/>
        </p:spPr>
      </p:pic>
      <p:pic>
        <p:nvPicPr>
          <p:cNvPr id="3075" name="Picture 3" descr="E:\Documents\Semester 8\SKRIPSI BARU\PPT\a-ear-vector-clip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3356" y="2539422"/>
            <a:ext cx="757720" cy="1145887"/>
          </a:xfrm>
          <a:prstGeom prst="rect">
            <a:avLst/>
          </a:prstGeom>
          <a:noFill/>
        </p:spPr>
      </p:pic>
      <p:pic>
        <p:nvPicPr>
          <p:cNvPr id="3076" name="Picture 4" descr="E:\Documents\Semester 8\SKRIPSI BARU\PPT\14315-illustration-of-a-book-pv.png"/>
          <p:cNvPicPr>
            <a:picLocks noChangeAspect="1" noChangeArrowheads="1"/>
          </p:cNvPicPr>
          <p:nvPr/>
        </p:nvPicPr>
        <p:blipFill>
          <a:blip r:embed="rId5" cstate="print"/>
          <a:srcRect l="3226" t="10379" r="3366" b="17812"/>
          <a:stretch>
            <a:fillRect/>
          </a:stretch>
        </p:blipFill>
        <p:spPr bwMode="auto">
          <a:xfrm>
            <a:off x="8829339" y="2521526"/>
            <a:ext cx="1441739" cy="1108364"/>
          </a:xfrm>
          <a:prstGeom prst="rect">
            <a:avLst/>
          </a:prstGeom>
          <a:noFill/>
        </p:spPr>
      </p:pic>
      <p:pic>
        <p:nvPicPr>
          <p:cNvPr id="3077" name="Picture 5" descr="E:\Documents\Semester 8\SKRIPSI BARU\PPT\inde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89465" y="2466108"/>
            <a:ext cx="1251837" cy="12352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929738" y="3616036"/>
            <a:ext cx="144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/>
              <a:t>Visual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8431" y="3629887"/>
            <a:ext cx="103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/>
              <a:t>Aural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6072" y="3616033"/>
            <a:ext cx="162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/>
              <a:t>Read/Write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46327" y="3616028"/>
            <a:ext cx="162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/>
              <a:t>Kinesthetic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Smartphone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6719455" cy="3180328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Sejumlah peneliti telah mengembangkan sistem pengidentifikasi gaya belajar secara otomatis[2,3,4]</a:t>
            </a:r>
          </a:p>
          <a:p>
            <a:r>
              <a:rPr lang="id-ID" dirty="0"/>
              <a:t>Media pembelajaran : e-learning</a:t>
            </a:r>
          </a:p>
          <a:p>
            <a:r>
              <a:rPr lang="id-ID" i="1" dirty="0"/>
              <a:t>Smartphone</a:t>
            </a:r>
            <a:r>
              <a:rPr lang="id-ID" dirty="0"/>
              <a:t> menjadi salah satu sumber pembelajaran informal</a:t>
            </a:r>
          </a:p>
          <a:p>
            <a:r>
              <a:rPr lang="id-ID" dirty="0"/>
              <a:t>Berbagai bentuk informasi dapat ditampilkan di </a:t>
            </a:r>
            <a:r>
              <a:rPr lang="id-ID" i="1" dirty="0"/>
              <a:t>smartphone</a:t>
            </a:r>
            <a:endParaRPr lang="id-ID" dirty="0"/>
          </a:p>
          <a:p>
            <a:endParaRPr lang="id-ID" dirty="0"/>
          </a:p>
        </p:txBody>
      </p:sp>
      <p:pic>
        <p:nvPicPr>
          <p:cNvPr id="2050" name="Picture 2" descr="E:\Documents\Semester 8\SKRIPSI BARU\PPT\image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7092" y="1703676"/>
            <a:ext cx="3034146" cy="45595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35431" y="5052444"/>
            <a:ext cx="72733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[2]</a:t>
            </a:r>
            <a:r>
              <a:rPr lang="en-US" sz="1100" dirty="0"/>
              <a:t>Bernard, Jason, T. W. Chang, E. </a:t>
            </a:r>
            <a:r>
              <a:rPr lang="en-US" sz="1100" dirty="0" err="1"/>
              <a:t>Popescu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S. Graf, “Learning Style Identifier: Improving the Precision of Learning Style Identification through Computational Intelligence Algorithms,” </a:t>
            </a:r>
            <a:r>
              <a:rPr lang="en-US" sz="1100" i="1" dirty="0"/>
              <a:t>Expert Systems with Applications, </a:t>
            </a:r>
            <a:r>
              <a:rPr lang="en-US" sz="1100" dirty="0"/>
              <a:t>vol. 75, pp. 94-108, 2017.</a:t>
            </a:r>
            <a:endParaRPr lang="id-ID" sz="1100" dirty="0"/>
          </a:p>
          <a:p>
            <a:r>
              <a:rPr lang="id-ID" sz="1100" dirty="0"/>
              <a:t>[3]</a:t>
            </a:r>
            <a:r>
              <a:rPr lang="en-US" sz="1100" dirty="0"/>
              <a:t>M. S. </a:t>
            </a:r>
            <a:r>
              <a:rPr lang="en-US" sz="1100" dirty="0" err="1"/>
              <a:t>Hasibuan</a:t>
            </a:r>
            <a:r>
              <a:rPr lang="en-US" sz="1100" dirty="0"/>
              <a:t>, L. E. </a:t>
            </a:r>
            <a:r>
              <a:rPr lang="en-US" sz="1100" dirty="0" err="1"/>
              <a:t>Nugroho</a:t>
            </a:r>
            <a:r>
              <a:rPr lang="en-US" sz="1100" dirty="0"/>
              <a:t>, P. I. </a:t>
            </a:r>
            <a:r>
              <a:rPr lang="en-US" sz="1100" dirty="0" err="1"/>
              <a:t>Santosa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S. S. </a:t>
            </a:r>
            <a:r>
              <a:rPr lang="en-US" sz="1100" dirty="0" err="1"/>
              <a:t>Kusumawardani</a:t>
            </a:r>
            <a:r>
              <a:rPr lang="en-US" sz="1100" dirty="0"/>
              <a:t>, “A Proposed Model for Detecting Learning Styles Based on Agent Learning,” </a:t>
            </a:r>
            <a:r>
              <a:rPr lang="en-US" sz="1100" i="1" dirty="0"/>
              <a:t>International Journal of Emerging Technologies in Learning, </a:t>
            </a:r>
            <a:r>
              <a:rPr lang="en-US" sz="1100" dirty="0"/>
              <a:t>vol. 11, no. 10, pp. 65-69, 2016.</a:t>
            </a:r>
            <a:endParaRPr lang="id-ID" sz="1100" dirty="0"/>
          </a:p>
          <a:p>
            <a:r>
              <a:rPr lang="id-ID" sz="1100" dirty="0"/>
              <a:t>[4]</a:t>
            </a:r>
            <a:r>
              <a:rPr lang="en-US" sz="1100" dirty="0"/>
              <a:t>Q. D. Pham </a:t>
            </a:r>
            <a:r>
              <a:rPr lang="en-US" sz="1100" dirty="0" err="1"/>
              <a:t>dan</a:t>
            </a:r>
            <a:r>
              <a:rPr lang="en-US" sz="1100" dirty="0"/>
              <a:t> A. M. </a:t>
            </a:r>
            <a:r>
              <a:rPr lang="en-US" sz="1100" dirty="0" err="1"/>
              <a:t>Florea</a:t>
            </a:r>
            <a:r>
              <a:rPr lang="en-US" sz="1100" dirty="0"/>
              <a:t>, “A Method for Detection of Learning Styles in Learning Management Systems,” </a:t>
            </a:r>
            <a:r>
              <a:rPr lang="en-US" sz="1100" i="1" dirty="0"/>
              <a:t>UPB Sci. Bull. Ser. C </a:t>
            </a:r>
            <a:r>
              <a:rPr lang="en-US" sz="1100" i="1" dirty="0" err="1"/>
              <a:t>Electr</a:t>
            </a:r>
            <a:r>
              <a:rPr lang="en-US" sz="1100" i="1" dirty="0"/>
              <a:t>. Eng., </a:t>
            </a:r>
            <a:r>
              <a:rPr lang="en-US" sz="1100" dirty="0"/>
              <a:t>vol. 75, no. 4, pp. 3-12, 2013.</a:t>
            </a:r>
            <a:endParaRPr lang="id-ID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Belum ada penelitian yang menyatakan adanya korelasi antara data penggunaan aplikasi </a:t>
            </a:r>
            <a:r>
              <a:rPr lang="id-ID" i="1" dirty="0"/>
              <a:t>smartphone</a:t>
            </a:r>
            <a:r>
              <a:rPr lang="id-ID" dirty="0"/>
              <a:t> terhadap gaya belajar  VARK</a:t>
            </a:r>
          </a:p>
          <a:p>
            <a:r>
              <a:rPr lang="id-ID" dirty="0"/>
              <a:t>Perlu dibuat aplikasi untuk mencatat data penggunaan aplikasi </a:t>
            </a:r>
            <a:r>
              <a:rPr lang="id-ID" i="1" dirty="0"/>
              <a:t>smartphone</a:t>
            </a:r>
            <a:r>
              <a:rPr lang="id-ID" dirty="0"/>
              <a:t> dan pengisian kuesioner VARK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Mengembangkan aplikasi Android untuk menangkap data penggunaan aplikasi (durasi dan frekuensi) dan kuesioner VARK</a:t>
            </a:r>
          </a:p>
          <a:p>
            <a:r>
              <a:rPr lang="id-ID" dirty="0"/>
              <a:t>Melakukan uji korelasi antara frekuensi dan durasi penggunaan aplikasi </a:t>
            </a:r>
            <a:r>
              <a:rPr lang="id-ID" i="1" dirty="0"/>
              <a:t>smartphone</a:t>
            </a:r>
            <a:r>
              <a:rPr lang="id-ID" dirty="0"/>
              <a:t> terhadap gaya belajar VARK.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d-ID" sz="4800" b="1" dirty="0"/>
              <a:t>Dasar Teori</a:t>
            </a:r>
          </a:p>
        </p:txBody>
      </p:sp>
    </p:spTree>
    <p:extLst>
      <p:ext uri="{BB962C8B-B14F-4D97-AF65-F5344CB8AC3E}">
        <p14:creationId xmlns:p14="http://schemas.microsoft.com/office/powerpoint/2010/main" val="6370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1142</Words>
  <Application>Microsoft Office PowerPoint</Application>
  <PresentationFormat>Widescreen</PresentationFormat>
  <Paragraphs>311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Arial Unicode MS</vt:lpstr>
      <vt:lpstr>Calibri</vt:lpstr>
      <vt:lpstr>Segoe UI</vt:lpstr>
      <vt:lpstr>Segoe UI Light</vt:lpstr>
      <vt:lpstr>Times New Roman</vt:lpstr>
      <vt:lpstr>Office Theme</vt:lpstr>
      <vt:lpstr>Analisis Uji Korelasi antara Data Penggunaan Aplikasi Smartphone terhadap Model Gaya Belajar VARK (Visual, Aural, Read/Write, Kinesthetic)</vt:lpstr>
      <vt:lpstr>Layout Presentasi</vt:lpstr>
      <vt:lpstr>Pendahuluan</vt:lpstr>
      <vt:lpstr>Belajar</vt:lpstr>
      <vt:lpstr>Gaya Belajar</vt:lpstr>
      <vt:lpstr>Smartphone</vt:lpstr>
      <vt:lpstr>Rumusan Masalah</vt:lpstr>
      <vt:lpstr>Tujuan</vt:lpstr>
      <vt:lpstr>Dasar Teori</vt:lpstr>
      <vt:lpstr>Model Pembelajaran</vt:lpstr>
      <vt:lpstr>Uji Korelasi Spearman</vt:lpstr>
      <vt:lpstr>Teknologi</vt:lpstr>
      <vt:lpstr>Metodologi</vt:lpstr>
      <vt:lpstr>Alur Penelitian</vt:lpstr>
      <vt:lpstr>Pengembangan Aplikasi SCRUM</vt:lpstr>
      <vt:lpstr>Alur Uji Korelasi</vt:lpstr>
      <vt:lpstr>Hasil dan Pembahasan</vt:lpstr>
      <vt:lpstr>Aplikasi Android</vt:lpstr>
      <vt:lpstr>Alur Kerja Aplikasi</vt:lpstr>
      <vt:lpstr>Alur Kerja Aplikasi</vt:lpstr>
      <vt:lpstr>Hasil Penyimpanan Data</vt:lpstr>
      <vt:lpstr>Hasil Penyimpanan Data</vt:lpstr>
      <vt:lpstr>Analisis Uji Korelasi</vt:lpstr>
      <vt:lpstr>Hasil Konversi dan Pengolahan Tahap 1</vt:lpstr>
      <vt:lpstr>Tabel Nilai VARK</vt:lpstr>
      <vt:lpstr>Tabel Usage Stats</vt:lpstr>
      <vt:lpstr>Skenario 1: Tanpa Pengelompokan Aplikasi</vt:lpstr>
      <vt:lpstr>Hasil Pembentukan Dataset 1</vt:lpstr>
      <vt:lpstr>Hasil Analisis Uji Korelasi Skenario 1</vt:lpstr>
      <vt:lpstr>Skenario 2:Pengelompokan Berdasarkan Kelas VARK Dominan</vt:lpstr>
      <vt:lpstr>PowerPoint Presentation</vt:lpstr>
      <vt:lpstr>Hasil Analisis Uji Korelasi Skenario 2</vt:lpstr>
      <vt:lpstr>Skenario 3: Pengelompokan berdasarkan Fungsi</vt:lpstr>
      <vt:lpstr>Tabel Aplikasi Terkategorisasi</vt:lpstr>
      <vt:lpstr>Hasil Pembentukan Dataset 3</vt:lpstr>
      <vt:lpstr>Hasil Analisis Uji Korelasi Skenario 3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SLD</cp:lastModifiedBy>
  <cp:revision>52</cp:revision>
  <dcterms:created xsi:type="dcterms:W3CDTF">2018-05-08T06:50:11Z</dcterms:created>
  <dcterms:modified xsi:type="dcterms:W3CDTF">2018-07-18T02:57:48Z</dcterms:modified>
</cp:coreProperties>
</file>