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76.jpeg" ContentType="image/jpe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32.png" ContentType="image/png"/>
  <Override PartName="/ppt/media/image30.png" ContentType="image/png"/>
  <Override PartName="/ppt/media/image14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25.png" ContentType="image/png"/>
  <Override PartName="/ppt/media/image62.png" ContentType="image/png"/>
  <Override PartName="/ppt/media/image63.png" ContentType="image/png"/>
  <Override PartName="/ppt/media/image77.png" ContentType="image/png"/>
  <Override PartName="/ppt/media/image65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2.jpeg" ContentType="image/jpeg"/>
  <Override PartName="/ppt/media/image31.png" ContentType="image/png"/>
  <Override PartName="/ppt/media/image67.png" ContentType="image/png"/>
  <Override PartName="/ppt/media/image66.png" ContentType="image/png"/>
  <Override PartName="/ppt/media/image64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11.png" ContentType="image/png"/>
  <Override PartName="/ppt/media/image36.png" ContentType="image/png"/>
  <Override PartName="/ppt/media/image9.jpeg" ContentType="image/jpe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0AF2C7-B9DC-40A4-BD32-84882F036B72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DB7278-D2EC-499A-96F0-58A05D68AB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3CA13F-DE75-489F-9EEC-D410D86234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D808F4-72AB-425A-BDC7-8CA8A4AA30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3C071A-3048-4BC0-B01B-29EE895DDC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C24BEE-C1FC-459D-BBDF-4AE754AC4C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A00CB9-3C12-4E97-A8AB-C77D251EEF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B6C017-CDF5-4C97-AF34-D5BB2D2E5C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BA0E53-EB68-40B2-A519-50CAAC72DE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0AA62A-60BD-4E28-A919-29E1D1226C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20838D-DD21-4059-9688-AD6DAA4A91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37AF8D-3AB9-4ECE-8F87-AA0ABD96CAFD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974D4CA-A0E7-499B-A4EE-F1CC065E21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7ED8D1-37DE-4FB9-B946-94A7B82028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35624B9-AFAD-4CEA-85F2-9D96396315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27EDDE3-BCF0-4CDE-B766-868100ABCB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9461C88-8881-4CC0-B96D-5E2168D822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FA49CD4-CE8E-4B72-BA65-2171636878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0643DC1-3631-4814-AE2C-57D223F6D7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461A4F-75D8-43AF-A55F-6ABE9BBB76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1C03EAA-CFF0-40E3-BBDE-3E7D7D04FF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6E92336-57B0-455D-9D85-83C4A021DD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7CE9DA9-251A-4763-A3CD-9212A98165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399EF0C-8C86-40E9-AAB5-137AD66305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D32508E-A9CC-4DE1-B291-DDF72C4651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EE0CF06-1FA3-4924-8367-A238AB9927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9714D1E-696F-4C28-827A-C9F4C97B9A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168EC39-5C62-45A4-9BEC-23F373E10F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FA62ECD-232D-42F2-AADF-987CC980F1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1D807CA-DB49-48D3-82E2-814277C7DC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6BEC691-593D-409F-ADBF-31CE6671C0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C53F687-FAE4-40EB-AF5A-A90476FDEA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2643C01-A682-4909-A559-EFBE58CA67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A2B24C8-B7C2-4812-9E38-F0683B85DB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588DD3E-FCFE-49CC-91D2-CBF32E7081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E889EAB-5781-4A8E-913B-CD2711AEB9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2" descr="（新）圆标+大通联合logo"/>
          <p:cNvPicPr/>
          <p:nvPr/>
        </p:nvPicPr>
        <p:blipFill>
          <a:blip r:embed="rId2"/>
          <a:stretch/>
        </p:blipFill>
        <p:spPr>
          <a:xfrm>
            <a:off x="297720" y="266760"/>
            <a:ext cx="2045160" cy="540360"/>
          </a:xfrm>
          <a:prstGeom prst="rect">
            <a:avLst/>
          </a:prstGeom>
          <a:ln w="0">
            <a:noFill/>
          </a:ln>
        </p:spPr>
      </p:pic>
      <p:pic>
        <p:nvPicPr>
          <p:cNvPr id="1" name="图片 2" descr=""/>
          <p:cNvPicPr/>
          <p:nvPr/>
        </p:nvPicPr>
        <p:blipFill>
          <a:blip r:embed="rId3"/>
          <a:stretch/>
        </p:blipFill>
        <p:spPr>
          <a:xfrm>
            <a:off x="2160" y="0"/>
            <a:ext cx="12187080" cy="6857280"/>
          </a:xfrm>
          <a:prstGeom prst="rect">
            <a:avLst/>
          </a:prstGeom>
          <a:ln w="0">
            <a:noFill/>
          </a:ln>
        </p:spPr>
      </p:pic>
      <p:pic>
        <p:nvPicPr>
          <p:cNvPr id="2" name="图片 1" descr="（新）圆标+大通联合logo"/>
          <p:cNvPicPr/>
          <p:nvPr/>
        </p:nvPicPr>
        <p:blipFill>
          <a:blip r:embed="rId4"/>
          <a:stretch/>
        </p:blipFill>
        <p:spPr>
          <a:xfrm>
            <a:off x="297720" y="266760"/>
            <a:ext cx="2045160" cy="540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2" descr="（新）圆标+大通联合logo"/>
          <p:cNvPicPr/>
          <p:nvPr/>
        </p:nvPicPr>
        <p:blipFill>
          <a:blip r:embed="rId2"/>
          <a:stretch/>
        </p:blipFill>
        <p:spPr>
          <a:xfrm>
            <a:off x="297720" y="266760"/>
            <a:ext cx="2045160" cy="540360"/>
          </a:xfrm>
          <a:prstGeom prst="rect">
            <a:avLst/>
          </a:prstGeom>
          <a:ln w="0">
            <a:noFill/>
          </a:ln>
        </p:spPr>
      </p:pic>
      <p:sp>
        <p:nvSpPr>
          <p:cNvPr id="42" name="标题 26"/>
          <p:cNvSpPr/>
          <p:nvPr/>
        </p:nvSpPr>
        <p:spPr>
          <a:xfrm>
            <a:off x="2074680" y="484920"/>
            <a:ext cx="8871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组 1"/>
          <p:cNvGrpSpPr/>
          <p:nvPr/>
        </p:nvGrpSpPr>
        <p:grpSpPr>
          <a:xfrm>
            <a:off x="2310840" y="1661760"/>
            <a:ext cx="602640" cy="600840"/>
            <a:chOff x="2310840" y="1661760"/>
            <a:chExt cx="602640" cy="600840"/>
          </a:xfrm>
        </p:grpSpPr>
        <p:sp>
          <p:nvSpPr>
            <p:cNvPr id="44" name="AutoShape 3"/>
            <p:cNvSpPr/>
            <p:nvPr/>
          </p:nvSpPr>
          <p:spPr>
            <a:xfrm>
              <a:off x="2310840" y="1661760"/>
              <a:ext cx="596160" cy="59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Oval 5"/>
            <p:cNvSpPr/>
            <p:nvPr/>
          </p:nvSpPr>
          <p:spPr>
            <a:xfrm>
              <a:off x="2310840" y="1661760"/>
              <a:ext cx="602640" cy="600840"/>
            </a:xfrm>
            <a:prstGeom prst="ellipse">
              <a:avLst/>
            </a:prstGeom>
            <a:solidFill>
              <a:srgbClr val="a0a0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Oval 6"/>
            <p:cNvSpPr/>
            <p:nvPr/>
          </p:nvSpPr>
          <p:spPr>
            <a:xfrm>
              <a:off x="2364840" y="1715760"/>
              <a:ext cx="496080" cy="494640"/>
            </a:xfrm>
            <a:prstGeom prst="ellipse">
              <a:avLst/>
            </a:prstGeom>
            <a:solidFill>
              <a:srgbClr val="0f7d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TextBox 14"/>
            <p:cNvSpPr/>
            <p:nvPr/>
          </p:nvSpPr>
          <p:spPr>
            <a:xfrm>
              <a:off x="2451240" y="1728360"/>
              <a:ext cx="3499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48" name="组 2"/>
          <p:cNvGrpSpPr/>
          <p:nvPr/>
        </p:nvGrpSpPr>
        <p:grpSpPr>
          <a:xfrm>
            <a:off x="2310840" y="2449800"/>
            <a:ext cx="602640" cy="600840"/>
            <a:chOff x="2310840" y="2449800"/>
            <a:chExt cx="602640" cy="600840"/>
          </a:xfrm>
        </p:grpSpPr>
        <p:sp>
          <p:nvSpPr>
            <p:cNvPr id="49" name="AutoShape 3"/>
            <p:cNvSpPr/>
            <p:nvPr/>
          </p:nvSpPr>
          <p:spPr>
            <a:xfrm>
              <a:off x="2310840" y="2449800"/>
              <a:ext cx="596160" cy="59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Oval 5"/>
            <p:cNvSpPr/>
            <p:nvPr/>
          </p:nvSpPr>
          <p:spPr>
            <a:xfrm>
              <a:off x="2310840" y="2449800"/>
              <a:ext cx="602640" cy="600840"/>
            </a:xfrm>
            <a:prstGeom prst="ellipse">
              <a:avLst/>
            </a:prstGeom>
            <a:solidFill>
              <a:srgbClr val="a0a0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Oval 6"/>
            <p:cNvSpPr/>
            <p:nvPr/>
          </p:nvSpPr>
          <p:spPr>
            <a:xfrm>
              <a:off x="2364840" y="2503800"/>
              <a:ext cx="496080" cy="494640"/>
            </a:xfrm>
            <a:prstGeom prst="ellipse">
              <a:avLst/>
            </a:prstGeom>
            <a:solidFill>
              <a:srgbClr val="0f7d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TextBox 19"/>
            <p:cNvSpPr/>
            <p:nvPr/>
          </p:nvSpPr>
          <p:spPr>
            <a:xfrm>
              <a:off x="2451240" y="2516400"/>
              <a:ext cx="3499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53" name="组 4"/>
          <p:cNvGrpSpPr/>
          <p:nvPr/>
        </p:nvGrpSpPr>
        <p:grpSpPr>
          <a:xfrm>
            <a:off x="2310840" y="3271680"/>
            <a:ext cx="602640" cy="600840"/>
            <a:chOff x="2310840" y="3271680"/>
            <a:chExt cx="602640" cy="600840"/>
          </a:xfrm>
        </p:grpSpPr>
        <p:sp>
          <p:nvSpPr>
            <p:cNvPr id="54" name="AutoShape 3"/>
            <p:cNvSpPr/>
            <p:nvPr/>
          </p:nvSpPr>
          <p:spPr>
            <a:xfrm>
              <a:off x="2310840" y="3271680"/>
              <a:ext cx="596160" cy="59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Oval 5"/>
            <p:cNvSpPr/>
            <p:nvPr/>
          </p:nvSpPr>
          <p:spPr>
            <a:xfrm>
              <a:off x="2310840" y="3271680"/>
              <a:ext cx="602640" cy="600840"/>
            </a:xfrm>
            <a:prstGeom prst="ellipse">
              <a:avLst/>
            </a:prstGeom>
            <a:solidFill>
              <a:srgbClr val="a0a0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Oval 6"/>
            <p:cNvSpPr/>
            <p:nvPr/>
          </p:nvSpPr>
          <p:spPr>
            <a:xfrm>
              <a:off x="2364840" y="3325680"/>
              <a:ext cx="496080" cy="494640"/>
            </a:xfrm>
            <a:prstGeom prst="ellipse">
              <a:avLst/>
            </a:prstGeom>
            <a:solidFill>
              <a:srgbClr val="0f7d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TextBox 24"/>
            <p:cNvSpPr/>
            <p:nvPr/>
          </p:nvSpPr>
          <p:spPr>
            <a:xfrm>
              <a:off x="2451240" y="3340080"/>
              <a:ext cx="3499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58" name="图片 6" descr="我行二维码"/>
          <p:cNvPicPr/>
          <p:nvPr/>
        </p:nvPicPr>
        <p:blipFill>
          <a:blip r:embed="rId3"/>
          <a:srcRect l="6083" t="6375" r="6521" b="6375"/>
          <a:stretch/>
        </p:blipFill>
        <p:spPr>
          <a:xfrm>
            <a:off x="11189880" y="390600"/>
            <a:ext cx="645120" cy="64440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sldNum" idx="1"/>
          </p:nvPr>
        </p:nvSpPr>
        <p:spPr>
          <a:xfrm>
            <a:off x="9712080" y="642564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2b2b2"/>
                </a:solidFill>
                <a:latin typeface="微软雅黑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FF697C-68B6-49AA-8B65-EBD449D21E22}" type="slidenum">
              <a:rPr b="0" lang="en-US" sz="1200" spc="-1" strike="noStrike">
                <a:solidFill>
                  <a:srgbClr val="b2b2b2"/>
                </a:solidFill>
                <a:latin typeface="微软雅黑"/>
                <a:ea typeface="微软雅黑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dt" idx="2"/>
          </p:nvPr>
        </p:nvSpPr>
        <p:spPr>
          <a:xfrm>
            <a:off x="457200" y="64116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图片 2" descr="（新）圆标+大通联合logo"/>
          <p:cNvPicPr/>
          <p:nvPr/>
        </p:nvPicPr>
        <p:blipFill>
          <a:blip r:embed="rId2"/>
          <a:stretch/>
        </p:blipFill>
        <p:spPr>
          <a:xfrm>
            <a:off x="297720" y="266760"/>
            <a:ext cx="2045160" cy="54036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369"/>
              </a:lnSpc>
              <a:buNone/>
              <a:defRPr b="0" lang="en-US" sz="1200" spc="-1" strike="noStrike">
                <a:solidFill>
                  <a:srgbClr val="aaaaaa"/>
                </a:solidFill>
                <a:latin typeface="Noto Sans Mono CJK HK"/>
                <a:ea typeface="微软雅黑"/>
              </a:defRPr>
            </a:lvl1pPr>
          </a:lstStyle>
          <a:p>
            <a:pPr marL="38160" algn="r">
              <a:lnSpc>
                <a:spcPts val="1369"/>
              </a:lnSpc>
              <a:buNone/>
            </a:pPr>
            <a:fld id="{EFB97E80-48E0-40B0-ACF4-2B3A4F7106DC}" type="slidenum">
              <a:rPr b="0" lang="en-US" sz="1200" spc="-1" strike="noStrike">
                <a:solidFill>
                  <a:srgbClr val="aaaaaa"/>
                </a:solidFill>
                <a:latin typeface="Noto Sans Mono CJK HK"/>
                <a:ea typeface="微软雅黑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2" descr="（新）圆标+大通联合logo"/>
          <p:cNvPicPr/>
          <p:nvPr/>
        </p:nvPicPr>
        <p:blipFill>
          <a:blip r:embed="rId2"/>
          <a:stretch/>
        </p:blipFill>
        <p:spPr>
          <a:xfrm>
            <a:off x="297720" y="266760"/>
            <a:ext cx="2045160" cy="54036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ftr" idx="6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7"/>
          </p:nvPr>
        </p:nvSpPr>
        <p:spPr>
          <a:xfrm>
            <a:off x="910800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微软雅黑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CFAA29-245B-45FD-BCF5-8A6C53C3C4F8}" type="slidenum">
              <a:rPr b="0" lang="en-US" sz="1200" spc="-1" strike="noStrike">
                <a:solidFill>
                  <a:srgbClr val="8b8b8b"/>
                </a:solidFill>
                <a:latin typeface="微软雅黑"/>
                <a:ea typeface="微软雅黑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</a:t>
            </a:r>
            <a:r>
              <a:rPr b="0" lang="zh-CN" sz="4400" spc="-1" strike="noStrike">
                <a:latin typeface="Arial"/>
              </a:rPr>
              <a:t>编辑标</a:t>
            </a:r>
            <a:r>
              <a:rPr b="0" lang="zh-CN" sz="4400" spc="-1" strike="noStrike">
                <a:latin typeface="Arial"/>
              </a:rPr>
              <a:t>题文本</a:t>
            </a:r>
            <a:r>
              <a:rPr b="0" lang="zh-CN" sz="4400" spc="-1" strike="noStrike">
                <a:latin typeface="Arial"/>
              </a:rPr>
              <a:t>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 2" descr="（新）圆标+大通联合logo"/>
          <p:cNvPicPr/>
          <p:nvPr/>
        </p:nvPicPr>
        <p:blipFill>
          <a:blip r:embed="rId2"/>
          <a:stretch/>
        </p:blipFill>
        <p:spPr>
          <a:xfrm>
            <a:off x="297720" y="266760"/>
            <a:ext cx="2045160" cy="540360"/>
          </a:xfrm>
          <a:prstGeom prst="rect">
            <a:avLst/>
          </a:prstGeom>
          <a:ln w="0">
            <a:noFill/>
          </a:ln>
        </p:spPr>
      </p:pic>
      <p:pic>
        <p:nvPicPr>
          <p:cNvPr id="184" name="图片 5" descr=""/>
          <p:cNvPicPr/>
          <p:nvPr/>
        </p:nvPicPr>
        <p:blipFill>
          <a:blip r:embed="rId3"/>
          <a:stretch/>
        </p:blipFill>
        <p:spPr>
          <a:xfrm>
            <a:off x="2160" y="0"/>
            <a:ext cx="12187080" cy="6857280"/>
          </a:xfrm>
          <a:prstGeom prst="rect">
            <a:avLst/>
          </a:prstGeom>
          <a:ln w="0">
            <a:noFill/>
          </a:ln>
        </p:spPr>
      </p:pic>
      <p:pic>
        <p:nvPicPr>
          <p:cNvPr id="185" name="图片 1" descr="719d2e4ed59943a552f645bdb0790b2"/>
          <p:cNvPicPr/>
          <p:nvPr/>
        </p:nvPicPr>
        <p:blipFill>
          <a:blip r:embed="rId4"/>
          <a:srcRect l="25399" t="46434" r="25701" b="47343"/>
          <a:stretch/>
        </p:blipFill>
        <p:spPr>
          <a:xfrm>
            <a:off x="3521160" y="3244320"/>
            <a:ext cx="5149080" cy="368280"/>
          </a:xfrm>
          <a:prstGeom prst="rect">
            <a:avLst/>
          </a:prstGeom>
          <a:ln w="0">
            <a:noFill/>
          </a:ln>
        </p:spPr>
      </p:pic>
      <p:pic>
        <p:nvPicPr>
          <p:cNvPr id="186" name="图片 2" descr="（新）圆标+大通联合logo"/>
          <p:cNvPicPr/>
          <p:nvPr/>
        </p:nvPicPr>
        <p:blipFill>
          <a:blip r:embed="rId5"/>
          <a:stretch/>
        </p:blipFill>
        <p:spPr>
          <a:xfrm>
            <a:off x="306720" y="266760"/>
            <a:ext cx="2045160" cy="54036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Relationship Id="rId29" Type="http://schemas.openxmlformats.org/officeDocument/2006/relationships/image" Target="../media/image40.png"/><Relationship Id="rId30" Type="http://schemas.openxmlformats.org/officeDocument/2006/relationships/image" Target="../media/image41.png"/><Relationship Id="rId31" Type="http://schemas.openxmlformats.org/officeDocument/2006/relationships/image" Target="../media/image42.png"/><Relationship Id="rId32" Type="http://schemas.openxmlformats.org/officeDocument/2006/relationships/image" Target="../media/image43.png"/><Relationship Id="rId33" Type="http://schemas.openxmlformats.org/officeDocument/2006/relationships/image" Target="../media/image44.png"/><Relationship Id="rId3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jpeg"/><Relationship Id="rId7" Type="http://schemas.openxmlformats.org/officeDocument/2006/relationships/image" Target="../media/image77.png"/><Relationship Id="rId8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文本占位符 5"/>
          <p:cNvSpPr/>
          <p:nvPr/>
        </p:nvSpPr>
        <p:spPr>
          <a:xfrm>
            <a:off x="1562040" y="2432880"/>
            <a:ext cx="9957960" cy="8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0f7d9e"/>
                </a:solidFill>
                <a:latin typeface="微软雅黑"/>
                <a:ea typeface="微软雅黑"/>
              </a:rPr>
              <a:t>This is my first job resume!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26" name="副标题 4"/>
          <p:cNvSpPr/>
          <p:nvPr/>
        </p:nvSpPr>
        <p:spPr>
          <a:xfrm>
            <a:off x="5337000" y="4580640"/>
            <a:ext cx="5447880" cy="1746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0087b0"/>
                </a:solidFill>
                <a:latin typeface="方正兰亭黑简体"/>
                <a:ea typeface="方正兰亭黑简体"/>
              </a:rPr>
              <a:t>软件与智能中心部门   数据架构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0087b0"/>
                </a:solidFill>
                <a:latin typeface="方正兰亭黑简体"/>
                <a:ea typeface="方正兰亭黑简体"/>
              </a:rPr>
              <a:t>梅张平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4680000" y="1355400"/>
            <a:ext cx="3600000" cy="8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0f7d9e"/>
                </a:solidFill>
                <a:latin typeface="微软雅黑"/>
              </a:rPr>
              <a:t>Welcome!</a:t>
            </a:r>
            <a:endParaRPr b="1" lang="en-US" sz="5400" spc="-1" strike="noStrike">
              <a:solidFill>
                <a:srgbClr val="0f7d9e"/>
              </a:solidFill>
              <a:latin typeface="微软雅黑"/>
              <a:ea typeface="微软雅黑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2160720" y="254160"/>
            <a:ext cx="931932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zh-CN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六、竞聘工作岗位业务计划与展望</a:t>
            </a:r>
            <a:br>
              <a:rPr sz="4400"/>
            </a:br>
            <a:endParaRPr b="0" lang="en-US" sz="4400" spc="-1" strike="noStrike">
              <a:latin typeface="Arial"/>
            </a:endParaRPr>
          </a:p>
        </p:txBody>
      </p:sp>
      <p:sp>
        <p:nvSpPr>
          <p:cNvPr id="486" name="文本框 82"/>
          <p:cNvSpPr/>
          <p:nvPr/>
        </p:nvSpPr>
        <p:spPr>
          <a:xfrm>
            <a:off x="1050480" y="1109520"/>
            <a:ext cx="3426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595959"/>
                </a:solidFill>
                <a:latin typeface="BrownProTT"/>
                <a:ea typeface="方正兰亭黑简体"/>
              </a:rPr>
              <a:t>积极向上，持续学习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7" name="椭圆 8"/>
          <p:cNvSpPr/>
          <p:nvPr/>
        </p:nvSpPr>
        <p:spPr>
          <a:xfrm>
            <a:off x="3521880" y="4787640"/>
            <a:ext cx="1447920" cy="1447920"/>
          </a:xfrm>
          <a:prstGeom prst="ellipse">
            <a:avLst/>
          </a:prstGeom>
          <a:gradFill rotWithShape="0">
            <a:gsLst>
              <a:gs pos="0">
                <a:srgbClr val="ededed"/>
              </a:gs>
              <a:gs pos="100000">
                <a:srgbClr val="c9c9c9"/>
              </a:gs>
            </a:gsLst>
            <a:lin ang="2700000"/>
          </a:gradFill>
          <a:ln>
            <a:noFill/>
          </a:ln>
          <a:effectLst>
            <a:outerShdw algn="tl" blurRad="203040" dir="2700000" dist="88077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0"/>
            </a:lightRig>
          </a:scene3d>
          <a:sp3d prstMaterial="softEdge">
            <a:bevelT w="1270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椭圆 9"/>
          <p:cNvSpPr/>
          <p:nvPr/>
        </p:nvSpPr>
        <p:spPr>
          <a:xfrm>
            <a:off x="4575600" y="3768840"/>
            <a:ext cx="1447920" cy="1447920"/>
          </a:xfrm>
          <a:prstGeom prst="ellipse">
            <a:avLst/>
          </a:prstGeom>
          <a:gradFill rotWithShape="0">
            <a:gsLst>
              <a:gs pos="0">
                <a:srgbClr val="ededed"/>
              </a:gs>
              <a:gs pos="100000">
                <a:srgbClr val="c9c9c9"/>
              </a:gs>
            </a:gsLst>
            <a:lin ang="2700000"/>
          </a:gradFill>
          <a:ln>
            <a:noFill/>
          </a:ln>
          <a:effectLst>
            <a:outerShdw algn="tl" blurRad="203040" dir="2700000" dist="88077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0"/>
            </a:lightRig>
          </a:scene3d>
          <a:sp3d prstMaterial="softEdge">
            <a:bevelT w="1270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椭圆 10"/>
          <p:cNvSpPr/>
          <p:nvPr/>
        </p:nvSpPr>
        <p:spPr>
          <a:xfrm>
            <a:off x="5605920" y="2704680"/>
            <a:ext cx="1447920" cy="1447920"/>
          </a:xfrm>
          <a:prstGeom prst="ellipse">
            <a:avLst/>
          </a:prstGeom>
          <a:gradFill rotWithShape="0">
            <a:gsLst>
              <a:gs pos="0">
                <a:srgbClr val="ededed"/>
              </a:gs>
              <a:gs pos="100000">
                <a:srgbClr val="c9c9c9"/>
              </a:gs>
            </a:gsLst>
            <a:lin ang="2700000"/>
          </a:gradFill>
          <a:ln>
            <a:noFill/>
          </a:ln>
          <a:effectLst>
            <a:outerShdw algn="tl" blurRad="203040" dir="2700000" dist="88077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0"/>
            </a:lightRig>
          </a:scene3d>
          <a:sp3d prstMaterial="softEdge">
            <a:bevelT w="1270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椭圆 11"/>
          <p:cNvSpPr/>
          <p:nvPr/>
        </p:nvSpPr>
        <p:spPr>
          <a:xfrm>
            <a:off x="6659640" y="1685880"/>
            <a:ext cx="1447920" cy="1447920"/>
          </a:xfrm>
          <a:prstGeom prst="ellipse">
            <a:avLst/>
          </a:prstGeom>
          <a:gradFill rotWithShape="0">
            <a:gsLst>
              <a:gs pos="0">
                <a:srgbClr val="ededed"/>
              </a:gs>
              <a:gs pos="100000">
                <a:srgbClr val="c9c9c9"/>
              </a:gs>
            </a:gsLst>
            <a:lin ang="2700000"/>
          </a:gradFill>
          <a:ln>
            <a:noFill/>
          </a:ln>
          <a:effectLst>
            <a:outerShdw algn="tl" blurRad="203040" dir="2700000" dist="88077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0"/>
            </a:lightRig>
          </a:scene3d>
          <a:sp3d prstMaterial="softEdge">
            <a:bevelT w="1270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1" name="组合 12"/>
          <p:cNvGrpSpPr/>
          <p:nvPr/>
        </p:nvGrpSpPr>
        <p:grpSpPr>
          <a:xfrm>
            <a:off x="2424240" y="2194920"/>
            <a:ext cx="3338640" cy="731880"/>
            <a:chOff x="2424240" y="2194920"/>
            <a:chExt cx="3338640" cy="731880"/>
          </a:xfrm>
        </p:grpSpPr>
        <p:sp>
          <p:nvSpPr>
            <p:cNvPr id="492" name="椭圆 13"/>
            <p:cNvSpPr/>
            <p:nvPr/>
          </p:nvSpPr>
          <p:spPr>
            <a:xfrm rot="10800000">
              <a:off x="5601240" y="2808720"/>
              <a:ext cx="161640" cy="1180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任意多边形 40"/>
            <p:cNvSpPr/>
            <p:nvPr/>
          </p:nvSpPr>
          <p:spPr>
            <a:xfrm rot="10800000">
              <a:off x="2424240" y="2194920"/>
              <a:ext cx="3216600" cy="637920"/>
            </a:xfrm>
            <a:custGeom>
              <a:avLst/>
              <a:gdLst/>
              <a:ahLst/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94" name="Group 52"/>
          <p:cNvGrpSpPr/>
          <p:nvPr/>
        </p:nvGrpSpPr>
        <p:grpSpPr>
          <a:xfrm>
            <a:off x="6024600" y="3038040"/>
            <a:ext cx="611280" cy="605880"/>
            <a:chOff x="6024600" y="3038040"/>
            <a:chExt cx="611280" cy="605880"/>
          </a:xfrm>
        </p:grpSpPr>
        <p:sp>
          <p:nvSpPr>
            <p:cNvPr id="495" name="Freeform 53"/>
            <p:cNvSpPr/>
            <p:nvPr/>
          </p:nvSpPr>
          <p:spPr>
            <a:xfrm>
              <a:off x="6024600" y="3038040"/>
              <a:ext cx="611280" cy="605880"/>
            </a:xfrm>
            <a:custGeom>
              <a:avLst/>
              <a:gdLst/>
              <a:ahLst/>
              <a:rect l="l" t="t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Freeform 54"/>
            <p:cNvSpPr/>
            <p:nvPr/>
          </p:nvSpPr>
          <p:spPr>
            <a:xfrm>
              <a:off x="6024600" y="3038040"/>
              <a:ext cx="611280" cy="605880"/>
            </a:xfrm>
            <a:custGeom>
              <a:avLst/>
              <a:gdLst/>
              <a:ahLst/>
              <a:rect l="l" t="t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Freeform 55"/>
            <p:cNvSpPr/>
            <p:nvPr/>
          </p:nvSpPr>
          <p:spPr>
            <a:xfrm>
              <a:off x="6319800" y="3106440"/>
              <a:ext cx="36360" cy="52200"/>
            </a:xfrm>
            <a:custGeom>
              <a:avLst/>
              <a:gdLst/>
              <a:ahLst/>
              <a:rect l="l" t="t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Freeform 56"/>
            <p:cNvSpPr/>
            <p:nvPr/>
          </p:nvSpPr>
          <p:spPr>
            <a:xfrm>
              <a:off x="6319800" y="3528360"/>
              <a:ext cx="36360" cy="52200"/>
            </a:xfrm>
            <a:custGeom>
              <a:avLst/>
              <a:gdLst/>
              <a:ahLst/>
              <a:rect l="l" t="t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Freeform 57"/>
            <p:cNvSpPr/>
            <p:nvPr/>
          </p:nvSpPr>
          <p:spPr>
            <a:xfrm>
              <a:off x="6093000" y="3317400"/>
              <a:ext cx="52200" cy="52200"/>
            </a:xfrm>
            <a:custGeom>
              <a:avLst/>
              <a:gdLst/>
              <a:ahLst/>
              <a:rect l="l" t="t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Freeform 58"/>
            <p:cNvSpPr/>
            <p:nvPr/>
          </p:nvSpPr>
          <p:spPr>
            <a:xfrm>
              <a:off x="6520320" y="3317400"/>
              <a:ext cx="52200" cy="52200"/>
            </a:xfrm>
            <a:custGeom>
              <a:avLst/>
              <a:gdLst/>
              <a:ahLst/>
              <a:rect l="l" t="t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Freeform 59"/>
            <p:cNvSpPr/>
            <p:nvPr/>
          </p:nvSpPr>
          <p:spPr>
            <a:xfrm>
              <a:off x="6182640" y="3169800"/>
              <a:ext cx="173520" cy="199800"/>
            </a:xfrm>
            <a:custGeom>
              <a:avLst/>
              <a:gdLst/>
              <a:ahLst/>
              <a:rect l="l" t="t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2" name="Group 41"/>
          <p:cNvGrpSpPr/>
          <p:nvPr/>
        </p:nvGrpSpPr>
        <p:grpSpPr>
          <a:xfrm>
            <a:off x="4022640" y="5132160"/>
            <a:ext cx="454320" cy="555840"/>
            <a:chOff x="4022640" y="5132160"/>
            <a:chExt cx="454320" cy="555840"/>
          </a:xfrm>
        </p:grpSpPr>
        <p:sp>
          <p:nvSpPr>
            <p:cNvPr id="503" name="Freeform 42"/>
            <p:cNvSpPr/>
            <p:nvPr/>
          </p:nvSpPr>
          <p:spPr>
            <a:xfrm>
              <a:off x="4046760" y="5649480"/>
              <a:ext cx="79200" cy="38520"/>
            </a:xfrm>
            <a:custGeom>
              <a:avLst/>
              <a:gdLst/>
              <a:ahLst/>
              <a:rect l="l" t="t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Freeform 43"/>
            <p:cNvSpPr/>
            <p:nvPr/>
          </p:nvSpPr>
          <p:spPr>
            <a:xfrm>
              <a:off x="4154400" y="5598360"/>
              <a:ext cx="91080" cy="89280"/>
            </a:xfrm>
            <a:custGeom>
              <a:avLst/>
              <a:gdLst/>
              <a:ahLst/>
              <a:rect l="l" t="t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Freeform 44"/>
            <p:cNvSpPr/>
            <p:nvPr/>
          </p:nvSpPr>
          <p:spPr>
            <a:xfrm>
              <a:off x="4277880" y="5504400"/>
              <a:ext cx="79200" cy="183600"/>
            </a:xfrm>
            <a:custGeom>
              <a:avLst/>
              <a:gdLst/>
              <a:ahLst/>
              <a:rect l="l" t="t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Freeform 45"/>
            <p:cNvSpPr/>
            <p:nvPr/>
          </p:nvSpPr>
          <p:spPr>
            <a:xfrm>
              <a:off x="4389840" y="5414040"/>
              <a:ext cx="87120" cy="273600"/>
            </a:xfrm>
            <a:custGeom>
              <a:avLst/>
              <a:gdLst/>
              <a:ahLst/>
              <a:rect l="l" t="t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Freeform 46"/>
            <p:cNvSpPr/>
            <p:nvPr/>
          </p:nvSpPr>
          <p:spPr>
            <a:xfrm>
              <a:off x="4166280" y="5132160"/>
              <a:ext cx="91080" cy="105120"/>
            </a:xfrm>
            <a:custGeom>
              <a:avLst/>
              <a:gdLst/>
              <a:ahLst/>
              <a:rect l="l" t="t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Freeform 47"/>
            <p:cNvSpPr/>
            <p:nvPr/>
          </p:nvSpPr>
          <p:spPr>
            <a:xfrm>
              <a:off x="4022640" y="5425920"/>
              <a:ext cx="142920" cy="171720"/>
            </a:xfrm>
            <a:custGeom>
              <a:avLst/>
              <a:gdLst/>
              <a:ahLst/>
              <a:rect l="l" t="t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Freeform 48"/>
            <p:cNvSpPr/>
            <p:nvPr/>
          </p:nvSpPr>
          <p:spPr>
            <a:xfrm>
              <a:off x="4226040" y="5238000"/>
              <a:ext cx="131040" cy="77760"/>
            </a:xfrm>
            <a:custGeom>
              <a:avLst/>
              <a:gdLst/>
              <a:ahLst/>
              <a:rect l="l" t="t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Freeform 49"/>
            <p:cNvSpPr/>
            <p:nvPr/>
          </p:nvSpPr>
          <p:spPr>
            <a:xfrm>
              <a:off x="4026600" y="5269320"/>
              <a:ext cx="230760" cy="340200"/>
            </a:xfrm>
            <a:custGeom>
              <a:avLst/>
              <a:gdLst/>
              <a:ahLst/>
              <a:rect l="l" t="t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1" name="Group 62"/>
          <p:cNvGrpSpPr/>
          <p:nvPr/>
        </p:nvGrpSpPr>
        <p:grpSpPr>
          <a:xfrm>
            <a:off x="5000760" y="4152240"/>
            <a:ext cx="597600" cy="477000"/>
            <a:chOff x="5000760" y="4152240"/>
            <a:chExt cx="597600" cy="477000"/>
          </a:xfrm>
        </p:grpSpPr>
        <p:sp>
          <p:nvSpPr>
            <p:cNvPr id="512" name="Freeform 63"/>
            <p:cNvSpPr/>
            <p:nvPr/>
          </p:nvSpPr>
          <p:spPr>
            <a:xfrm>
              <a:off x="5000760" y="4462920"/>
              <a:ext cx="184680" cy="166320"/>
            </a:xfrm>
            <a:custGeom>
              <a:avLst/>
              <a:gdLst/>
              <a:ahLst/>
              <a:rect l="l" t="t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Freeform 64"/>
            <p:cNvSpPr/>
            <p:nvPr/>
          </p:nvSpPr>
          <p:spPr>
            <a:xfrm>
              <a:off x="5093280" y="4365720"/>
              <a:ext cx="505080" cy="189360"/>
            </a:xfrm>
            <a:custGeom>
              <a:avLst/>
              <a:gdLst/>
              <a:ahLst/>
              <a:rect l="l" t="t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Freeform 65"/>
            <p:cNvSpPr/>
            <p:nvPr/>
          </p:nvSpPr>
          <p:spPr>
            <a:xfrm>
              <a:off x="5163120" y="4152240"/>
              <a:ext cx="435240" cy="189360"/>
            </a:xfrm>
            <a:custGeom>
              <a:avLst/>
              <a:gdLst/>
              <a:ahLst/>
              <a:rect l="l" t="t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5" name="组合 36"/>
          <p:cNvGrpSpPr/>
          <p:nvPr/>
        </p:nvGrpSpPr>
        <p:grpSpPr>
          <a:xfrm>
            <a:off x="7131240" y="2077200"/>
            <a:ext cx="556560" cy="536040"/>
            <a:chOff x="7131240" y="2077200"/>
            <a:chExt cx="556560" cy="536040"/>
          </a:xfrm>
        </p:grpSpPr>
        <p:sp>
          <p:nvSpPr>
            <p:cNvPr id="516" name="Freeform 69"/>
            <p:cNvSpPr/>
            <p:nvPr/>
          </p:nvSpPr>
          <p:spPr>
            <a:xfrm>
              <a:off x="7131240" y="2463480"/>
              <a:ext cx="556560" cy="149760"/>
            </a:xfrm>
            <a:custGeom>
              <a:avLst/>
              <a:gdLst/>
              <a:ahLst/>
              <a:rect l="l" t="t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Freeform 70"/>
            <p:cNvSpPr/>
            <p:nvPr/>
          </p:nvSpPr>
          <p:spPr>
            <a:xfrm>
              <a:off x="7334640" y="2170800"/>
              <a:ext cx="149760" cy="280080"/>
            </a:xfrm>
            <a:custGeom>
              <a:avLst/>
              <a:gdLst/>
              <a:ahLst/>
              <a:rect l="l" t="t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Freeform 71"/>
            <p:cNvSpPr/>
            <p:nvPr/>
          </p:nvSpPr>
          <p:spPr>
            <a:xfrm>
              <a:off x="7375320" y="2077200"/>
              <a:ext cx="68400" cy="80640"/>
            </a:xfrm>
            <a:custGeom>
              <a:avLst/>
              <a:gdLst/>
              <a:ahLst/>
              <a:rect l="l" t="t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Freeform 72"/>
            <p:cNvSpPr/>
            <p:nvPr/>
          </p:nvSpPr>
          <p:spPr>
            <a:xfrm>
              <a:off x="7525800" y="2239920"/>
              <a:ext cx="141480" cy="263520"/>
            </a:xfrm>
            <a:custGeom>
              <a:avLst/>
              <a:gdLst/>
              <a:ahLst/>
              <a:rect l="l" t="t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Freeform 73"/>
            <p:cNvSpPr/>
            <p:nvPr/>
          </p:nvSpPr>
          <p:spPr>
            <a:xfrm>
              <a:off x="7558200" y="2158560"/>
              <a:ext cx="68400" cy="72360"/>
            </a:xfrm>
            <a:custGeom>
              <a:avLst/>
              <a:gdLst/>
              <a:ahLst/>
              <a:rect l="l" t="t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Freeform 74"/>
            <p:cNvSpPr/>
            <p:nvPr/>
          </p:nvSpPr>
          <p:spPr>
            <a:xfrm>
              <a:off x="7163640" y="2239920"/>
              <a:ext cx="141480" cy="263520"/>
            </a:xfrm>
            <a:custGeom>
              <a:avLst/>
              <a:gdLst/>
              <a:ahLst/>
              <a:rect l="l" t="t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Freeform 75"/>
            <p:cNvSpPr/>
            <p:nvPr/>
          </p:nvSpPr>
          <p:spPr>
            <a:xfrm>
              <a:off x="7192080" y="2158560"/>
              <a:ext cx="72360" cy="72360"/>
            </a:xfrm>
            <a:custGeom>
              <a:avLst/>
              <a:gdLst/>
              <a:ahLst/>
              <a:rect l="l" t="t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3" name="组合 44"/>
          <p:cNvGrpSpPr/>
          <p:nvPr/>
        </p:nvGrpSpPr>
        <p:grpSpPr>
          <a:xfrm>
            <a:off x="7980120" y="2955960"/>
            <a:ext cx="2438280" cy="731880"/>
            <a:chOff x="7980120" y="2955960"/>
            <a:chExt cx="2438280" cy="731880"/>
          </a:xfrm>
        </p:grpSpPr>
        <p:sp>
          <p:nvSpPr>
            <p:cNvPr id="524" name="椭圆 45"/>
            <p:cNvSpPr/>
            <p:nvPr/>
          </p:nvSpPr>
          <p:spPr>
            <a:xfrm>
              <a:off x="7980120" y="2955960"/>
              <a:ext cx="118080" cy="1180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" name="任意多边形 89"/>
            <p:cNvSpPr/>
            <p:nvPr/>
          </p:nvSpPr>
          <p:spPr>
            <a:xfrm>
              <a:off x="8069400" y="3049920"/>
              <a:ext cx="2349000" cy="637920"/>
            </a:xfrm>
            <a:custGeom>
              <a:avLst/>
              <a:gdLst/>
              <a:ahLst/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6" name="组合 47"/>
          <p:cNvGrpSpPr/>
          <p:nvPr/>
        </p:nvGrpSpPr>
        <p:grpSpPr>
          <a:xfrm>
            <a:off x="5996160" y="4851360"/>
            <a:ext cx="2437920" cy="731520"/>
            <a:chOff x="5996160" y="4851360"/>
            <a:chExt cx="2437920" cy="731520"/>
          </a:xfrm>
        </p:grpSpPr>
        <p:sp>
          <p:nvSpPr>
            <p:cNvPr id="527" name="椭圆 48"/>
            <p:cNvSpPr/>
            <p:nvPr/>
          </p:nvSpPr>
          <p:spPr>
            <a:xfrm>
              <a:off x="5996160" y="4851360"/>
              <a:ext cx="118080" cy="1180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" name="任意多边形 94"/>
            <p:cNvSpPr/>
            <p:nvPr/>
          </p:nvSpPr>
          <p:spPr>
            <a:xfrm>
              <a:off x="6085080" y="4944960"/>
              <a:ext cx="2349000" cy="637920"/>
            </a:xfrm>
            <a:custGeom>
              <a:avLst/>
              <a:gdLst/>
              <a:ahLst/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9" name="组合 50"/>
          <p:cNvGrpSpPr/>
          <p:nvPr/>
        </p:nvGrpSpPr>
        <p:grpSpPr>
          <a:xfrm>
            <a:off x="1249200" y="4193280"/>
            <a:ext cx="2438280" cy="731880"/>
            <a:chOff x="1249200" y="4193280"/>
            <a:chExt cx="2438280" cy="731880"/>
          </a:xfrm>
        </p:grpSpPr>
        <p:sp>
          <p:nvSpPr>
            <p:cNvPr id="530" name="椭圆 51"/>
            <p:cNvSpPr/>
            <p:nvPr/>
          </p:nvSpPr>
          <p:spPr>
            <a:xfrm rot="10800000">
              <a:off x="3569400" y="4807080"/>
              <a:ext cx="118080" cy="1180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" name="任意多边形 99"/>
            <p:cNvSpPr/>
            <p:nvPr/>
          </p:nvSpPr>
          <p:spPr>
            <a:xfrm rot="10800000">
              <a:off x="1249200" y="4193280"/>
              <a:ext cx="2349000" cy="637920"/>
            </a:xfrm>
            <a:custGeom>
              <a:avLst/>
              <a:gdLst/>
              <a:ahLst/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32" name="Group 4"/>
          <p:cNvGrpSpPr/>
          <p:nvPr/>
        </p:nvGrpSpPr>
        <p:grpSpPr>
          <a:xfrm>
            <a:off x="10280520" y="3153960"/>
            <a:ext cx="314640" cy="368640"/>
            <a:chOff x="10280520" y="3153960"/>
            <a:chExt cx="314640" cy="368640"/>
          </a:xfrm>
        </p:grpSpPr>
        <p:sp>
          <p:nvSpPr>
            <p:cNvPr id="533" name="Freeform 5"/>
            <p:cNvSpPr/>
            <p:nvPr/>
          </p:nvSpPr>
          <p:spPr>
            <a:xfrm>
              <a:off x="10374120" y="3168720"/>
              <a:ext cx="142200" cy="127440"/>
            </a:xfrm>
            <a:custGeom>
              <a:avLst/>
              <a:gdLst/>
              <a:ahLst/>
              <a:rect l="l" t="t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adFill rotWithShape="0">
              <a:gsLst>
                <a:gs pos="0">
                  <a:srgbClr val="1f4e79"/>
                </a:gs>
                <a:gs pos="100000">
                  <a:srgbClr val="4a639a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Freeform 6"/>
            <p:cNvSpPr/>
            <p:nvPr/>
          </p:nvSpPr>
          <p:spPr>
            <a:xfrm>
              <a:off x="10280520" y="3321360"/>
              <a:ext cx="314640" cy="201240"/>
            </a:xfrm>
            <a:custGeom>
              <a:avLst/>
              <a:gdLst/>
              <a:ahLst/>
              <a:rect l="l" t="t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adFill rotWithShape="0">
              <a:gsLst>
                <a:gs pos="0">
                  <a:srgbClr val="1f4e79"/>
                </a:gs>
                <a:gs pos="100000">
                  <a:srgbClr val="4a639a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Freeform 7"/>
            <p:cNvSpPr/>
            <p:nvPr/>
          </p:nvSpPr>
          <p:spPr>
            <a:xfrm>
              <a:off x="10374120" y="3153960"/>
              <a:ext cx="142200" cy="127440"/>
            </a:xfrm>
            <a:custGeom>
              <a:avLst/>
              <a:gdLst/>
              <a:ahLst/>
              <a:rect l="l" t="t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Freeform 8"/>
            <p:cNvSpPr/>
            <p:nvPr/>
          </p:nvSpPr>
          <p:spPr>
            <a:xfrm>
              <a:off x="10280520" y="3306600"/>
              <a:ext cx="314640" cy="206280"/>
            </a:xfrm>
            <a:custGeom>
              <a:avLst/>
              <a:gdLst/>
              <a:ahLst/>
              <a:rect l="l" t="t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7" name="Group 18"/>
          <p:cNvGrpSpPr/>
          <p:nvPr/>
        </p:nvGrpSpPr>
        <p:grpSpPr>
          <a:xfrm>
            <a:off x="2766600" y="1786680"/>
            <a:ext cx="319320" cy="297720"/>
            <a:chOff x="2766600" y="1786680"/>
            <a:chExt cx="319320" cy="297720"/>
          </a:xfrm>
        </p:grpSpPr>
        <p:sp>
          <p:nvSpPr>
            <p:cNvPr id="538" name="Rectangle 19"/>
            <p:cNvSpPr/>
            <p:nvPr/>
          </p:nvSpPr>
          <p:spPr>
            <a:xfrm>
              <a:off x="2766600" y="1967040"/>
              <a:ext cx="66240" cy="117360"/>
            </a:xfrm>
            <a:prstGeom prst="rect">
              <a:avLst/>
            </a:pr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Rectangle 20"/>
            <p:cNvSpPr/>
            <p:nvPr/>
          </p:nvSpPr>
          <p:spPr>
            <a:xfrm>
              <a:off x="2850840" y="1950840"/>
              <a:ext cx="66240" cy="133200"/>
            </a:xfrm>
            <a:prstGeom prst="rect">
              <a:avLst/>
            </a:pr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Rectangle 21"/>
            <p:cNvSpPr/>
            <p:nvPr/>
          </p:nvSpPr>
          <p:spPr>
            <a:xfrm>
              <a:off x="2936520" y="1928520"/>
              <a:ext cx="66240" cy="155880"/>
            </a:xfrm>
            <a:prstGeom prst="rect">
              <a:avLst/>
            </a:pr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Rectangle 22"/>
            <p:cNvSpPr/>
            <p:nvPr/>
          </p:nvSpPr>
          <p:spPr>
            <a:xfrm>
              <a:off x="3019680" y="1901160"/>
              <a:ext cx="66240" cy="183240"/>
            </a:xfrm>
            <a:prstGeom prst="rect">
              <a:avLst/>
            </a:pr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Freeform 23"/>
            <p:cNvSpPr/>
            <p:nvPr/>
          </p:nvSpPr>
          <p:spPr>
            <a:xfrm>
              <a:off x="2811600" y="1786680"/>
              <a:ext cx="191520" cy="139680"/>
            </a:xfrm>
            <a:custGeom>
              <a:avLst/>
              <a:gdLst/>
              <a:ahLst/>
              <a:rect l="l" t="t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3" name="Group 13"/>
          <p:cNvGrpSpPr/>
          <p:nvPr/>
        </p:nvGrpSpPr>
        <p:grpSpPr>
          <a:xfrm>
            <a:off x="8226000" y="5028840"/>
            <a:ext cx="383400" cy="388080"/>
            <a:chOff x="8226000" y="5028840"/>
            <a:chExt cx="383400" cy="388080"/>
          </a:xfrm>
        </p:grpSpPr>
        <p:sp>
          <p:nvSpPr>
            <p:cNvPr id="544" name="Freeform 14"/>
            <p:cNvSpPr/>
            <p:nvPr/>
          </p:nvSpPr>
          <p:spPr>
            <a:xfrm>
              <a:off x="8236080" y="5044320"/>
              <a:ext cx="373320" cy="372600"/>
            </a:xfrm>
            <a:custGeom>
              <a:avLst/>
              <a:gdLst/>
              <a:ahLst/>
              <a:rect l="l" t="t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Freeform 15"/>
            <p:cNvSpPr/>
            <p:nvPr/>
          </p:nvSpPr>
          <p:spPr>
            <a:xfrm>
              <a:off x="8226000" y="5028840"/>
              <a:ext cx="177480" cy="176400"/>
            </a:xfrm>
            <a:custGeom>
              <a:avLst/>
              <a:gdLst/>
              <a:ahLst/>
              <a:rect l="l" t="t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6" name="Freeform 108"/>
          <p:cNvSpPr/>
          <p:nvPr/>
        </p:nvSpPr>
        <p:spPr>
          <a:xfrm>
            <a:off x="1126440" y="3588120"/>
            <a:ext cx="443520" cy="444960"/>
          </a:xfrm>
          <a:custGeom>
            <a:avLst/>
            <a:gdLst/>
            <a:ahLst/>
            <a:rect l="l" t="t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TextBox 23"/>
          <p:cNvSpPr/>
          <p:nvPr/>
        </p:nvSpPr>
        <p:spPr>
          <a:xfrm>
            <a:off x="6770160" y="5649480"/>
            <a:ext cx="3129480" cy="8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</a:pPr>
            <a:r>
              <a:rPr b="0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积极思考，终身学习，完善自己的</a:t>
            </a:r>
            <a:r>
              <a:rPr b="1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技术栈</a:t>
            </a:r>
            <a:r>
              <a:rPr b="0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，提升自己的</a:t>
            </a:r>
            <a:r>
              <a:rPr b="1" lang="en-US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KnowHow</a:t>
            </a:r>
            <a:r>
              <a:rPr b="0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和</a:t>
            </a:r>
            <a:r>
              <a:rPr b="1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技术壁垒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8" name="TextBox 23"/>
          <p:cNvSpPr/>
          <p:nvPr/>
        </p:nvSpPr>
        <p:spPr>
          <a:xfrm>
            <a:off x="2160720" y="2372040"/>
            <a:ext cx="283932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85840" algn="ctr">
              <a:lnSpc>
                <a:spcPct val="90000"/>
              </a:lnSpc>
              <a:buNone/>
            </a:pPr>
            <a:r>
              <a:rPr b="1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抗压</a:t>
            </a:r>
            <a:r>
              <a:rPr b="0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能力强，性格</a:t>
            </a:r>
            <a:r>
              <a:rPr b="1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乐观开朗</a:t>
            </a:r>
            <a:r>
              <a:rPr b="0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，</a:t>
            </a:r>
            <a:r>
              <a:rPr b="1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积极</a:t>
            </a:r>
            <a:r>
              <a:rPr b="0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参加各类活动，保持对生活和工作的</a:t>
            </a:r>
            <a:r>
              <a:rPr b="1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热情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9" name="TextBox 24"/>
          <p:cNvSpPr/>
          <p:nvPr/>
        </p:nvSpPr>
        <p:spPr>
          <a:xfrm>
            <a:off x="3503880" y="1854720"/>
            <a:ext cx="9151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自我管理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23"/>
          <p:cNvSpPr/>
          <p:nvPr/>
        </p:nvSpPr>
        <p:spPr>
          <a:xfrm>
            <a:off x="1100160" y="4415400"/>
            <a:ext cx="2206440" cy="11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</a:pPr>
            <a:r>
              <a:rPr b="1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数学、金融、计算机</a:t>
            </a:r>
            <a:r>
              <a:rPr b="0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是我非常感兴趣的课题，也是我未来规划中终身从事的方向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1" name="TextBox 24"/>
          <p:cNvSpPr/>
          <p:nvPr/>
        </p:nvSpPr>
        <p:spPr>
          <a:xfrm>
            <a:off x="1622880" y="3773520"/>
            <a:ext cx="13723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精确定位技术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2" name="TextBox 76"/>
          <p:cNvSpPr/>
          <p:nvPr/>
        </p:nvSpPr>
        <p:spPr>
          <a:xfrm>
            <a:off x="8755560" y="3768840"/>
            <a:ext cx="304956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</a:pPr>
            <a:r>
              <a:rPr b="0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和</a:t>
            </a:r>
            <a:r>
              <a:rPr b="1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同事</a:t>
            </a:r>
            <a:r>
              <a:rPr b="0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相处非常融洽，</a:t>
            </a:r>
            <a:r>
              <a:rPr b="1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沟通表达</a:t>
            </a:r>
            <a:r>
              <a:rPr b="0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能力良好，</a:t>
            </a:r>
            <a:r>
              <a:rPr b="1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向上</a:t>
            </a:r>
            <a:r>
              <a:rPr b="0" lang="zh-CN" sz="16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处理和汇报能力良好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3" name="TextBox 5"/>
          <p:cNvSpPr/>
          <p:nvPr/>
        </p:nvSpPr>
        <p:spPr>
          <a:xfrm>
            <a:off x="7004520" y="5220000"/>
            <a:ext cx="9151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知识储备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4" name="TextBox 1"/>
          <p:cNvSpPr/>
          <p:nvPr/>
        </p:nvSpPr>
        <p:spPr>
          <a:xfrm>
            <a:off x="9000720" y="3325320"/>
            <a:ext cx="91404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b0f0"/>
                </a:solidFill>
                <a:latin typeface="BrownProTT"/>
                <a:ea typeface="方正兰亭黑简体"/>
              </a:rPr>
              <a:t>人际交往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矩形 3"/>
          <p:cNvSpPr/>
          <p:nvPr/>
        </p:nvSpPr>
        <p:spPr>
          <a:xfrm>
            <a:off x="2423880" y="1017360"/>
            <a:ext cx="7344000" cy="26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600" spc="-1" strike="noStrike">
                <a:solidFill>
                  <a:srgbClr val="5b9bd5"/>
                </a:solidFill>
                <a:latin typeface="BrownProTT"/>
                <a:ea typeface="方正兰亭黑简体"/>
              </a:rPr>
              <a:t>Thanks</a:t>
            </a:r>
            <a:endParaRPr b="0" lang="en-US" sz="16600" spc="-1" strike="noStrike">
              <a:latin typeface="Arial"/>
            </a:endParaRPr>
          </a:p>
        </p:txBody>
      </p:sp>
      <p:sp>
        <p:nvSpPr>
          <p:cNvPr id="556" name="文本框 4"/>
          <p:cNvSpPr/>
          <p:nvPr/>
        </p:nvSpPr>
        <p:spPr>
          <a:xfrm>
            <a:off x="8365680" y="5189760"/>
            <a:ext cx="36878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Website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github.com/DDM-Mzp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Email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1042711169@qq.com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Phone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：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15850204736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矩形 1"/>
          <p:cNvSpPr/>
          <p:nvPr/>
        </p:nvSpPr>
        <p:spPr>
          <a:xfrm>
            <a:off x="3402360" y="3818160"/>
            <a:ext cx="8456040" cy="86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buNone/>
            </a:pPr>
            <a:r>
              <a:rPr b="1" lang="zh-CN" sz="1800" spc="-1" strike="noStrike">
                <a:solidFill>
                  <a:srgbClr val="0070c0"/>
                </a:solidFill>
                <a:latin typeface="方正兰亭黑简体"/>
                <a:ea typeface="方正兰亭黑简体"/>
              </a:rPr>
              <a:t>优秀的平台能够孵化出优秀的人才和产品，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None/>
            </a:pPr>
            <a:r>
              <a:rPr b="1" lang="zh-CN" sz="1800" spc="-1" strike="noStrike">
                <a:solidFill>
                  <a:srgbClr val="0070c0"/>
                </a:solidFill>
                <a:latin typeface="方正兰亭黑简体"/>
                <a:ea typeface="方正兰亭黑简体"/>
              </a:rPr>
              <a:t>希望个人和平台共成长，也通过个人努力让公司平台趋向卓越！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260880" y="419040"/>
            <a:ext cx="6126480" cy="73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目录</a:t>
            </a:r>
            <a:r>
              <a:rPr b="0" lang="en-US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 </a:t>
            </a:r>
            <a:r>
              <a:rPr b="0" lang="en-US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260520" y="1703880"/>
            <a:ext cx="6092640" cy="54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个人简介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3241440" y="2509200"/>
            <a:ext cx="6092640" cy="54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岗位述职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3241440" y="3363840"/>
            <a:ext cx="6092640" cy="54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项目承担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32" name="组 9"/>
          <p:cNvGrpSpPr/>
          <p:nvPr/>
        </p:nvGrpSpPr>
        <p:grpSpPr>
          <a:xfrm>
            <a:off x="2314080" y="4990320"/>
            <a:ext cx="602640" cy="600840"/>
            <a:chOff x="2314080" y="4990320"/>
            <a:chExt cx="602640" cy="600840"/>
          </a:xfrm>
        </p:grpSpPr>
        <p:sp>
          <p:nvSpPr>
            <p:cNvPr id="233" name="AutoShape 3"/>
            <p:cNvSpPr/>
            <p:nvPr/>
          </p:nvSpPr>
          <p:spPr>
            <a:xfrm>
              <a:off x="2314080" y="4990320"/>
              <a:ext cx="596160" cy="59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Oval 5"/>
            <p:cNvSpPr/>
            <p:nvPr/>
          </p:nvSpPr>
          <p:spPr>
            <a:xfrm>
              <a:off x="2314080" y="4990320"/>
              <a:ext cx="602640" cy="600840"/>
            </a:xfrm>
            <a:prstGeom prst="ellipse">
              <a:avLst/>
            </a:prstGeom>
            <a:solidFill>
              <a:srgbClr val="a0a0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Oval 6"/>
            <p:cNvSpPr/>
            <p:nvPr/>
          </p:nvSpPr>
          <p:spPr>
            <a:xfrm>
              <a:off x="2367720" y="5044320"/>
              <a:ext cx="496080" cy="494640"/>
            </a:xfrm>
            <a:prstGeom prst="ellipse">
              <a:avLst/>
            </a:prstGeom>
            <a:solidFill>
              <a:srgbClr val="0f7d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TextBox 24"/>
            <p:cNvSpPr/>
            <p:nvPr/>
          </p:nvSpPr>
          <p:spPr>
            <a:xfrm>
              <a:off x="2454480" y="5058360"/>
              <a:ext cx="3499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5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237" name="文本占位符 38"/>
          <p:cNvSpPr/>
          <p:nvPr/>
        </p:nvSpPr>
        <p:spPr>
          <a:xfrm>
            <a:off x="3246120" y="5073840"/>
            <a:ext cx="609264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87d9d"/>
                </a:solidFill>
                <a:latin typeface="方正兰亭黑简体"/>
                <a:ea typeface="方正兰亭黑简体"/>
              </a:rPr>
              <a:t>竞聘工作岗位业务计划与展望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38" name="组 9"/>
          <p:cNvGrpSpPr/>
          <p:nvPr/>
        </p:nvGrpSpPr>
        <p:grpSpPr>
          <a:xfrm>
            <a:off x="2318760" y="4124880"/>
            <a:ext cx="602640" cy="600840"/>
            <a:chOff x="2318760" y="4124880"/>
            <a:chExt cx="602640" cy="600840"/>
          </a:xfrm>
        </p:grpSpPr>
        <p:sp>
          <p:nvSpPr>
            <p:cNvPr id="239" name="AutoShape 3"/>
            <p:cNvSpPr/>
            <p:nvPr/>
          </p:nvSpPr>
          <p:spPr>
            <a:xfrm>
              <a:off x="2318760" y="4124880"/>
              <a:ext cx="596160" cy="59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Oval 5"/>
            <p:cNvSpPr/>
            <p:nvPr/>
          </p:nvSpPr>
          <p:spPr>
            <a:xfrm>
              <a:off x="2318760" y="4124880"/>
              <a:ext cx="602640" cy="600840"/>
            </a:xfrm>
            <a:prstGeom prst="ellipse">
              <a:avLst/>
            </a:prstGeom>
            <a:solidFill>
              <a:srgbClr val="a0a0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Oval 6"/>
            <p:cNvSpPr/>
            <p:nvPr/>
          </p:nvSpPr>
          <p:spPr>
            <a:xfrm>
              <a:off x="2372760" y="4178880"/>
              <a:ext cx="496080" cy="494640"/>
            </a:xfrm>
            <a:prstGeom prst="ellipse">
              <a:avLst/>
            </a:prstGeom>
            <a:solidFill>
              <a:srgbClr val="0f7d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TextBox 24"/>
            <p:cNvSpPr/>
            <p:nvPr/>
          </p:nvSpPr>
          <p:spPr>
            <a:xfrm>
              <a:off x="2459880" y="4193280"/>
              <a:ext cx="3499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ffffff"/>
                  </a:solidFill>
                  <a:latin typeface="微软雅黑"/>
                  <a:ea typeface="微软雅黑"/>
                </a:rPr>
                <a:t>4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243" name="文本占位符 38"/>
          <p:cNvSpPr/>
          <p:nvPr/>
        </p:nvSpPr>
        <p:spPr>
          <a:xfrm>
            <a:off x="3241440" y="4247280"/>
            <a:ext cx="609264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87d9d"/>
                </a:solidFill>
                <a:latin typeface="方正兰亭黑简体"/>
                <a:ea typeface="方正兰亭黑简体"/>
              </a:rPr>
              <a:t>专业能力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243069-F461-4F14-BFF5-E2B3C9BEAC6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object 121"/>
          <p:cNvGrpSpPr/>
          <p:nvPr/>
        </p:nvGrpSpPr>
        <p:grpSpPr>
          <a:xfrm>
            <a:off x="-20520" y="3046320"/>
            <a:ext cx="4060800" cy="3443400"/>
            <a:chOff x="-20520" y="3046320"/>
            <a:chExt cx="4060800" cy="3443400"/>
          </a:xfrm>
        </p:grpSpPr>
        <p:sp>
          <p:nvSpPr>
            <p:cNvPr id="245" name="object 122"/>
            <p:cNvSpPr/>
            <p:nvPr/>
          </p:nvSpPr>
          <p:spPr>
            <a:xfrm>
              <a:off x="-9360" y="3046320"/>
              <a:ext cx="4049640" cy="3443400"/>
            </a:xfrm>
            <a:custGeom>
              <a:avLst/>
              <a:gdLst/>
              <a:ahLst/>
              <a:rect l="l" t="t" r="r" b="b"/>
              <a:pathLst>
                <a:path w="4297680" h="3453765">
                  <a:moveTo>
                    <a:pt x="4297680" y="0"/>
                  </a:moveTo>
                  <a:lnTo>
                    <a:pt x="0" y="0"/>
                  </a:lnTo>
                  <a:lnTo>
                    <a:pt x="0" y="3453384"/>
                  </a:lnTo>
                  <a:lnTo>
                    <a:pt x="4297680" y="3453384"/>
                  </a:lnTo>
                  <a:lnTo>
                    <a:pt x="4297680" y="0"/>
                  </a:lnTo>
                  <a:close/>
                </a:path>
              </a:pathLst>
            </a:custGeom>
            <a:solidFill>
              <a:srgbClr val="d1d1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object 124"/>
            <p:cNvSpPr/>
            <p:nvPr/>
          </p:nvSpPr>
          <p:spPr>
            <a:xfrm>
              <a:off x="-19440" y="4037040"/>
              <a:ext cx="4059720" cy="8139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object 126"/>
            <p:cNvSpPr/>
            <p:nvPr/>
          </p:nvSpPr>
          <p:spPr>
            <a:xfrm>
              <a:off x="-20520" y="3309120"/>
              <a:ext cx="4028040" cy="6588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object 127"/>
            <p:cNvSpPr/>
            <p:nvPr/>
          </p:nvSpPr>
          <p:spPr>
            <a:xfrm>
              <a:off x="-20520" y="3309120"/>
              <a:ext cx="4028040" cy="659160"/>
            </a:xfrm>
            <a:custGeom>
              <a:avLst/>
              <a:gdLst/>
              <a:ahLst/>
              <a:rect l="l" t="t" r="r" b="b"/>
              <a:pathLst>
                <a:path w="4274820" h="661670">
                  <a:moveTo>
                    <a:pt x="0" y="110235"/>
                  </a:moveTo>
                  <a:lnTo>
                    <a:pt x="8662" y="67347"/>
                  </a:lnTo>
                  <a:lnTo>
                    <a:pt x="32287" y="32305"/>
                  </a:lnTo>
                  <a:lnTo>
                    <a:pt x="67327" y="8669"/>
                  </a:lnTo>
                  <a:lnTo>
                    <a:pt x="110236" y="0"/>
                  </a:lnTo>
                  <a:lnTo>
                    <a:pt x="4164584" y="0"/>
                  </a:lnTo>
                  <a:lnTo>
                    <a:pt x="4207472" y="8669"/>
                  </a:lnTo>
                  <a:lnTo>
                    <a:pt x="4242514" y="32305"/>
                  </a:lnTo>
                  <a:lnTo>
                    <a:pt x="4266150" y="67347"/>
                  </a:lnTo>
                  <a:lnTo>
                    <a:pt x="4274820" y="110235"/>
                  </a:lnTo>
                  <a:lnTo>
                    <a:pt x="4274820" y="551179"/>
                  </a:lnTo>
                  <a:lnTo>
                    <a:pt x="4266150" y="594068"/>
                  </a:lnTo>
                  <a:lnTo>
                    <a:pt x="4242514" y="629110"/>
                  </a:lnTo>
                  <a:lnTo>
                    <a:pt x="4207472" y="652746"/>
                  </a:lnTo>
                  <a:lnTo>
                    <a:pt x="4164584" y="661415"/>
                  </a:lnTo>
                  <a:lnTo>
                    <a:pt x="110236" y="661415"/>
                  </a:lnTo>
                  <a:lnTo>
                    <a:pt x="67327" y="652746"/>
                  </a:lnTo>
                  <a:lnTo>
                    <a:pt x="32287" y="629110"/>
                  </a:lnTo>
                  <a:lnTo>
                    <a:pt x="8662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noFill/>
            <a:ln w="6096">
              <a:solidFill>
                <a:srgbClr val="badf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202280" y="200520"/>
            <a:ext cx="33807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zh-CN" sz="4400" spc="-1" strike="noStrike">
                <a:solidFill>
                  <a:srgbClr val="087c9d"/>
                </a:solidFill>
                <a:latin typeface="UKIJ CJK"/>
                <a:ea typeface="方正兰亭黑简体"/>
              </a:rPr>
              <a:t>一、个人简介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250" name="object 22"/>
          <p:cNvGrpSpPr/>
          <p:nvPr/>
        </p:nvGrpSpPr>
        <p:grpSpPr>
          <a:xfrm>
            <a:off x="0" y="1834200"/>
            <a:ext cx="11840760" cy="609840"/>
            <a:chOff x="0" y="1834200"/>
            <a:chExt cx="11840760" cy="609840"/>
          </a:xfrm>
        </p:grpSpPr>
        <p:sp>
          <p:nvSpPr>
            <p:cNvPr id="251" name="object 23"/>
            <p:cNvSpPr/>
            <p:nvPr/>
          </p:nvSpPr>
          <p:spPr>
            <a:xfrm>
              <a:off x="0" y="2072520"/>
              <a:ext cx="11840760" cy="133920"/>
            </a:xfrm>
            <a:custGeom>
              <a:avLst/>
              <a:gdLst/>
              <a:ahLst/>
              <a:rect l="l" t="t" r="r" b="b"/>
              <a:pathLst>
                <a:path w="11841480" h="134619">
                  <a:moveTo>
                    <a:pt x="11784203" y="67182"/>
                  </a:moveTo>
                  <a:lnTo>
                    <a:pt x="11718671" y="105409"/>
                  </a:lnTo>
                  <a:lnTo>
                    <a:pt x="11711686" y="109346"/>
                  </a:lnTo>
                  <a:lnTo>
                    <a:pt x="11709400" y="118237"/>
                  </a:lnTo>
                  <a:lnTo>
                    <a:pt x="11713464" y="125094"/>
                  </a:lnTo>
                  <a:lnTo>
                    <a:pt x="11717528" y="132079"/>
                  </a:lnTo>
                  <a:lnTo>
                    <a:pt x="11726291" y="134365"/>
                  </a:lnTo>
                  <a:lnTo>
                    <a:pt x="11816656" y="81660"/>
                  </a:lnTo>
                  <a:lnTo>
                    <a:pt x="11813159" y="81660"/>
                  </a:lnTo>
                  <a:lnTo>
                    <a:pt x="11813159" y="79628"/>
                  </a:lnTo>
                  <a:lnTo>
                    <a:pt x="11805539" y="79628"/>
                  </a:lnTo>
                  <a:lnTo>
                    <a:pt x="11784203" y="67182"/>
                  </a:lnTo>
                  <a:close/>
                </a:path>
                <a:path w="11841480" h="134619">
                  <a:moveTo>
                    <a:pt x="11759383" y="52704"/>
                  </a:moveTo>
                  <a:lnTo>
                    <a:pt x="0" y="52704"/>
                  </a:lnTo>
                  <a:lnTo>
                    <a:pt x="0" y="81660"/>
                  </a:lnTo>
                  <a:lnTo>
                    <a:pt x="11759383" y="81660"/>
                  </a:lnTo>
                  <a:lnTo>
                    <a:pt x="11784203" y="67182"/>
                  </a:lnTo>
                  <a:lnTo>
                    <a:pt x="11759383" y="52704"/>
                  </a:lnTo>
                  <a:close/>
                </a:path>
                <a:path w="11841480" h="134619">
                  <a:moveTo>
                    <a:pt x="11816660" y="52704"/>
                  </a:moveTo>
                  <a:lnTo>
                    <a:pt x="11813159" y="52704"/>
                  </a:lnTo>
                  <a:lnTo>
                    <a:pt x="11813159" y="81660"/>
                  </a:lnTo>
                  <a:lnTo>
                    <a:pt x="11816656" y="81660"/>
                  </a:lnTo>
                  <a:lnTo>
                    <a:pt x="11841480" y="67182"/>
                  </a:lnTo>
                  <a:lnTo>
                    <a:pt x="11816660" y="52704"/>
                  </a:lnTo>
                  <a:close/>
                </a:path>
                <a:path w="11841480" h="134619">
                  <a:moveTo>
                    <a:pt x="11805539" y="54737"/>
                  </a:moveTo>
                  <a:lnTo>
                    <a:pt x="11784203" y="67182"/>
                  </a:lnTo>
                  <a:lnTo>
                    <a:pt x="11805539" y="79628"/>
                  </a:lnTo>
                  <a:lnTo>
                    <a:pt x="11805539" y="54737"/>
                  </a:lnTo>
                  <a:close/>
                </a:path>
                <a:path w="11841480" h="134619">
                  <a:moveTo>
                    <a:pt x="11813159" y="54737"/>
                  </a:moveTo>
                  <a:lnTo>
                    <a:pt x="11805539" y="54737"/>
                  </a:lnTo>
                  <a:lnTo>
                    <a:pt x="11805539" y="79628"/>
                  </a:lnTo>
                  <a:lnTo>
                    <a:pt x="11813159" y="79628"/>
                  </a:lnTo>
                  <a:lnTo>
                    <a:pt x="11813159" y="54737"/>
                  </a:lnTo>
                  <a:close/>
                </a:path>
                <a:path w="11841480" h="134619">
                  <a:moveTo>
                    <a:pt x="11726291" y="0"/>
                  </a:moveTo>
                  <a:lnTo>
                    <a:pt x="11717528" y="2285"/>
                  </a:lnTo>
                  <a:lnTo>
                    <a:pt x="11713464" y="9270"/>
                  </a:lnTo>
                  <a:lnTo>
                    <a:pt x="11709400" y="16128"/>
                  </a:lnTo>
                  <a:lnTo>
                    <a:pt x="11711686" y="25018"/>
                  </a:lnTo>
                  <a:lnTo>
                    <a:pt x="11718671" y="28955"/>
                  </a:lnTo>
                  <a:lnTo>
                    <a:pt x="11784203" y="67182"/>
                  </a:lnTo>
                  <a:lnTo>
                    <a:pt x="11805539" y="54737"/>
                  </a:lnTo>
                  <a:lnTo>
                    <a:pt x="11813159" y="54737"/>
                  </a:lnTo>
                  <a:lnTo>
                    <a:pt x="11813159" y="52704"/>
                  </a:lnTo>
                  <a:lnTo>
                    <a:pt x="11816660" y="52704"/>
                  </a:lnTo>
                  <a:lnTo>
                    <a:pt x="11726291" y="0"/>
                  </a:lnTo>
                  <a:close/>
                </a:path>
              </a:pathLst>
            </a:custGeom>
            <a:solidFill>
              <a:srgbClr val="006f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object 24"/>
            <p:cNvSpPr/>
            <p:nvPr/>
          </p:nvSpPr>
          <p:spPr>
            <a:xfrm>
              <a:off x="77760" y="183492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adf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object 25"/>
            <p:cNvSpPr/>
            <p:nvPr/>
          </p:nvSpPr>
          <p:spPr>
            <a:xfrm>
              <a:off x="77760" y="183492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w="25908">
              <a:solidFill>
                <a:srgbClr val="88a3a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object 26"/>
            <p:cNvSpPr/>
            <p:nvPr/>
          </p:nvSpPr>
          <p:spPr>
            <a:xfrm>
              <a:off x="77760" y="213984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1524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badf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object 27"/>
            <p:cNvSpPr/>
            <p:nvPr/>
          </p:nvSpPr>
          <p:spPr>
            <a:xfrm>
              <a:off x="77760" y="213984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152400" y="304800"/>
                  </a:lnTo>
                  <a:lnTo>
                    <a:pt x="0" y="0"/>
                  </a:lnTo>
                  <a:lnTo>
                    <a:pt x="304800" y="0"/>
                  </a:lnTo>
                  <a:close/>
                </a:path>
              </a:pathLst>
            </a:custGeom>
            <a:noFill/>
            <a:ln w="25908">
              <a:solidFill>
                <a:srgbClr val="88a3a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object 32"/>
            <p:cNvSpPr/>
            <p:nvPr/>
          </p:nvSpPr>
          <p:spPr>
            <a:xfrm>
              <a:off x="3884040" y="1834200"/>
              <a:ext cx="304200" cy="30420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object 34"/>
            <p:cNvSpPr/>
            <p:nvPr/>
          </p:nvSpPr>
          <p:spPr>
            <a:xfrm>
              <a:off x="3884040" y="2139120"/>
              <a:ext cx="304200" cy="3042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8" name="object 39"/>
          <p:cNvSpPr/>
          <p:nvPr/>
        </p:nvSpPr>
        <p:spPr>
          <a:xfrm>
            <a:off x="3793680" y="2445120"/>
            <a:ext cx="9709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200" spc="-26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2019/6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9" name="object 44"/>
          <p:cNvGrpSpPr/>
          <p:nvPr/>
        </p:nvGrpSpPr>
        <p:grpSpPr>
          <a:xfrm>
            <a:off x="77760" y="1859400"/>
            <a:ext cx="7268760" cy="612000"/>
            <a:chOff x="77760" y="1859400"/>
            <a:chExt cx="7268760" cy="612000"/>
          </a:xfrm>
        </p:grpSpPr>
        <p:sp>
          <p:nvSpPr>
            <p:cNvPr id="260" name="object 45"/>
            <p:cNvSpPr/>
            <p:nvPr/>
          </p:nvSpPr>
          <p:spPr>
            <a:xfrm>
              <a:off x="77760" y="1862280"/>
              <a:ext cx="304200" cy="30420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object 46"/>
            <p:cNvSpPr/>
            <p:nvPr/>
          </p:nvSpPr>
          <p:spPr>
            <a:xfrm>
              <a:off x="77760" y="186228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w="6096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object 47"/>
            <p:cNvSpPr/>
            <p:nvPr/>
          </p:nvSpPr>
          <p:spPr>
            <a:xfrm>
              <a:off x="77760" y="2167200"/>
              <a:ext cx="304200" cy="30420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object 48"/>
            <p:cNvSpPr/>
            <p:nvPr/>
          </p:nvSpPr>
          <p:spPr>
            <a:xfrm>
              <a:off x="77760" y="216720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152400" y="304800"/>
                  </a:lnTo>
                  <a:lnTo>
                    <a:pt x="0" y="0"/>
                  </a:lnTo>
                  <a:lnTo>
                    <a:pt x="304800" y="0"/>
                  </a:lnTo>
                  <a:close/>
                </a:path>
              </a:pathLst>
            </a:custGeom>
            <a:noFill/>
            <a:ln w="6096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object 49"/>
            <p:cNvSpPr/>
            <p:nvPr/>
          </p:nvSpPr>
          <p:spPr>
            <a:xfrm>
              <a:off x="7042320" y="1859400"/>
              <a:ext cx="304200" cy="30420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object 50"/>
            <p:cNvSpPr/>
            <p:nvPr/>
          </p:nvSpPr>
          <p:spPr>
            <a:xfrm>
              <a:off x="7042320" y="185940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w="6096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object 51"/>
            <p:cNvSpPr/>
            <p:nvPr/>
          </p:nvSpPr>
          <p:spPr>
            <a:xfrm>
              <a:off x="7042320" y="2163960"/>
              <a:ext cx="304200" cy="304200"/>
            </a:xfrm>
            <a:prstGeom prst="rect">
              <a:avLst/>
            </a:prstGeom>
            <a:blipFill rotWithShape="0">
              <a:blip r:embed="rId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object 52"/>
            <p:cNvSpPr/>
            <p:nvPr/>
          </p:nvSpPr>
          <p:spPr>
            <a:xfrm>
              <a:off x="7042320" y="216396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152400" y="304800"/>
                  </a:lnTo>
                  <a:lnTo>
                    <a:pt x="0" y="0"/>
                  </a:lnTo>
                  <a:lnTo>
                    <a:pt x="304800" y="0"/>
                  </a:lnTo>
                  <a:close/>
                </a:path>
              </a:pathLst>
            </a:custGeom>
            <a:noFill/>
            <a:ln w="6096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8" name="object 53"/>
          <p:cNvSpPr/>
          <p:nvPr/>
        </p:nvSpPr>
        <p:spPr>
          <a:xfrm>
            <a:off x="7009560" y="2497680"/>
            <a:ext cx="4932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2021.6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object 64"/>
          <p:cNvSpPr/>
          <p:nvPr/>
        </p:nvSpPr>
        <p:spPr>
          <a:xfrm>
            <a:off x="9709200" y="2497680"/>
            <a:ext cx="4928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2021</a:t>
            </a:r>
            <a:r>
              <a:rPr b="1" lang="en-US" sz="1200" spc="-52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.12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object 65"/>
          <p:cNvSpPr/>
          <p:nvPr/>
        </p:nvSpPr>
        <p:spPr>
          <a:xfrm>
            <a:off x="11019960" y="2466360"/>
            <a:ext cx="4932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2022</a:t>
            </a:r>
            <a:r>
              <a:rPr b="1" lang="en-US" sz="1200" spc="-52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.6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71" name="组合 5"/>
          <p:cNvGrpSpPr/>
          <p:nvPr/>
        </p:nvGrpSpPr>
        <p:grpSpPr>
          <a:xfrm>
            <a:off x="220680" y="1315800"/>
            <a:ext cx="11201040" cy="1155600"/>
            <a:chOff x="220680" y="1315800"/>
            <a:chExt cx="11201040" cy="1155600"/>
          </a:xfrm>
        </p:grpSpPr>
        <p:sp>
          <p:nvSpPr>
            <p:cNvPr id="272" name="object 70"/>
            <p:cNvSpPr/>
            <p:nvPr/>
          </p:nvSpPr>
          <p:spPr>
            <a:xfrm>
              <a:off x="9829440" y="1846440"/>
              <a:ext cx="304200" cy="304200"/>
            </a:xfrm>
            <a:prstGeom prst="rect">
              <a:avLst/>
            </a:prstGeom>
            <a:blipFill rotWithShape="0">
              <a:blip r:embed="rId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object 71"/>
            <p:cNvSpPr/>
            <p:nvPr/>
          </p:nvSpPr>
          <p:spPr>
            <a:xfrm>
              <a:off x="9829440" y="185760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w="6096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object 72"/>
            <p:cNvSpPr/>
            <p:nvPr/>
          </p:nvSpPr>
          <p:spPr>
            <a:xfrm>
              <a:off x="9829440" y="2151000"/>
              <a:ext cx="304200" cy="304200"/>
            </a:xfrm>
            <a:prstGeom prst="rect">
              <a:avLst/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object 74"/>
            <p:cNvSpPr/>
            <p:nvPr/>
          </p:nvSpPr>
          <p:spPr>
            <a:xfrm>
              <a:off x="11117520" y="1862280"/>
              <a:ext cx="304200" cy="304200"/>
            </a:xfrm>
            <a:prstGeom prst="rect">
              <a:avLst/>
            </a:prstGeom>
            <a:blipFill rotWithShape="0">
              <a:blip r:embed="rId1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object 76"/>
            <p:cNvSpPr/>
            <p:nvPr/>
          </p:nvSpPr>
          <p:spPr>
            <a:xfrm>
              <a:off x="11117520" y="2167200"/>
              <a:ext cx="304200" cy="304200"/>
            </a:xfrm>
            <a:prstGeom prst="rect">
              <a:avLst/>
            </a:prstGeom>
            <a:blipFill rotWithShape="0">
              <a:blip r:embed="rId1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object 82"/>
            <p:cNvSpPr/>
            <p:nvPr/>
          </p:nvSpPr>
          <p:spPr>
            <a:xfrm>
              <a:off x="3331440" y="1513440"/>
              <a:ext cx="971640" cy="75600"/>
            </a:xfrm>
            <a:custGeom>
              <a:avLst/>
              <a:gdLst/>
              <a:ahLst/>
              <a:rect l="l" t="t" r="r" b="b"/>
              <a:pathLst>
                <a:path w="972185" h="76200">
                  <a:moveTo>
                    <a:pt x="895857" y="0"/>
                  </a:moveTo>
                  <a:lnTo>
                    <a:pt x="895857" y="76200"/>
                  </a:lnTo>
                  <a:lnTo>
                    <a:pt x="959357" y="44450"/>
                  </a:lnTo>
                  <a:lnTo>
                    <a:pt x="908557" y="44450"/>
                  </a:lnTo>
                  <a:lnTo>
                    <a:pt x="908557" y="31750"/>
                  </a:lnTo>
                  <a:lnTo>
                    <a:pt x="959357" y="31750"/>
                  </a:lnTo>
                  <a:lnTo>
                    <a:pt x="895857" y="0"/>
                  </a:lnTo>
                  <a:close/>
                </a:path>
                <a:path w="972185" h="76200">
                  <a:moveTo>
                    <a:pt x="89585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95857" y="44450"/>
                  </a:lnTo>
                  <a:lnTo>
                    <a:pt x="895857" y="31750"/>
                  </a:lnTo>
                  <a:close/>
                </a:path>
                <a:path w="972185" h="76200">
                  <a:moveTo>
                    <a:pt x="959357" y="31750"/>
                  </a:moveTo>
                  <a:lnTo>
                    <a:pt x="908557" y="31750"/>
                  </a:lnTo>
                  <a:lnTo>
                    <a:pt x="908557" y="44450"/>
                  </a:lnTo>
                  <a:lnTo>
                    <a:pt x="959357" y="44450"/>
                  </a:lnTo>
                  <a:lnTo>
                    <a:pt x="972057" y="38100"/>
                  </a:lnTo>
                  <a:lnTo>
                    <a:pt x="959357" y="3175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object 83"/>
            <p:cNvSpPr/>
            <p:nvPr/>
          </p:nvSpPr>
          <p:spPr>
            <a:xfrm>
              <a:off x="221400" y="1410480"/>
              <a:ext cx="4080960" cy="431640"/>
            </a:xfrm>
            <a:custGeom>
              <a:avLst/>
              <a:gdLst/>
              <a:ahLst/>
              <a:rect l="l" t="t" r="r" b="b"/>
              <a:pathLst>
                <a:path w="4081779" h="432435">
                  <a:moveTo>
                    <a:pt x="0" y="0"/>
                  </a:moveTo>
                  <a:lnTo>
                    <a:pt x="0" y="432053"/>
                  </a:lnTo>
                </a:path>
                <a:path w="4081779" h="432435">
                  <a:moveTo>
                    <a:pt x="4081272" y="0"/>
                  </a:moveTo>
                  <a:lnTo>
                    <a:pt x="4081272" y="432053"/>
                  </a:lnTo>
                </a:path>
              </a:pathLst>
            </a:custGeom>
            <a:noFill/>
            <a:ln w="19812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object 84"/>
            <p:cNvSpPr/>
            <p:nvPr/>
          </p:nvSpPr>
          <p:spPr>
            <a:xfrm>
              <a:off x="220680" y="1513440"/>
              <a:ext cx="1185480" cy="75600"/>
            </a:xfrm>
            <a:custGeom>
              <a:avLst/>
              <a:gdLst/>
              <a:ahLst/>
              <a:rect l="l" t="t" r="r" b="b"/>
              <a:pathLst>
                <a:path w="118618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18618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186180" h="76200">
                  <a:moveTo>
                    <a:pt x="1185798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185798" y="44450"/>
                  </a:lnTo>
                  <a:lnTo>
                    <a:pt x="1185798" y="3175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object 85"/>
            <p:cNvSpPr/>
            <p:nvPr/>
          </p:nvSpPr>
          <p:spPr>
            <a:xfrm>
              <a:off x="7219440" y="1315800"/>
              <a:ext cx="4079520" cy="533880"/>
            </a:xfrm>
            <a:custGeom>
              <a:avLst/>
              <a:gdLst/>
              <a:ahLst/>
              <a:rect l="l" t="t" r="r" b="b"/>
              <a:pathLst>
                <a:path w="2162555" h="534689">
                  <a:moveTo>
                    <a:pt x="0" y="37322"/>
                  </a:moveTo>
                  <a:lnTo>
                    <a:pt x="0" y="469375"/>
                  </a:lnTo>
                </a:path>
                <a:path w="2162555" h="534689">
                  <a:moveTo>
                    <a:pt x="1459067" y="0"/>
                  </a:moveTo>
                  <a:cubicBezTo>
                    <a:pt x="1457418" y="162679"/>
                    <a:pt x="1455769" y="372010"/>
                    <a:pt x="1454120" y="534689"/>
                  </a:cubicBezTo>
                </a:path>
                <a:path w="2162555" h="534689">
                  <a:moveTo>
                    <a:pt x="2162555" y="37322"/>
                  </a:moveTo>
                  <a:lnTo>
                    <a:pt x="2162555" y="469375"/>
                  </a:lnTo>
                </a:path>
              </a:pathLst>
            </a:custGeom>
            <a:noFill/>
            <a:ln w="19812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object 86"/>
            <p:cNvSpPr/>
            <p:nvPr/>
          </p:nvSpPr>
          <p:spPr>
            <a:xfrm>
              <a:off x="4302000" y="1513440"/>
              <a:ext cx="2886480" cy="81720"/>
            </a:xfrm>
            <a:custGeom>
              <a:avLst/>
              <a:gdLst/>
              <a:ahLst/>
              <a:rect l="l" t="t" r="r" b="b"/>
              <a:pathLst>
                <a:path w="2887345" h="82550">
                  <a:moveTo>
                    <a:pt x="863981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863981" y="44450"/>
                  </a:lnTo>
                  <a:lnTo>
                    <a:pt x="863981" y="31750"/>
                  </a:lnTo>
                  <a:close/>
                </a:path>
                <a:path w="2887345" h="82550">
                  <a:moveTo>
                    <a:pt x="2887091" y="44196"/>
                  </a:moveTo>
                  <a:lnTo>
                    <a:pt x="2874391" y="37846"/>
                  </a:lnTo>
                  <a:lnTo>
                    <a:pt x="2810891" y="6096"/>
                  </a:lnTo>
                  <a:lnTo>
                    <a:pt x="2810891" y="37846"/>
                  </a:lnTo>
                  <a:lnTo>
                    <a:pt x="1879092" y="37846"/>
                  </a:lnTo>
                  <a:lnTo>
                    <a:pt x="1879092" y="50546"/>
                  </a:lnTo>
                  <a:lnTo>
                    <a:pt x="2810891" y="50546"/>
                  </a:lnTo>
                  <a:lnTo>
                    <a:pt x="2810891" y="82296"/>
                  </a:lnTo>
                  <a:lnTo>
                    <a:pt x="2874391" y="50546"/>
                  </a:lnTo>
                  <a:lnTo>
                    <a:pt x="2887091" y="44196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object 87"/>
            <p:cNvSpPr/>
            <p:nvPr/>
          </p:nvSpPr>
          <p:spPr>
            <a:xfrm>
              <a:off x="9713880" y="1523880"/>
              <a:ext cx="251280" cy="75600"/>
            </a:xfrm>
            <a:prstGeom prst="rect">
              <a:avLst/>
            </a:prstGeom>
            <a:blipFill rotWithShape="0">
              <a:blip r:embed="rId1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object 89"/>
            <p:cNvSpPr/>
            <p:nvPr/>
          </p:nvSpPr>
          <p:spPr>
            <a:xfrm>
              <a:off x="9974880" y="1523880"/>
              <a:ext cx="399240" cy="75600"/>
            </a:xfrm>
            <a:custGeom>
              <a:avLst/>
              <a:gdLst/>
              <a:ahLst/>
              <a:rect l="l" t="t" r="r" b="b"/>
              <a:pathLst>
                <a:path w="4000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000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00050" h="76200">
                  <a:moveTo>
                    <a:pt x="399796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99796" y="44450"/>
                  </a:lnTo>
                  <a:lnTo>
                    <a:pt x="399796" y="31750"/>
                  </a:lnTo>
                  <a:close/>
                </a:path>
              </a:pathLst>
            </a:custGeom>
            <a:solidFill>
              <a:srgbClr val="5b9bd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object 90"/>
            <p:cNvSpPr/>
            <p:nvPr/>
          </p:nvSpPr>
          <p:spPr>
            <a:xfrm>
              <a:off x="1620000" y="1842480"/>
              <a:ext cx="687960" cy="30240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object 91"/>
            <p:cNvSpPr/>
            <p:nvPr/>
          </p:nvSpPr>
          <p:spPr>
            <a:xfrm>
              <a:off x="1619640" y="1831680"/>
              <a:ext cx="688320" cy="302760"/>
            </a:xfrm>
            <a:custGeom>
              <a:avLst/>
              <a:gdLst/>
              <a:ahLst/>
              <a:rect l="l" t="t" r="r" b="b"/>
              <a:pathLst>
                <a:path w="688975" h="303530">
                  <a:moveTo>
                    <a:pt x="0" y="151637"/>
                  </a:moveTo>
                  <a:lnTo>
                    <a:pt x="21545" y="98748"/>
                  </a:lnTo>
                  <a:lnTo>
                    <a:pt x="80995" y="53961"/>
                  </a:lnTo>
                  <a:lnTo>
                    <a:pt x="122505" y="35681"/>
                  </a:lnTo>
                  <a:lnTo>
                    <a:pt x="170575" y="20715"/>
                  </a:lnTo>
                  <a:lnTo>
                    <a:pt x="224232" y="9493"/>
                  </a:lnTo>
                  <a:lnTo>
                    <a:pt x="282506" y="2444"/>
                  </a:lnTo>
                  <a:lnTo>
                    <a:pt x="344424" y="0"/>
                  </a:lnTo>
                  <a:lnTo>
                    <a:pt x="406341" y="2444"/>
                  </a:lnTo>
                  <a:lnTo>
                    <a:pt x="464615" y="9493"/>
                  </a:lnTo>
                  <a:lnTo>
                    <a:pt x="518272" y="20715"/>
                  </a:lnTo>
                  <a:lnTo>
                    <a:pt x="566342" y="35681"/>
                  </a:lnTo>
                  <a:lnTo>
                    <a:pt x="607852" y="53961"/>
                  </a:lnTo>
                  <a:lnTo>
                    <a:pt x="641829" y="75127"/>
                  </a:lnTo>
                  <a:lnTo>
                    <a:pt x="683299" y="124395"/>
                  </a:lnTo>
                  <a:lnTo>
                    <a:pt x="688848" y="151637"/>
                  </a:lnTo>
                  <a:lnTo>
                    <a:pt x="683299" y="178880"/>
                  </a:lnTo>
                  <a:lnTo>
                    <a:pt x="641829" y="228148"/>
                  </a:lnTo>
                  <a:lnTo>
                    <a:pt x="607852" y="249314"/>
                  </a:lnTo>
                  <a:lnTo>
                    <a:pt x="566342" y="267594"/>
                  </a:lnTo>
                  <a:lnTo>
                    <a:pt x="518272" y="282560"/>
                  </a:lnTo>
                  <a:lnTo>
                    <a:pt x="464615" y="293782"/>
                  </a:lnTo>
                  <a:lnTo>
                    <a:pt x="406341" y="300831"/>
                  </a:lnTo>
                  <a:lnTo>
                    <a:pt x="344424" y="303275"/>
                  </a:lnTo>
                  <a:lnTo>
                    <a:pt x="282506" y="300831"/>
                  </a:lnTo>
                  <a:lnTo>
                    <a:pt x="224232" y="293782"/>
                  </a:lnTo>
                  <a:lnTo>
                    <a:pt x="170575" y="282560"/>
                  </a:lnTo>
                  <a:lnTo>
                    <a:pt x="122505" y="267594"/>
                  </a:lnTo>
                  <a:lnTo>
                    <a:pt x="80995" y="249314"/>
                  </a:lnTo>
                  <a:lnTo>
                    <a:pt x="47018" y="228148"/>
                  </a:lnTo>
                  <a:lnTo>
                    <a:pt x="5548" y="178880"/>
                  </a:lnTo>
                  <a:lnTo>
                    <a:pt x="0" y="151637"/>
                  </a:lnTo>
                  <a:close/>
                </a:path>
              </a:pathLst>
            </a:custGeom>
            <a:noFill/>
            <a:ln w="6096">
              <a:solidFill>
                <a:srgbClr val="ffc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6" name="object 92"/>
          <p:cNvSpPr/>
          <p:nvPr/>
        </p:nvSpPr>
        <p:spPr>
          <a:xfrm>
            <a:off x="1823760" y="1900800"/>
            <a:ext cx="51588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900" spc="-7" strike="noStrike">
                <a:solidFill>
                  <a:srgbClr val="000000"/>
                </a:solidFill>
                <a:latin typeface="Arial"/>
                <a:ea typeface="方正兰亭黑简体"/>
              </a:rPr>
              <a:t>4</a:t>
            </a:r>
            <a:r>
              <a:rPr b="0" lang="zh-CN" sz="900" spc="-7" strike="noStrike">
                <a:solidFill>
                  <a:srgbClr val="000000"/>
                </a:solidFill>
                <a:latin typeface="UKIJ CJK"/>
                <a:ea typeface="方正兰亭黑简体"/>
              </a:rPr>
              <a:t>年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87" name="object 93"/>
          <p:cNvGrpSpPr/>
          <p:nvPr/>
        </p:nvGrpSpPr>
        <p:grpSpPr>
          <a:xfrm>
            <a:off x="5300280" y="1807560"/>
            <a:ext cx="688320" cy="302760"/>
            <a:chOff x="5300280" y="1807560"/>
            <a:chExt cx="688320" cy="302760"/>
          </a:xfrm>
        </p:grpSpPr>
        <p:sp>
          <p:nvSpPr>
            <p:cNvPr id="288" name="object 94"/>
            <p:cNvSpPr/>
            <p:nvPr/>
          </p:nvSpPr>
          <p:spPr>
            <a:xfrm>
              <a:off x="5300280" y="1807560"/>
              <a:ext cx="687960" cy="302400"/>
            </a:xfrm>
            <a:prstGeom prst="rect">
              <a:avLst/>
            </a:prstGeom>
            <a:blipFill rotWithShape="0">
              <a:blip r:embed="rId1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object 95"/>
            <p:cNvSpPr/>
            <p:nvPr/>
          </p:nvSpPr>
          <p:spPr>
            <a:xfrm>
              <a:off x="5300280" y="1807560"/>
              <a:ext cx="688320" cy="302760"/>
            </a:xfrm>
            <a:custGeom>
              <a:avLst/>
              <a:gdLst/>
              <a:ahLst/>
              <a:rect l="l" t="t" r="r" b="b"/>
              <a:pathLst>
                <a:path w="688975" h="303530">
                  <a:moveTo>
                    <a:pt x="0" y="151637"/>
                  </a:moveTo>
                  <a:lnTo>
                    <a:pt x="21545" y="98748"/>
                  </a:lnTo>
                  <a:lnTo>
                    <a:pt x="80995" y="53961"/>
                  </a:lnTo>
                  <a:lnTo>
                    <a:pt x="122505" y="35681"/>
                  </a:lnTo>
                  <a:lnTo>
                    <a:pt x="170575" y="20715"/>
                  </a:lnTo>
                  <a:lnTo>
                    <a:pt x="224232" y="9493"/>
                  </a:lnTo>
                  <a:lnTo>
                    <a:pt x="282506" y="2444"/>
                  </a:lnTo>
                  <a:lnTo>
                    <a:pt x="344424" y="0"/>
                  </a:lnTo>
                  <a:lnTo>
                    <a:pt x="406341" y="2444"/>
                  </a:lnTo>
                  <a:lnTo>
                    <a:pt x="464615" y="9493"/>
                  </a:lnTo>
                  <a:lnTo>
                    <a:pt x="518272" y="20715"/>
                  </a:lnTo>
                  <a:lnTo>
                    <a:pt x="566342" y="35681"/>
                  </a:lnTo>
                  <a:lnTo>
                    <a:pt x="607852" y="53961"/>
                  </a:lnTo>
                  <a:lnTo>
                    <a:pt x="641829" y="75127"/>
                  </a:lnTo>
                  <a:lnTo>
                    <a:pt x="683299" y="124395"/>
                  </a:lnTo>
                  <a:lnTo>
                    <a:pt x="688848" y="151637"/>
                  </a:lnTo>
                  <a:lnTo>
                    <a:pt x="683299" y="178880"/>
                  </a:lnTo>
                  <a:lnTo>
                    <a:pt x="641829" y="228148"/>
                  </a:lnTo>
                  <a:lnTo>
                    <a:pt x="607852" y="249314"/>
                  </a:lnTo>
                  <a:lnTo>
                    <a:pt x="566342" y="267594"/>
                  </a:lnTo>
                  <a:lnTo>
                    <a:pt x="518272" y="282560"/>
                  </a:lnTo>
                  <a:lnTo>
                    <a:pt x="464615" y="293782"/>
                  </a:lnTo>
                  <a:lnTo>
                    <a:pt x="406341" y="300831"/>
                  </a:lnTo>
                  <a:lnTo>
                    <a:pt x="344424" y="303275"/>
                  </a:lnTo>
                  <a:lnTo>
                    <a:pt x="282506" y="300831"/>
                  </a:lnTo>
                  <a:lnTo>
                    <a:pt x="224232" y="293782"/>
                  </a:lnTo>
                  <a:lnTo>
                    <a:pt x="170575" y="282560"/>
                  </a:lnTo>
                  <a:lnTo>
                    <a:pt x="122505" y="267594"/>
                  </a:lnTo>
                  <a:lnTo>
                    <a:pt x="80995" y="249314"/>
                  </a:lnTo>
                  <a:lnTo>
                    <a:pt x="47018" y="228148"/>
                  </a:lnTo>
                  <a:lnTo>
                    <a:pt x="5548" y="178880"/>
                  </a:lnTo>
                  <a:lnTo>
                    <a:pt x="0" y="151637"/>
                  </a:lnTo>
                  <a:close/>
                </a:path>
              </a:pathLst>
            </a:custGeom>
            <a:noFill/>
            <a:ln w="6096">
              <a:solidFill>
                <a:srgbClr val="ffc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object 96"/>
          <p:cNvSpPr/>
          <p:nvPr/>
        </p:nvSpPr>
        <p:spPr>
          <a:xfrm>
            <a:off x="5567760" y="1900800"/>
            <a:ext cx="29916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900" spc="-7" strike="noStrike">
                <a:solidFill>
                  <a:srgbClr val="000000"/>
                </a:solidFill>
                <a:latin typeface="Arial"/>
                <a:ea typeface="方正兰亭黑简体"/>
              </a:rPr>
              <a:t>2</a:t>
            </a:r>
            <a:r>
              <a:rPr b="0" lang="zh-CN" sz="900" spc="-1" strike="noStrike">
                <a:solidFill>
                  <a:srgbClr val="000000"/>
                </a:solidFill>
                <a:latin typeface="UKIJ CJK"/>
                <a:ea typeface="方正兰亭黑简体"/>
              </a:rPr>
              <a:t>年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91" name="object 101"/>
          <p:cNvGrpSpPr/>
          <p:nvPr/>
        </p:nvGrpSpPr>
        <p:grpSpPr>
          <a:xfrm>
            <a:off x="8531280" y="1834920"/>
            <a:ext cx="688320" cy="302760"/>
            <a:chOff x="8531280" y="1834920"/>
            <a:chExt cx="688320" cy="302760"/>
          </a:xfrm>
        </p:grpSpPr>
        <p:sp>
          <p:nvSpPr>
            <p:cNvPr id="292" name="object 102"/>
            <p:cNvSpPr/>
            <p:nvPr/>
          </p:nvSpPr>
          <p:spPr>
            <a:xfrm>
              <a:off x="8531280" y="1834920"/>
              <a:ext cx="687960" cy="302400"/>
            </a:xfrm>
            <a:prstGeom prst="rect">
              <a:avLst/>
            </a:prstGeom>
            <a:blipFill rotWithShape="0">
              <a:blip r:embed="rId1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object 103"/>
            <p:cNvSpPr/>
            <p:nvPr/>
          </p:nvSpPr>
          <p:spPr>
            <a:xfrm>
              <a:off x="8531280" y="1834920"/>
              <a:ext cx="688320" cy="302760"/>
            </a:xfrm>
            <a:custGeom>
              <a:avLst/>
              <a:gdLst/>
              <a:ahLst/>
              <a:rect l="l" t="t" r="r" b="b"/>
              <a:pathLst>
                <a:path w="688975" h="303530">
                  <a:moveTo>
                    <a:pt x="0" y="151637"/>
                  </a:moveTo>
                  <a:lnTo>
                    <a:pt x="21545" y="98748"/>
                  </a:lnTo>
                  <a:lnTo>
                    <a:pt x="80995" y="53961"/>
                  </a:lnTo>
                  <a:lnTo>
                    <a:pt x="122505" y="35681"/>
                  </a:lnTo>
                  <a:lnTo>
                    <a:pt x="170575" y="20715"/>
                  </a:lnTo>
                  <a:lnTo>
                    <a:pt x="224232" y="9493"/>
                  </a:lnTo>
                  <a:lnTo>
                    <a:pt x="282506" y="2444"/>
                  </a:lnTo>
                  <a:lnTo>
                    <a:pt x="344424" y="0"/>
                  </a:lnTo>
                  <a:lnTo>
                    <a:pt x="406341" y="2444"/>
                  </a:lnTo>
                  <a:lnTo>
                    <a:pt x="464615" y="9493"/>
                  </a:lnTo>
                  <a:lnTo>
                    <a:pt x="518272" y="20715"/>
                  </a:lnTo>
                  <a:lnTo>
                    <a:pt x="566342" y="35681"/>
                  </a:lnTo>
                  <a:lnTo>
                    <a:pt x="607852" y="53961"/>
                  </a:lnTo>
                  <a:lnTo>
                    <a:pt x="641829" y="75127"/>
                  </a:lnTo>
                  <a:lnTo>
                    <a:pt x="683299" y="124395"/>
                  </a:lnTo>
                  <a:lnTo>
                    <a:pt x="688848" y="151637"/>
                  </a:lnTo>
                  <a:lnTo>
                    <a:pt x="683299" y="178880"/>
                  </a:lnTo>
                  <a:lnTo>
                    <a:pt x="641829" y="228148"/>
                  </a:lnTo>
                  <a:lnTo>
                    <a:pt x="607852" y="249314"/>
                  </a:lnTo>
                  <a:lnTo>
                    <a:pt x="566342" y="267594"/>
                  </a:lnTo>
                  <a:lnTo>
                    <a:pt x="518272" y="282560"/>
                  </a:lnTo>
                  <a:lnTo>
                    <a:pt x="464615" y="293782"/>
                  </a:lnTo>
                  <a:lnTo>
                    <a:pt x="406341" y="300831"/>
                  </a:lnTo>
                  <a:lnTo>
                    <a:pt x="344424" y="303275"/>
                  </a:lnTo>
                  <a:lnTo>
                    <a:pt x="282506" y="300831"/>
                  </a:lnTo>
                  <a:lnTo>
                    <a:pt x="224232" y="293782"/>
                  </a:lnTo>
                  <a:lnTo>
                    <a:pt x="170575" y="282560"/>
                  </a:lnTo>
                  <a:lnTo>
                    <a:pt x="122505" y="267594"/>
                  </a:lnTo>
                  <a:lnTo>
                    <a:pt x="80995" y="249314"/>
                  </a:lnTo>
                  <a:lnTo>
                    <a:pt x="47018" y="228148"/>
                  </a:lnTo>
                  <a:lnTo>
                    <a:pt x="5548" y="178880"/>
                  </a:lnTo>
                  <a:lnTo>
                    <a:pt x="0" y="151637"/>
                  </a:lnTo>
                  <a:close/>
                </a:path>
              </a:pathLst>
            </a:custGeom>
            <a:noFill/>
            <a:ln w="6096">
              <a:solidFill>
                <a:srgbClr val="ffc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4" name="object 104"/>
          <p:cNvSpPr/>
          <p:nvPr/>
        </p:nvSpPr>
        <p:spPr>
          <a:xfrm>
            <a:off x="8743320" y="1832400"/>
            <a:ext cx="2671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76320" indent="-6408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900" spc="-7" strike="noStrike">
                <a:solidFill>
                  <a:srgbClr val="000000"/>
                </a:solidFill>
                <a:latin typeface="Arial"/>
                <a:ea typeface="方正兰亭黑简体"/>
              </a:rPr>
              <a:t>6</a:t>
            </a:r>
            <a:r>
              <a:rPr b="0" lang="zh-CN" sz="900" spc="-7" strike="noStrike">
                <a:solidFill>
                  <a:srgbClr val="000000"/>
                </a:solidFill>
                <a:latin typeface="UKIJ CJK"/>
                <a:ea typeface="方正兰亭黑简体"/>
              </a:rPr>
              <a:t>个 月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5" name="object 109"/>
          <p:cNvSpPr/>
          <p:nvPr/>
        </p:nvSpPr>
        <p:spPr>
          <a:xfrm>
            <a:off x="7517520" y="4012560"/>
            <a:ext cx="132012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4680" indent="-172800">
              <a:lnSpc>
                <a:spcPct val="100000"/>
              </a:lnSpc>
              <a:spcBef>
                <a:spcPts val="99"/>
              </a:spcBef>
              <a:buClr>
                <a:srgbClr val="767070"/>
              </a:buClr>
              <a:buFont typeface="Wingdings" charset="2"/>
              <a:buChar char=""/>
              <a:tabLst>
                <a:tab algn="l" pos="185400"/>
              </a:tabLst>
            </a:pPr>
            <a:r>
              <a:rPr b="1" lang="zh-CN" sz="1100" spc="7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自动</a:t>
            </a:r>
            <a:r>
              <a:rPr b="1" lang="zh-CN" sz="1100" spc="-1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驾驶</a:t>
            </a:r>
            <a:r>
              <a:rPr b="1" lang="zh-CN" sz="1100" spc="-15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系</a:t>
            </a:r>
            <a:r>
              <a:rPr b="1" lang="zh-CN" sz="1100" spc="-1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统设计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6" name="object 110"/>
          <p:cNvSpPr/>
          <p:nvPr/>
        </p:nvSpPr>
        <p:spPr>
          <a:xfrm>
            <a:off x="7689960" y="4179960"/>
            <a:ext cx="10076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zh-CN" sz="1100" spc="7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及功</a:t>
            </a:r>
            <a:r>
              <a:rPr b="1" lang="zh-CN" sz="1100" spc="-1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能安</a:t>
            </a:r>
            <a:r>
              <a:rPr b="1" lang="zh-CN" sz="1100" spc="-15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全</a:t>
            </a:r>
            <a:r>
              <a:rPr b="1" lang="zh-CN" sz="1100" spc="-1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开发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97" name="object 124"/>
          <p:cNvSpPr/>
          <p:nvPr/>
        </p:nvSpPr>
        <p:spPr>
          <a:xfrm>
            <a:off x="5760" y="5048280"/>
            <a:ext cx="4059720" cy="1126800"/>
          </a:xfrm>
          <a:prstGeom prst="rect">
            <a:avLst/>
          </a:prstGeom>
          <a:blipFill rotWithShape="0">
            <a:blip r:embed="rId1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8" name="组合 57"/>
          <p:cNvGrpSpPr/>
          <p:nvPr/>
        </p:nvGrpSpPr>
        <p:grpSpPr>
          <a:xfrm>
            <a:off x="6428880" y="3080880"/>
            <a:ext cx="4837320" cy="3382200"/>
            <a:chOff x="6428880" y="3080880"/>
            <a:chExt cx="4837320" cy="3382200"/>
          </a:xfrm>
        </p:grpSpPr>
        <p:grpSp>
          <p:nvGrpSpPr>
            <p:cNvPr id="299" name="object 2"/>
            <p:cNvGrpSpPr/>
            <p:nvPr/>
          </p:nvGrpSpPr>
          <p:grpSpPr>
            <a:xfrm>
              <a:off x="8735400" y="3080880"/>
              <a:ext cx="2530800" cy="3367080"/>
              <a:chOff x="8735400" y="3080880"/>
              <a:chExt cx="2530800" cy="3367080"/>
            </a:xfrm>
          </p:grpSpPr>
          <p:sp>
            <p:nvSpPr>
              <p:cNvPr id="300" name="object 3"/>
              <p:cNvSpPr/>
              <p:nvPr/>
            </p:nvSpPr>
            <p:spPr>
              <a:xfrm>
                <a:off x="8772840" y="3080880"/>
                <a:ext cx="2493360" cy="3367080"/>
              </a:xfrm>
              <a:custGeom>
                <a:avLst/>
                <a:gdLst/>
                <a:ahLst/>
                <a:rect l="l" t="t" r="r" b="b"/>
                <a:pathLst>
                  <a:path w="3220720" h="3444240">
                    <a:moveTo>
                      <a:pt x="3220211" y="0"/>
                    </a:moveTo>
                    <a:lnTo>
                      <a:pt x="0" y="0"/>
                    </a:lnTo>
                    <a:lnTo>
                      <a:pt x="0" y="3444240"/>
                    </a:lnTo>
                    <a:lnTo>
                      <a:pt x="3220211" y="3444240"/>
                    </a:lnTo>
                    <a:lnTo>
                      <a:pt x="3220211" y="0"/>
                    </a:lnTo>
                    <a:close/>
                  </a:path>
                </a:pathLst>
              </a:custGeom>
              <a:solidFill>
                <a:srgbClr val="d1d1e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object 5"/>
              <p:cNvSpPr/>
              <p:nvPr/>
            </p:nvSpPr>
            <p:spPr>
              <a:xfrm>
                <a:off x="8735400" y="3364560"/>
                <a:ext cx="1565280" cy="645120"/>
              </a:xfrm>
              <a:custGeom>
                <a:avLst/>
                <a:gdLst/>
                <a:ahLst/>
                <a:rect l="l" t="t" r="r" b="b"/>
                <a:pathLst>
                  <a:path w="1819909" h="660400">
                    <a:moveTo>
                      <a:pt x="0" y="109982"/>
                    </a:moveTo>
                    <a:lnTo>
                      <a:pt x="8647" y="67186"/>
                    </a:lnTo>
                    <a:lnTo>
                      <a:pt x="32226" y="32226"/>
                    </a:lnTo>
                    <a:lnTo>
                      <a:pt x="67186" y="8647"/>
                    </a:lnTo>
                    <a:lnTo>
                      <a:pt x="109981" y="0"/>
                    </a:lnTo>
                    <a:lnTo>
                      <a:pt x="1709673" y="0"/>
                    </a:lnTo>
                    <a:lnTo>
                      <a:pt x="1752469" y="8647"/>
                    </a:lnTo>
                    <a:lnTo>
                      <a:pt x="1787429" y="32226"/>
                    </a:lnTo>
                    <a:lnTo>
                      <a:pt x="1811008" y="67186"/>
                    </a:lnTo>
                    <a:lnTo>
                      <a:pt x="1819655" y="109982"/>
                    </a:lnTo>
                    <a:lnTo>
                      <a:pt x="1819655" y="549910"/>
                    </a:lnTo>
                    <a:lnTo>
                      <a:pt x="1811008" y="592705"/>
                    </a:lnTo>
                    <a:lnTo>
                      <a:pt x="1787429" y="627665"/>
                    </a:lnTo>
                    <a:lnTo>
                      <a:pt x="1752469" y="651244"/>
                    </a:lnTo>
                    <a:lnTo>
                      <a:pt x="1709673" y="659892"/>
                    </a:lnTo>
                    <a:lnTo>
                      <a:pt x="109981" y="659892"/>
                    </a:lnTo>
                    <a:lnTo>
                      <a:pt x="67186" y="651244"/>
                    </a:lnTo>
                    <a:lnTo>
                      <a:pt x="32226" y="627665"/>
                    </a:lnTo>
                    <a:lnTo>
                      <a:pt x="8647" y="592705"/>
                    </a:lnTo>
                    <a:lnTo>
                      <a:pt x="0" y="549910"/>
                    </a:lnTo>
                    <a:lnTo>
                      <a:pt x="0" y="109982"/>
                    </a:lnTo>
                    <a:close/>
                  </a:path>
                </a:pathLst>
              </a:custGeom>
              <a:noFill/>
              <a:ln w="6096">
                <a:solidFill>
                  <a:srgbClr val="badf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2" name="object 105"/>
            <p:cNvGrpSpPr/>
            <p:nvPr/>
          </p:nvGrpSpPr>
          <p:grpSpPr>
            <a:xfrm>
              <a:off x="6428880" y="3088440"/>
              <a:ext cx="2547360" cy="1593000"/>
              <a:chOff x="6428880" y="3088440"/>
              <a:chExt cx="2547360" cy="1593000"/>
            </a:xfrm>
          </p:grpSpPr>
          <p:sp>
            <p:nvSpPr>
              <p:cNvPr id="303" name="object 106"/>
              <p:cNvSpPr/>
              <p:nvPr/>
            </p:nvSpPr>
            <p:spPr>
              <a:xfrm>
                <a:off x="7349400" y="3361320"/>
                <a:ext cx="1497600" cy="645840"/>
              </a:xfrm>
              <a:prstGeom prst="rect">
                <a:avLst/>
              </a:prstGeom>
              <a:blipFill rotWithShape="0">
                <a:blip r:embed="rId18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object 107"/>
              <p:cNvSpPr/>
              <p:nvPr/>
            </p:nvSpPr>
            <p:spPr>
              <a:xfrm>
                <a:off x="7349400" y="3361320"/>
                <a:ext cx="1497600" cy="646200"/>
              </a:xfrm>
              <a:custGeom>
                <a:avLst/>
                <a:gdLst/>
                <a:ahLst/>
                <a:rect l="l" t="t" r="r" b="b"/>
                <a:pathLst>
                  <a:path w="1845945" h="661670">
                    <a:moveTo>
                      <a:pt x="0" y="110235"/>
                    </a:moveTo>
                    <a:lnTo>
                      <a:pt x="8669" y="67347"/>
                    </a:lnTo>
                    <a:lnTo>
                      <a:pt x="32305" y="32305"/>
                    </a:lnTo>
                    <a:lnTo>
                      <a:pt x="67347" y="8669"/>
                    </a:lnTo>
                    <a:lnTo>
                      <a:pt x="110236" y="0"/>
                    </a:lnTo>
                    <a:lnTo>
                      <a:pt x="1735328" y="0"/>
                    </a:lnTo>
                    <a:lnTo>
                      <a:pt x="1778216" y="8669"/>
                    </a:lnTo>
                    <a:lnTo>
                      <a:pt x="1813258" y="32305"/>
                    </a:lnTo>
                    <a:lnTo>
                      <a:pt x="1836894" y="67347"/>
                    </a:lnTo>
                    <a:lnTo>
                      <a:pt x="1845564" y="110235"/>
                    </a:lnTo>
                    <a:lnTo>
                      <a:pt x="1845564" y="551179"/>
                    </a:lnTo>
                    <a:lnTo>
                      <a:pt x="1836894" y="594068"/>
                    </a:lnTo>
                    <a:lnTo>
                      <a:pt x="1813258" y="629110"/>
                    </a:lnTo>
                    <a:lnTo>
                      <a:pt x="1778216" y="652746"/>
                    </a:lnTo>
                    <a:lnTo>
                      <a:pt x="1735328" y="661415"/>
                    </a:lnTo>
                    <a:lnTo>
                      <a:pt x="110236" y="661415"/>
                    </a:lnTo>
                    <a:lnTo>
                      <a:pt x="67347" y="652746"/>
                    </a:lnTo>
                    <a:lnTo>
                      <a:pt x="32305" y="629110"/>
                    </a:lnTo>
                    <a:lnTo>
                      <a:pt x="8669" y="594068"/>
                    </a:lnTo>
                    <a:lnTo>
                      <a:pt x="0" y="551179"/>
                    </a:lnTo>
                    <a:lnTo>
                      <a:pt x="0" y="110235"/>
                    </a:lnTo>
                    <a:close/>
                  </a:path>
                </a:pathLst>
              </a:custGeom>
              <a:noFill/>
              <a:ln w="6096">
                <a:solidFill>
                  <a:srgbClr val="badf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object 108"/>
              <p:cNvSpPr/>
              <p:nvPr/>
            </p:nvSpPr>
            <p:spPr>
              <a:xfrm>
                <a:off x="6428880" y="3088440"/>
                <a:ext cx="2547360" cy="1593000"/>
              </a:xfrm>
              <a:custGeom>
                <a:avLst/>
                <a:gdLst/>
                <a:ahLst/>
                <a:rect l="l" t="t" r="r" b="b"/>
                <a:pathLst>
                  <a:path w="2717800" h="1579245">
                    <a:moveTo>
                      <a:pt x="2717279" y="12"/>
                    </a:moveTo>
                    <a:lnTo>
                      <a:pt x="1589532" y="12"/>
                    </a:lnTo>
                    <a:lnTo>
                      <a:pt x="0" y="0"/>
                    </a:lnTo>
                    <a:lnTo>
                      <a:pt x="1580388" y="1569783"/>
                    </a:lnTo>
                    <a:lnTo>
                      <a:pt x="1580388" y="1578864"/>
                    </a:lnTo>
                    <a:lnTo>
                      <a:pt x="1589532" y="1578864"/>
                    </a:lnTo>
                    <a:lnTo>
                      <a:pt x="2717279" y="1578864"/>
                    </a:lnTo>
                    <a:lnTo>
                      <a:pt x="2717279" y="12"/>
                    </a:lnTo>
                    <a:close/>
                  </a:path>
                </a:pathLst>
              </a:custGeom>
              <a:solidFill>
                <a:srgbClr val="d1d1e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6" name="object 111"/>
            <p:cNvSpPr/>
            <p:nvPr/>
          </p:nvSpPr>
          <p:spPr>
            <a:xfrm>
              <a:off x="7912440" y="4639680"/>
              <a:ext cx="1028160" cy="1823400"/>
            </a:xfrm>
            <a:custGeom>
              <a:avLst/>
              <a:gdLst/>
              <a:ahLst/>
              <a:rect l="l" t="t" r="r" b="b"/>
              <a:pathLst>
                <a:path w="1127759" h="1865629">
                  <a:moveTo>
                    <a:pt x="1127759" y="0"/>
                  </a:moveTo>
                  <a:lnTo>
                    <a:pt x="0" y="0"/>
                  </a:lnTo>
                  <a:lnTo>
                    <a:pt x="0" y="1865376"/>
                  </a:lnTo>
                  <a:lnTo>
                    <a:pt x="1127759" y="1865376"/>
                  </a:lnTo>
                  <a:lnTo>
                    <a:pt x="1127759" y="0"/>
                  </a:lnTo>
                  <a:close/>
                </a:path>
              </a:pathLst>
            </a:custGeom>
            <a:solidFill>
              <a:srgbClr val="d1d1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7" name="object 129"/>
          <p:cNvGrpSpPr/>
          <p:nvPr/>
        </p:nvGrpSpPr>
        <p:grpSpPr>
          <a:xfrm>
            <a:off x="150120" y="2742840"/>
            <a:ext cx="4399920" cy="3167280"/>
            <a:chOff x="150120" y="2742840"/>
            <a:chExt cx="4399920" cy="3167280"/>
          </a:xfrm>
        </p:grpSpPr>
        <p:sp>
          <p:nvSpPr>
            <p:cNvPr id="308" name="object 132"/>
            <p:cNvSpPr/>
            <p:nvPr/>
          </p:nvSpPr>
          <p:spPr>
            <a:xfrm>
              <a:off x="4549680" y="2742840"/>
              <a:ext cx="360" cy="3167280"/>
            </a:xfrm>
            <a:custGeom>
              <a:avLst/>
              <a:gdLst/>
              <a:ahLst/>
              <a:rect l="l" t="t" r="r" b="b"/>
              <a:pathLst>
                <a:path w="0" h="3168015">
                  <a:moveTo>
                    <a:pt x="0" y="0"/>
                  </a:moveTo>
                  <a:lnTo>
                    <a:pt x="0" y="3168002"/>
                  </a:lnTo>
                </a:path>
              </a:pathLst>
            </a:custGeom>
            <a:noFill/>
            <a:ln w="19812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object 130"/>
            <p:cNvSpPr/>
            <p:nvPr/>
          </p:nvSpPr>
          <p:spPr>
            <a:xfrm>
              <a:off x="150120" y="2745360"/>
              <a:ext cx="360" cy="2771640"/>
            </a:xfrm>
            <a:custGeom>
              <a:avLst/>
              <a:gdLst/>
              <a:ahLst/>
              <a:rect l="l" t="t" r="r" b="b"/>
              <a:pathLst>
                <a:path w="0" h="2772410">
                  <a:moveTo>
                    <a:pt x="0" y="0"/>
                  </a:moveTo>
                  <a:lnTo>
                    <a:pt x="0" y="2772029"/>
                  </a:lnTo>
                </a:path>
              </a:pathLst>
            </a:custGeom>
            <a:noFill/>
            <a:ln w="19812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0" name="object 138"/>
          <p:cNvSpPr/>
          <p:nvPr/>
        </p:nvSpPr>
        <p:spPr>
          <a:xfrm>
            <a:off x="31320" y="2471400"/>
            <a:ext cx="2515320" cy="2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760" bIns="0" anchor="t">
            <a:spAutoFit/>
          </a:bodyPr>
          <a:p>
            <a:pPr marL="12600">
              <a:lnSpc>
                <a:spcPct val="100000"/>
              </a:lnSpc>
              <a:spcBef>
                <a:spcPts val="329"/>
              </a:spcBef>
              <a:buNone/>
              <a:tabLst>
                <a:tab algn="l" pos="2161080"/>
              </a:tabLst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2015</a:t>
            </a:r>
            <a:r>
              <a:rPr b="1" lang="en-US" sz="1200" spc="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/9</a:t>
            </a:r>
            <a:r>
              <a:rPr b="1" lang="en-US" sz="12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	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11" name="object 140"/>
          <p:cNvGrpSpPr/>
          <p:nvPr/>
        </p:nvGrpSpPr>
        <p:grpSpPr>
          <a:xfrm>
            <a:off x="4560480" y="3046320"/>
            <a:ext cx="3195000" cy="3443400"/>
            <a:chOff x="4560480" y="3046320"/>
            <a:chExt cx="3195000" cy="3443400"/>
          </a:xfrm>
        </p:grpSpPr>
        <p:sp>
          <p:nvSpPr>
            <p:cNvPr id="312" name="object 141"/>
            <p:cNvSpPr/>
            <p:nvPr/>
          </p:nvSpPr>
          <p:spPr>
            <a:xfrm>
              <a:off x="4560480" y="3046320"/>
              <a:ext cx="3195000" cy="3443400"/>
            </a:xfrm>
            <a:custGeom>
              <a:avLst/>
              <a:gdLst/>
              <a:ahLst/>
              <a:rect l="l" t="t" r="r" b="b"/>
              <a:pathLst>
                <a:path w="3404870" h="3453765">
                  <a:moveTo>
                    <a:pt x="1768983" y="0"/>
                  </a:moveTo>
                  <a:lnTo>
                    <a:pt x="0" y="0"/>
                  </a:lnTo>
                  <a:lnTo>
                    <a:pt x="0" y="3453384"/>
                  </a:lnTo>
                  <a:lnTo>
                    <a:pt x="3404616" y="3453384"/>
                  </a:lnTo>
                  <a:lnTo>
                    <a:pt x="3404616" y="1635633"/>
                  </a:lnTo>
                  <a:lnTo>
                    <a:pt x="1768983" y="0"/>
                  </a:lnTo>
                  <a:close/>
                </a:path>
              </a:pathLst>
            </a:custGeom>
            <a:solidFill>
              <a:srgbClr val="d1d1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object 142"/>
            <p:cNvSpPr/>
            <p:nvPr/>
          </p:nvSpPr>
          <p:spPr>
            <a:xfrm>
              <a:off x="4560480" y="3309120"/>
              <a:ext cx="1501200" cy="658800"/>
            </a:xfrm>
            <a:prstGeom prst="rect">
              <a:avLst/>
            </a:prstGeom>
            <a:blipFill rotWithShape="0">
              <a:blip r:embed="rId1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object 143"/>
            <p:cNvSpPr/>
            <p:nvPr/>
          </p:nvSpPr>
          <p:spPr>
            <a:xfrm>
              <a:off x="4560480" y="3309120"/>
              <a:ext cx="1661400" cy="659160"/>
            </a:xfrm>
            <a:custGeom>
              <a:avLst/>
              <a:gdLst/>
              <a:ahLst/>
              <a:rect l="l" t="t" r="r" b="b"/>
              <a:pathLst>
                <a:path w="1771014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660652" y="0"/>
                  </a:lnTo>
                  <a:lnTo>
                    <a:pt x="1703540" y="8669"/>
                  </a:lnTo>
                  <a:lnTo>
                    <a:pt x="1738582" y="32305"/>
                  </a:lnTo>
                  <a:lnTo>
                    <a:pt x="1762218" y="67347"/>
                  </a:lnTo>
                  <a:lnTo>
                    <a:pt x="1770888" y="110235"/>
                  </a:lnTo>
                  <a:lnTo>
                    <a:pt x="1770888" y="551179"/>
                  </a:lnTo>
                  <a:lnTo>
                    <a:pt x="1762218" y="594068"/>
                  </a:lnTo>
                  <a:lnTo>
                    <a:pt x="1738582" y="629110"/>
                  </a:lnTo>
                  <a:lnTo>
                    <a:pt x="1703540" y="652746"/>
                  </a:lnTo>
                  <a:lnTo>
                    <a:pt x="1660652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noFill/>
            <a:ln w="6096">
              <a:solidFill>
                <a:srgbClr val="badf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5" name="object 148"/>
          <p:cNvGrpSpPr/>
          <p:nvPr/>
        </p:nvGrpSpPr>
        <p:grpSpPr>
          <a:xfrm>
            <a:off x="4560480" y="4098240"/>
            <a:ext cx="2638080" cy="1588320"/>
            <a:chOff x="4560480" y="4098240"/>
            <a:chExt cx="2638080" cy="1588320"/>
          </a:xfrm>
        </p:grpSpPr>
        <p:sp>
          <p:nvSpPr>
            <p:cNvPr id="316" name="object 149"/>
            <p:cNvSpPr/>
            <p:nvPr/>
          </p:nvSpPr>
          <p:spPr>
            <a:xfrm>
              <a:off x="4560480" y="4118040"/>
              <a:ext cx="2638080" cy="792000"/>
            </a:xfrm>
            <a:prstGeom prst="rect">
              <a:avLst/>
            </a:prstGeom>
            <a:blipFill rotWithShape="0">
              <a:blip r:embed="rId2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object 150"/>
            <p:cNvSpPr/>
            <p:nvPr/>
          </p:nvSpPr>
          <p:spPr>
            <a:xfrm>
              <a:off x="4566240" y="4098240"/>
              <a:ext cx="2626920" cy="777600"/>
            </a:xfrm>
            <a:prstGeom prst="rect">
              <a:avLst/>
            </a:prstGeom>
            <a:blipFill rotWithShape="0">
              <a:blip r:embed="rId2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object 151"/>
            <p:cNvSpPr/>
            <p:nvPr/>
          </p:nvSpPr>
          <p:spPr>
            <a:xfrm>
              <a:off x="4785480" y="4894560"/>
              <a:ext cx="2309760" cy="792000"/>
            </a:xfrm>
            <a:prstGeom prst="rect">
              <a:avLst/>
            </a:prstGeom>
            <a:blipFill rotWithShape="0">
              <a:blip r:embed="rId2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9" name="object 154"/>
          <p:cNvGrpSpPr/>
          <p:nvPr/>
        </p:nvGrpSpPr>
        <p:grpSpPr>
          <a:xfrm>
            <a:off x="4558680" y="5059800"/>
            <a:ext cx="3152880" cy="1157040"/>
            <a:chOff x="4558680" y="5059800"/>
            <a:chExt cx="3152880" cy="1157040"/>
          </a:xfrm>
        </p:grpSpPr>
        <p:sp>
          <p:nvSpPr>
            <p:cNvPr id="320" name="object 155"/>
            <p:cNvSpPr/>
            <p:nvPr/>
          </p:nvSpPr>
          <p:spPr>
            <a:xfrm>
              <a:off x="4571280" y="5549040"/>
              <a:ext cx="3140280" cy="554760"/>
            </a:xfrm>
            <a:prstGeom prst="rect">
              <a:avLst/>
            </a:prstGeom>
            <a:blipFill rotWithShape="0">
              <a:blip r:embed="rId2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object 157"/>
            <p:cNvSpPr/>
            <p:nvPr/>
          </p:nvSpPr>
          <p:spPr>
            <a:xfrm>
              <a:off x="4577400" y="5535720"/>
              <a:ext cx="3128400" cy="545400"/>
            </a:xfrm>
            <a:custGeom>
              <a:avLst/>
              <a:gdLst/>
              <a:ahLst/>
              <a:rect l="l" t="t" r="r" b="b"/>
              <a:pathLst>
                <a:path w="3129279" h="675639">
                  <a:moveTo>
                    <a:pt x="0" y="112521"/>
                  </a:moveTo>
                  <a:lnTo>
                    <a:pt x="8848" y="68740"/>
                  </a:lnTo>
                  <a:lnTo>
                    <a:pt x="32972" y="32972"/>
                  </a:lnTo>
                  <a:lnTo>
                    <a:pt x="68740" y="8848"/>
                  </a:lnTo>
                  <a:lnTo>
                    <a:pt x="112522" y="0"/>
                  </a:lnTo>
                  <a:lnTo>
                    <a:pt x="3016250" y="0"/>
                  </a:lnTo>
                  <a:lnTo>
                    <a:pt x="3060031" y="8848"/>
                  </a:lnTo>
                  <a:lnTo>
                    <a:pt x="3095799" y="32972"/>
                  </a:lnTo>
                  <a:lnTo>
                    <a:pt x="3119923" y="68740"/>
                  </a:lnTo>
                  <a:lnTo>
                    <a:pt x="3128772" y="112521"/>
                  </a:lnTo>
                  <a:lnTo>
                    <a:pt x="3128772" y="562609"/>
                  </a:lnTo>
                  <a:lnTo>
                    <a:pt x="3119923" y="606407"/>
                  </a:lnTo>
                  <a:lnTo>
                    <a:pt x="3095799" y="642173"/>
                  </a:lnTo>
                  <a:lnTo>
                    <a:pt x="3060031" y="666289"/>
                  </a:lnTo>
                  <a:lnTo>
                    <a:pt x="3016250" y="675131"/>
                  </a:lnTo>
                  <a:lnTo>
                    <a:pt x="112522" y="675131"/>
                  </a:lnTo>
                  <a:lnTo>
                    <a:pt x="68740" y="666289"/>
                  </a:lnTo>
                  <a:lnTo>
                    <a:pt x="32972" y="642173"/>
                  </a:lnTo>
                  <a:lnTo>
                    <a:pt x="8848" y="606407"/>
                  </a:lnTo>
                  <a:lnTo>
                    <a:pt x="0" y="562609"/>
                  </a:lnTo>
                  <a:lnTo>
                    <a:pt x="0" y="112521"/>
                  </a:lnTo>
                  <a:close/>
                </a:path>
              </a:pathLst>
            </a:custGeom>
            <a:noFill/>
            <a:ln w="9144">
              <a:solidFill>
                <a:srgbClr val="f8f8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object 156"/>
            <p:cNvSpPr/>
            <p:nvPr/>
          </p:nvSpPr>
          <p:spPr>
            <a:xfrm>
              <a:off x="4558680" y="5059800"/>
              <a:ext cx="3128040" cy="1157040"/>
            </a:xfrm>
            <a:prstGeom prst="rect">
              <a:avLst/>
            </a:prstGeom>
            <a:blipFill rotWithShape="0">
              <a:blip r:embed="rId2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object 159"/>
          <p:cNvSpPr/>
          <p:nvPr/>
        </p:nvSpPr>
        <p:spPr>
          <a:xfrm>
            <a:off x="5175360" y="2747880"/>
            <a:ext cx="360" cy="297720"/>
          </a:xfrm>
          <a:custGeom>
            <a:avLst/>
            <a:gdLst/>
            <a:ahLst/>
            <a:rect l="l" t="t" r="r" b="b"/>
            <a:pathLst>
              <a:path w="0"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noFill/>
          <a:ln w="9144">
            <a:solidFill>
              <a:srgbClr val="71bec5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object 172"/>
          <p:cNvSpPr/>
          <p:nvPr/>
        </p:nvSpPr>
        <p:spPr>
          <a:xfrm>
            <a:off x="11609280" y="6462360"/>
            <a:ext cx="15156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369"/>
              </a:lnSpc>
              <a:buNone/>
            </a:pPr>
            <a:fld id="{685E54BD-9F0A-40C8-A2B9-216ECDBE9071}" type="slidenum">
              <a:rPr b="0" lang="en-US" sz="1200" spc="-1" strike="noStrike">
                <a:solidFill>
                  <a:srgbClr val="7e7e7e"/>
                </a:solidFill>
                <a:latin typeface="Noto Sans Mono CJK HK"/>
                <a:ea typeface="方正兰亭黑简体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25" name="文本框 27"/>
          <p:cNvSpPr/>
          <p:nvPr/>
        </p:nvSpPr>
        <p:spPr>
          <a:xfrm>
            <a:off x="130320" y="4141440"/>
            <a:ext cx="22726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校数学竞赛二等奖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苏州科技大学数理学院奖学金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绩点排名在前</a:t>
            </a: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10%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26" name="文本框 29"/>
          <p:cNvSpPr/>
          <p:nvPr/>
        </p:nvSpPr>
        <p:spPr>
          <a:xfrm>
            <a:off x="92160" y="2729520"/>
            <a:ext cx="1663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329"/>
              </a:spcBef>
              <a:buNone/>
              <a:tabLst>
                <a:tab algn="l" pos="2161080"/>
              </a:tabLst>
            </a:pPr>
            <a:r>
              <a:rPr b="1" lang="zh-CN" sz="18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苏州科技大</a:t>
            </a:r>
            <a:r>
              <a:rPr b="1" lang="zh-CN" sz="1800" spc="236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object 132"/>
          <p:cNvSpPr/>
          <p:nvPr/>
        </p:nvSpPr>
        <p:spPr>
          <a:xfrm>
            <a:off x="4046760" y="2712960"/>
            <a:ext cx="360" cy="3167280"/>
          </a:xfrm>
          <a:custGeom>
            <a:avLst/>
            <a:gdLst/>
            <a:ahLst/>
            <a:rect l="l" t="t" r="r" b="b"/>
            <a:pathLst>
              <a:path w="0" h="3168015">
                <a:moveTo>
                  <a:pt x="0" y="0"/>
                </a:moveTo>
                <a:lnTo>
                  <a:pt x="0" y="3168002"/>
                </a:lnTo>
              </a:path>
            </a:pathLst>
          </a:custGeom>
          <a:noFill/>
          <a:ln w="19812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object 33"/>
          <p:cNvSpPr/>
          <p:nvPr/>
        </p:nvSpPr>
        <p:spPr>
          <a:xfrm>
            <a:off x="4459320" y="1815120"/>
            <a:ext cx="304200" cy="30420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0" y="304800"/>
                </a:moveTo>
                <a:lnTo>
                  <a:pt x="152400" y="0"/>
                </a:lnTo>
                <a:lnTo>
                  <a:pt x="304800" y="304800"/>
                </a:lnTo>
                <a:lnTo>
                  <a:pt x="0" y="304800"/>
                </a:lnTo>
                <a:close/>
              </a:path>
            </a:pathLst>
          </a:custGeom>
          <a:noFill/>
          <a:ln w="6096">
            <a:solidFill>
              <a:srgbClr val="4471c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object 34"/>
          <p:cNvSpPr/>
          <p:nvPr/>
        </p:nvSpPr>
        <p:spPr>
          <a:xfrm>
            <a:off x="4459320" y="2120040"/>
            <a:ext cx="304200" cy="304200"/>
          </a:xfrm>
          <a:prstGeom prst="rect">
            <a:avLst/>
          </a:prstGeom>
          <a:blipFill rotWithShape="0">
            <a:blip r:embed="rId2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object 32"/>
          <p:cNvSpPr/>
          <p:nvPr/>
        </p:nvSpPr>
        <p:spPr>
          <a:xfrm>
            <a:off x="4458600" y="1825560"/>
            <a:ext cx="304200" cy="304200"/>
          </a:xfrm>
          <a:prstGeom prst="rect">
            <a:avLst/>
          </a:prstGeom>
          <a:blipFill rotWithShape="0">
            <a:blip r:embed="rId2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object 39"/>
          <p:cNvSpPr/>
          <p:nvPr/>
        </p:nvSpPr>
        <p:spPr>
          <a:xfrm>
            <a:off x="4370400" y="2437920"/>
            <a:ext cx="9709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200" spc="-26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2020/9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文本框 58"/>
          <p:cNvSpPr/>
          <p:nvPr/>
        </p:nvSpPr>
        <p:spPr>
          <a:xfrm>
            <a:off x="4528800" y="2688480"/>
            <a:ext cx="156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329"/>
              </a:spcBef>
              <a:buNone/>
              <a:tabLst>
                <a:tab algn="l" pos="2161080"/>
              </a:tabLst>
            </a:pPr>
            <a:r>
              <a:rPr b="1" lang="zh-CN" sz="18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上海海事大学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object 132"/>
          <p:cNvSpPr/>
          <p:nvPr/>
        </p:nvSpPr>
        <p:spPr>
          <a:xfrm>
            <a:off x="11259360" y="2716560"/>
            <a:ext cx="360" cy="3167280"/>
          </a:xfrm>
          <a:custGeom>
            <a:avLst/>
            <a:gdLst/>
            <a:ahLst/>
            <a:rect l="l" t="t" r="r" b="b"/>
            <a:pathLst>
              <a:path w="0" h="3168015">
                <a:moveTo>
                  <a:pt x="0" y="0"/>
                </a:moveTo>
                <a:lnTo>
                  <a:pt x="0" y="3168002"/>
                </a:lnTo>
              </a:path>
            </a:pathLst>
          </a:custGeom>
          <a:noFill/>
          <a:ln w="19812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object 165"/>
          <p:cNvSpPr/>
          <p:nvPr/>
        </p:nvSpPr>
        <p:spPr>
          <a:xfrm>
            <a:off x="6495840" y="2650320"/>
            <a:ext cx="686160" cy="434160"/>
          </a:xfrm>
          <a:custGeom>
            <a:avLst/>
            <a:gdLst/>
            <a:ahLst/>
            <a:rect l="l" t="t" r="r" b="b"/>
            <a:pathLst>
              <a:path w="1046479" h="238125">
                <a:moveTo>
                  <a:pt x="1046480" y="0"/>
                </a:moveTo>
                <a:lnTo>
                  <a:pt x="0" y="238125"/>
                </a:lnTo>
              </a:path>
            </a:pathLst>
          </a:custGeom>
          <a:noFill/>
          <a:ln w="19812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object 142"/>
          <p:cNvSpPr/>
          <p:nvPr/>
        </p:nvSpPr>
        <p:spPr>
          <a:xfrm>
            <a:off x="7559640" y="3300480"/>
            <a:ext cx="1661400" cy="658800"/>
          </a:xfrm>
          <a:prstGeom prst="rect">
            <a:avLst/>
          </a:prstGeom>
          <a:blipFill rotWithShape="0">
            <a:blip r:embed="rId2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文本框 130"/>
          <p:cNvSpPr/>
          <p:nvPr/>
        </p:nvSpPr>
        <p:spPr>
          <a:xfrm>
            <a:off x="111240" y="3475080"/>
            <a:ext cx="2095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7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应用物理学</a:t>
            </a:r>
            <a:r>
              <a:rPr b="1" lang="zh-CN" sz="18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（本</a:t>
            </a:r>
            <a:r>
              <a:rPr b="1" lang="zh-CN" sz="1800" spc="-15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科</a:t>
            </a:r>
            <a:r>
              <a:rPr b="1" lang="zh-CN" sz="18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文本框 133"/>
          <p:cNvSpPr/>
          <p:nvPr/>
        </p:nvSpPr>
        <p:spPr>
          <a:xfrm>
            <a:off x="4536000" y="3438720"/>
            <a:ext cx="215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应用统计学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文本框 134"/>
          <p:cNvSpPr/>
          <p:nvPr/>
        </p:nvSpPr>
        <p:spPr>
          <a:xfrm>
            <a:off x="6972840" y="2735280"/>
            <a:ext cx="294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329"/>
              </a:spcBef>
              <a:buNone/>
              <a:tabLst>
                <a:tab algn="l" pos="2161080"/>
              </a:tabLst>
            </a:pPr>
            <a:r>
              <a:rPr b="1" lang="zh-CN" sz="18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杭州毓颜投资管理有限公司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object 165"/>
          <p:cNvSpPr/>
          <p:nvPr/>
        </p:nvSpPr>
        <p:spPr>
          <a:xfrm flipV="1">
            <a:off x="10000800" y="2644920"/>
            <a:ext cx="255960" cy="428760"/>
          </a:xfrm>
          <a:custGeom>
            <a:avLst/>
            <a:gdLst/>
            <a:ahLst/>
            <a:rect l="l" t="t" r="r" b="b"/>
            <a:pathLst>
              <a:path w="1046479" h="238125">
                <a:moveTo>
                  <a:pt x="1046480" y="0"/>
                </a:moveTo>
                <a:lnTo>
                  <a:pt x="0" y="238125"/>
                </a:lnTo>
              </a:path>
            </a:pathLst>
          </a:custGeom>
          <a:noFill/>
          <a:ln w="19812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object 132"/>
          <p:cNvSpPr/>
          <p:nvPr/>
        </p:nvSpPr>
        <p:spPr>
          <a:xfrm>
            <a:off x="10257120" y="2742840"/>
            <a:ext cx="360" cy="3167280"/>
          </a:xfrm>
          <a:custGeom>
            <a:avLst/>
            <a:gdLst/>
            <a:ahLst/>
            <a:rect l="l" t="t" r="r" b="b"/>
            <a:pathLst>
              <a:path w="0" h="3168015">
                <a:moveTo>
                  <a:pt x="0" y="0"/>
                </a:moveTo>
                <a:lnTo>
                  <a:pt x="0" y="3168002"/>
                </a:lnTo>
              </a:path>
            </a:pathLst>
          </a:custGeom>
          <a:noFill/>
          <a:ln w="19812">
            <a:solidFill>
              <a:srgbClr val="5b9bd4"/>
            </a:solidFill>
            <a:prstDash val="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文本框 159"/>
          <p:cNvSpPr/>
          <p:nvPr/>
        </p:nvSpPr>
        <p:spPr>
          <a:xfrm>
            <a:off x="7635600" y="3465000"/>
            <a:ext cx="168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投研部实习生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文本框 176"/>
          <p:cNvSpPr/>
          <p:nvPr/>
        </p:nvSpPr>
        <p:spPr>
          <a:xfrm>
            <a:off x="63720" y="5078160"/>
            <a:ext cx="126108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普通物理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高等数学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C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语言设计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MATLAB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仿真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数电模电等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3" name="文本框 179"/>
          <p:cNvSpPr/>
          <p:nvPr/>
        </p:nvSpPr>
        <p:spPr>
          <a:xfrm>
            <a:off x="4639680" y="4182840"/>
            <a:ext cx="26017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综合奖学金（</a:t>
            </a: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2020-2022 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）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正大杯市场调研大赛二等奖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华为杯数据建模大赛三等奖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4" name="文本框 180"/>
          <p:cNvSpPr/>
          <p:nvPr/>
        </p:nvSpPr>
        <p:spPr>
          <a:xfrm>
            <a:off x="4662000" y="5135040"/>
            <a:ext cx="138852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高等数理统计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中级经济学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贝叶斯统计分析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统计计算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金融计量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45" name="组合 187"/>
          <p:cNvGrpSpPr/>
          <p:nvPr/>
        </p:nvGrpSpPr>
        <p:grpSpPr>
          <a:xfrm>
            <a:off x="7919280" y="4090320"/>
            <a:ext cx="2302200" cy="811800"/>
            <a:chOff x="7919280" y="4090320"/>
            <a:chExt cx="2302200" cy="811800"/>
          </a:xfrm>
        </p:grpSpPr>
        <p:grpSp>
          <p:nvGrpSpPr>
            <p:cNvPr id="346" name="object 148"/>
            <p:cNvGrpSpPr/>
            <p:nvPr/>
          </p:nvGrpSpPr>
          <p:grpSpPr>
            <a:xfrm>
              <a:off x="7919280" y="4090320"/>
              <a:ext cx="2294280" cy="811800"/>
              <a:chOff x="7919280" y="4090320"/>
              <a:chExt cx="2294280" cy="811800"/>
            </a:xfrm>
          </p:grpSpPr>
          <p:sp>
            <p:nvSpPr>
              <p:cNvPr id="347" name="object 149"/>
              <p:cNvSpPr/>
              <p:nvPr/>
            </p:nvSpPr>
            <p:spPr>
              <a:xfrm>
                <a:off x="7919280" y="4110120"/>
                <a:ext cx="2294280" cy="792000"/>
              </a:xfrm>
              <a:prstGeom prst="rect">
                <a:avLst/>
              </a:prstGeom>
              <a:blipFill rotWithShape="0">
                <a:blip r:embed="rId28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object 150"/>
              <p:cNvSpPr/>
              <p:nvPr/>
            </p:nvSpPr>
            <p:spPr>
              <a:xfrm>
                <a:off x="7924320" y="4090320"/>
                <a:ext cx="2284560" cy="777600"/>
              </a:xfrm>
              <a:prstGeom prst="rect">
                <a:avLst/>
              </a:prstGeom>
              <a:blipFill rotWithShape="0">
                <a:blip r:embed="rId29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9" name="文本框 182"/>
            <p:cNvSpPr/>
            <p:nvPr/>
          </p:nvSpPr>
          <p:spPr>
            <a:xfrm>
              <a:off x="7958880" y="4188960"/>
              <a:ext cx="22626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171360" indent="-17136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1200" spc="-41" strike="noStrike">
                  <a:solidFill>
                    <a:srgbClr val="000000"/>
                  </a:solidFill>
                  <a:latin typeface="Noto Sans CJK HK"/>
                  <a:ea typeface="方正兰亭黑简体"/>
                </a:rPr>
                <a:t>Python</a:t>
              </a:r>
              <a:r>
                <a:rPr b="1" lang="zh-CN" sz="1200" spc="-41" strike="noStrike">
                  <a:solidFill>
                    <a:srgbClr val="000000"/>
                  </a:solidFill>
                  <a:latin typeface="Noto Sans CJK HK"/>
                  <a:ea typeface="方正兰亭黑简体"/>
                </a:rPr>
                <a:t>、</a:t>
              </a:r>
              <a:r>
                <a:rPr b="1" lang="en-US" sz="1200" spc="-41" strike="noStrike">
                  <a:solidFill>
                    <a:srgbClr val="000000"/>
                  </a:solidFill>
                  <a:latin typeface="Noto Sans CJK HK"/>
                  <a:ea typeface="方正兰亭黑简体"/>
                </a:rPr>
                <a:t>Bat</a:t>
              </a:r>
              <a:r>
                <a:rPr b="1" lang="zh-CN" sz="1200" spc="-41" strike="noStrike">
                  <a:solidFill>
                    <a:srgbClr val="000000"/>
                  </a:solidFill>
                  <a:latin typeface="Noto Sans CJK HK"/>
                  <a:ea typeface="方正兰亭黑简体"/>
                </a:rPr>
                <a:t>脚本</a:t>
              </a:r>
              <a:endParaRPr b="0" lang="en-US" sz="1200" spc="-1" strike="noStrike">
                <a:latin typeface="Arial"/>
              </a:endParaRPr>
            </a:p>
            <a:p>
              <a:pPr marL="171360" indent="-17136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1200" spc="-41" strike="noStrike">
                  <a:solidFill>
                    <a:srgbClr val="000000"/>
                  </a:solidFill>
                  <a:latin typeface="Noto Sans CJK HK"/>
                  <a:ea typeface="方正兰亭黑简体"/>
                </a:rPr>
                <a:t>SQL </a:t>
              </a:r>
              <a:r>
                <a:rPr b="1" lang="zh-CN" sz="1200" spc="-41" strike="noStrike">
                  <a:solidFill>
                    <a:srgbClr val="000000"/>
                  </a:solidFill>
                  <a:latin typeface="Noto Sans CJK HK"/>
                  <a:ea typeface="方正兰亭黑简体"/>
                </a:rPr>
                <a:t>、</a:t>
              </a:r>
              <a:r>
                <a:rPr b="1" lang="en-US" sz="1200" spc="-41" strike="noStrike">
                  <a:solidFill>
                    <a:srgbClr val="000000"/>
                  </a:solidFill>
                  <a:latin typeface="Noto Sans CJK HK"/>
                  <a:ea typeface="方正兰亭黑简体"/>
                </a:rPr>
                <a:t>MongoDB</a:t>
              </a:r>
              <a:endParaRPr b="0" lang="en-US" sz="1200" spc="-1" strike="noStrike">
                <a:latin typeface="Arial"/>
              </a:endParaRPr>
            </a:p>
            <a:p>
              <a:pPr marL="171360" indent="-17136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zh-CN" sz="1200" spc="-41" strike="noStrike">
                  <a:solidFill>
                    <a:srgbClr val="000000"/>
                  </a:solidFill>
                  <a:latin typeface="Noto Sans CJK HK"/>
                  <a:ea typeface="方正兰亭黑简体"/>
                </a:rPr>
                <a:t>机器学习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50" name="object 154"/>
          <p:cNvGrpSpPr/>
          <p:nvPr/>
        </p:nvGrpSpPr>
        <p:grpSpPr>
          <a:xfrm>
            <a:off x="7918560" y="5067360"/>
            <a:ext cx="2302560" cy="1157040"/>
            <a:chOff x="7918560" y="5067360"/>
            <a:chExt cx="2302560" cy="1157040"/>
          </a:xfrm>
        </p:grpSpPr>
        <p:sp>
          <p:nvSpPr>
            <p:cNvPr id="351" name="object 155"/>
            <p:cNvSpPr/>
            <p:nvPr/>
          </p:nvSpPr>
          <p:spPr>
            <a:xfrm>
              <a:off x="7927920" y="5556240"/>
              <a:ext cx="2293200" cy="554760"/>
            </a:xfrm>
            <a:prstGeom prst="rect">
              <a:avLst/>
            </a:prstGeom>
            <a:blipFill rotWithShape="0">
              <a:blip r:embed="rId3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object 157"/>
            <p:cNvSpPr/>
            <p:nvPr/>
          </p:nvSpPr>
          <p:spPr>
            <a:xfrm>
              <a:off x="7932600" y="5542920"/>
              <a:ext cx="2284560" cy="545400"/>
            </a:xfrm>
            <a:custGeom>
              <a:avLst/>
              <a:gdLst/>
              <a:ahLst/>
              <a:rect l="l" t="t" r="r" b="b"/>
              <a:pathLst>
                <a:path w="3129279" h="675639">
                  <a:moveTo>
                    <a:pt x="0" y="112521"/>
                  </a:moveTo>
                  <a:lnTo>
                    <a:pt x="8848" y="68740"/>
                  </a:lnTo>
                  <a:lnTo>
                    <a:pt x="32972" y="32972"/>
                  </a:lnTo>
                  <a:lnTo>
                    <a:pt x="68740" y="8848"/>
                  </a:lnTo>
                  <a:lnTo>
                    <a:pt x="112522" y="0"/>
                  </a:lnTo>
                  <a:lnTo>
                    <a:pt x="3016250" y="0"/>
                  </a:lnTo>
                  <a:lnTo>
                    <a:pt x="3060031" y="8848"/>
                  </a:lnTo>
                  <a:lnTo>
                    <a:pt x="3095799" y="32972"/>
                  </a:lnTo>
                  <a:lnTo>
                    <a:pt x="3119923" y="68740"/>
                  </a:lnTo>
                  <a:lnTo>
                    <a:pt x="3128772" y="112521"/>
                  </a:lnTo>
                  <a:lnTo>
                    <a:pt x="3128772" y="562609"/>
                  </a:lnTo>
                  <a:lnTo>
                    <a:pt x="3119923" y="606407"/>
                  </a:lnTo>
                  <a:lnTo>
                    <a:pt x="3095799" y="642173"/>
                  </a:lnTo>
                  <a:lnTo>
                    <a:pt x="3060031" y="666289"/>
                  </a:lnTo>
                  <a:lnTo>
                    <a:pt x="3016250" y="675131"/>
                  </a:lnTo>
                  <a:lnTo>
                    <a:pt x="112522" y="675131"/>
                  </a:lnTo>
                  <a:lnTo>
                    <a:pt x="68740" y="666289"/>
                  </a:lnTo>
                  <a:lnTo>
                    <a:pt x="32972" y="642173"/>
                  </a:lnTo>
                  <a:lnTo>
                    <a:pt x="8848" y="606407"/>
                  </a:lnTo>
                  <a:lnTo>
                    <a:pt x="0" y="562609"/>
                  </a:lnTo>
                  <a:lnTo>
                    <a:pt x="0" y="112521"/>
                  </a:lnTo>
                  <a:close/>
                </a:path>
              </a:pathLst>
            </a:custGeom>
            <a:noFill/>
            <a:ln w="9144">
              <a:solidFill>
                <a:srgbClr val="f8f8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object 156"/>
            <p:cNvSpPr/>
            <p:nvPr/>
          </p:nvSpPr>
          <p:spPr>
            <a:xfrm>
              <a:off x="7918560" y="5067360"/>
              <a:ext cx="2284200" cy="1157040"/>
            </a:xfrm>
            <a:prstGeom prst="rect">
              <a:avLst/>
            </a:prstGeom>
            <a:blipFill rotWithShape="0">
              <a:blip r:embed="rId3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4" name="文本框 192"/>
          <p:cNvSpPr/>
          <p:nvPr/>
        </p:nvSpPr>
        <p:spPr>
          <a:xfrm>
            <a:off x="8017560" y="5142600"/>
            <a:ext cx="185616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数理统计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量化投资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数据爬虫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自动化办公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Wind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、米筐 </a:t>
            </a: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API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55" name="组合 207"/>
          <p:cNvGrpSpPr/>
          <p:nvPr/>
        </p:nvGrpSpPr>
        <p:grpSpPr>
          <a:xfrm>
            <a:off x="10486440" y="4107600"/>
            <a:ext cx="597600" cy="2159640"/>
            <a:chOff x="10486440" y="4107600"/>
            <a:chExt cx="597600" cy="2159640"/>
          </a:xfrm>
        </p:grpSpPr>
        <p:grpSp>
          <p:nvGrpSpPr>
            <p:cNvPr id="356" name="object 148"/>
            <p:cNvGrpSpPr/>
            <p:nvPr/>
          </p:nvGrpSpPr>
          <p:grpSpPr>
            <a:xfrm>
              <a:off x="10486440" y="4107600"/>
              <a:ext cx="595440" cy="2159640"/>
              <a:chOff x="10486440" y="4107600"/>
              <a:chExt cx="595440" cy="2159640"/>
            </a:xfrm>
          </p:grpSpPr>
          <p:sp>
            <p:nvSpPr>
              <p:cNvPr id="357" name="object 149"/>
              <p:cNvSpPr/>
              <p:nvPr/>
            </p:nvSpPr>
            <p:spPr>
              <a:xfrm>
                <a:off x="10486440" y="4160160"/>
                <a:ext cx="595440" cy="2107080"/>
              </a:xfrm>
              <a:prstGeom prst="rect">
                <a:avLst/>
              </a:prstGeom>
              <a:blipFill rotWithShape="0">
                <a:blip r:embed="rId32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object 150"/>
              <p:cNvSpPr/>
              <p:nvPr/>
            </p:nvSpPr>
            <p:spPr>
              <a:xfrm>
                <a:off x="10487880" y="4107600"/>
                <a:ext cx="592920" cy="2068560"/>
              </a:xfrm>
              <a:prstGeom prst="rect">
                <a:avLst/>
              </a:prstGeom>
              <a:blipFill rotWithShape="0">
                <a:blip r:embed="rId33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9" name="文本框 209"/>
            <p:cNvSpPr/>
            <p:nvPr/>
          </p:nvSpPr>
          <p:spPr>
            <a:xfrm>
              <a:off x="10496880" y="4370400"/>
              <a:ext cx="587160" cy="73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0" name="文本框 205"/>
          <p:cNvSpPr/>
          <p:nvPr/>
        </p:nvSpPr>
        <p:spPr>
          <a:xfrm>
            <a:off x="10589760" y="4624920"/>
            <a:ext cx="36864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t" vert="vert" rot="5400000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毕业前准备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1" name="object 82"/>
          <p:cNvSpPr/>
          <p:nvPr/>
        </p:nvSpPr>
        <p:spPr>
          <a:xfrm>
            <a:off x="10670760" y="1500120"/>
            <a:ext cx="609840" cy="92160"/>
          </a:xfrm>
          <a:custGeom>
            <a:avLst/>
            <a:gdLst/>
            <a:ahLst/>
            <a:rect l="l" t="t" r="r" b="b"/>
            <a:pathLst>
              <a:path w="972185" h="76200">
                <a:moveTo>
                  <a:pt x="895857" y="0"/>
                </a:moveTo>
                <a:lnTo>
                  <a:pt x="895857" y="76200"/>
                </a:lnTo>
                <a:lnTo>
                  <a:pt x="959357" y="44450"/>
                </a:lnTo>
                <a:lnTo>
                  <a:pt x="908557" y="44450"/>
                </a:lnTo>
                <a:lnTo>
                  <a:pt x="908557" y="31750"/>
                </a:lnTo>
                <a:lnTo>
                  <a:pt x="959357" y="31750"/>
                </a:lnTo>
                <a:lnTo>
                  <a:pt x="895857" y="0"/>
                </a:lnTo>
                <a:close/>
              </a:path>
              <a:path w="972185" h="76200">
                <a:moveTo>
                  <a:pt x="89585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95857" y="44450"/>
                </a:lnTo>
                <a:lnTo>
                  <a:pt x="895857" y="31750"/>
                </a:lnTo>
                <a:close/>
              </a:path>
              <a:path w="972185" h="76200">
                <a:moveTo>
                  <a:pt x="959357" y="31750"/>
                </a:moveTo>
                <a:lnTo>
                  <a:pt x="908557" y="31750"/>
                </a:lnTo>
                <a:lnTo>
                  <a:pt x="908557" y="44450"/>
                </a:lnTo>
                <a:lnTo>
                  <a:pt x="959357" y="44450"/>
                </a:lnTo>
                <a:lnTo>
                  <a:pt x="972057" y="38100"/>
                </a:lnTo>
                <a:lnTo>
                  <a:pt x="959357" y="31750"/>
                </a:lnTo>
                <a:close/>
              </a:path>
            </a:pathLst>
          </a:custGeom>
          <a:solidFill>
            <a:srgbClr val="5b9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object 121"/>
          <p:cNvGrpSpPr/>
          <p:nvPr/>
        </p:nvGrpSpPr>
        <p:grpSpPr>
          <a:xfrm>
            <a:off x="-20520" y="3046320"/>
            <a:ext cx="4060800" cy="3443400"/>
            <a:chOff x="-20520" y="3046320"/>
            <a:chExt cx="4060800" cy="3443400"/>
          </a:xfrm>
        </p:grpSpPr>
        <p:sp>
          <p:nvSpPr>
            <p:cNvPr id="363" name="object 122"/>
            <p:cNvSpPr/>
            <p:nvPr/>
          </p:nvSpPr>
          <p:spPr>
            <a:xfrm>
              <a:off x="-9360" y="3046320"/>
              <a:ext cx="4049640" cy="3443400"/>
            </a:xfrm>
            <a:custGeom>
              <a:avLst/>
              <a:gdLst/>
              <a:ahLst/>
              <a:rect l="l" t="t" r="r" b="b"/>
              <a:pathLst>
                <a:path w="4297680" h="3453765">
                  <a:moveTo>
                    <a:pt x="4297680" y="0"/>
                  </a:moveTo>
                  <a:lnTo>
                    <a:pt x="0" y="0"/>
                  </a:lnTo>
                  <a:lnTo>
                    <a:pt x="0" y="3453384"/>
                  </a:lnTo>
                  <a:lnTo>
                    <a:pt x="4297680" y="3453384"/>
                  </a:lnTo>
                  <a:lnTo>
                    <a:pt x="4297680" y="0"/>
                  </a:lnTo>
                  <a:close/>
                </a:path>
              </a:pathLst>
            </a:custGeom>
            <a:solidFill>
              <a:srgbClr val="d1d1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object 124"/>
            <p:cNvSpPr/>
            <p:nvPr/>
          </p:nvSpPr>
          <p:spPr>
            <a:xfrm>
              <a:off x="-19440" y="4037040"/>
              <a:ext cx="4059720" cy="8139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object 126"/>
            <p:cNvSpPr/>
            <p:nvPr/>
          </p:nvSpPr>
          <p:spPr>
            <a:xfrm>
              <a:off x="-20520" y="3309120"/>
              <a:ext cx="4028040" cy="6588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object 127"/>
            <p:cNvSpPr/>
            <p:nvPr/>
          </p:nvSpPr>
          <p:spPr>
            <a:xfrm>
              <a:off x="-20520" y="3309120"/>
              <a:ext cx="4028040" cy="659160"/>
            </a:xfrm>
            <a:custGeom>
              <a:avLst/>
              <a:gdLst/>
              <a:ahLst/>
              <a:rect l="l" t="t" r="r" b="b"/>
              <a:pathLst>
                <a:path w="4274820" h="661670">
                  <a:moveTo>
                    <a:pt x="0" y="110235"/>
                  </a:moveTo>
                  <a:lnTo>
                    <a:pt x="8662" y="67347"/>
                  </a:lnTo>
                  <a:lnTo>
                    <a:pt x="32287" y="32305"/>
                  </a:lnTo>
                  <a:lnTo>
                    <a:pt x="67327" y="8669"/>
                  </a:lnTo>
                  <a:lnTo>
                    <a:pt x="110236" y="0"/>
                  </a:lnTo>
                  <a:lnTo>
                    <a:pt x="4164584" y="0"/>
                  </a:lnTo>
                  <a:lnTo>
                    <a:pt x="4207472" y="8669"/>
                  </a:lnTo>
                  <a:lnTo>
                    <a:pt x="4242514" y="32305"/>
                  </a:lnTo>
                  <a:lnTo>
                    <a:pt x="4266150" y="67347"/>
                  </a:lnTo>
                  <a:lnTo>
                    <a:pt x="4274820" y="110235"/>
                  </a:lnTo>
                  <a:lnTo>
                    <a:pt x="4274820" y="551179"/>
                  </a:lnTo>
                  <a:lnTo>
                    <a:pt x="4266150" y="594068"/>
                  </a:lnTo>
                  <a:lnTo>
                    <a:pt x="4242514" y="629110"/>
                  </a:lnTo>
                  <a:lnTo>
                    <a:pt x="4207472" y="652746"/>
                  </a:lnTo>
                  <a:lnTo>
                    <a:pt x="4164584" y="661415"/>
                  </a:lnTo>
                  <a:lnTo>
                    <a:pt x="110236" y="661415"/>
                  </a:lnTo>
                  <a:lnTo>
                    <a:pt x="67327" y="652746"/>
                  </a:lnTo>
                  <a:lnTo>
                    <a:pt x="32287" y="629110"/>
                  </a:lnTo>
                  <a:lnTo>
                    <a:pt x="8662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noFill/>
            <a:ln w="6096">
              <a:solidFill>
                <a:srgbClr val="badf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202280" y="200520"/>
            <a:ext cx="33807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zh-CN" sz="4400" spc="-1" strike="noStrike">
                <a:solidFill>
                  <a:srgbClr val="087c9d"/>
                </a:solidFill>
                <a:latin typeface="UKIJ CJK"/>
                <a:ea typeface="方正兰亭黑简体"/>
              </a:rPr>
              <a:t>一、个人简介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368" name="object 22"/>
          <p:cNvGrpSpPr/>
          <p:nvPr/>
        </p:nvGrpSpPr>
        <p:grpSpPr>
          <a:xfrm>
            <a:off x="0" y="1834200"/>
            <a:ext cx="11840760" cy="609840"/>
            <a:chOff x="0" y="1834200"/>
            <a:chExt cx="11840760" cy="609840"/>
          </a:xfrm>
        </p:grpSpPr>
        <p:sp>
          <p:nvSpPr>
            <p:cNvPr id="369" name="object 23"/>
            <p:cNvSpPr/>
            <p:nvPr/>
          </p:nvSpPr>
          <p:spPr>
            <a:xfrm>
              <a:off x="0" y="2072520"/>
              <a:ext cx="11840760" cy="133920"/>
            </a:xfrm>
            <a:custGeom>
              <a:avLst/>
              <a:gdLst/>
              <a:ahLst/>
              <a:rect l="l" t="t" r="r" b="b"/>
              <a:pathLst>
                <a:path w="11841480" h="134619">
                  <a:moveTo>
                    <a:pt x="11784203" y="67182"/>
                  </a:moveTo>
                  <a:lnTo>
                    <a:pt x="11718671" y="105409"/>
                  </a:lnTo>
                  <a:lnTo>
                    <a:pt x="11711686" y="109346"/>
                  </a:lnTo>
                  <a:lnTo>
                    <a:pt x="11709400" y="118237"/>
                  </a:lnTo>
                  <a:lnTo>
                    <a:pt x="11713464" y="125094"/>
                  </a:lnTo>
                  <a:lnTo>
                    <a:pt x="11717528" y="132079"/>
                  </a:lnTo>
                  <a:lnTo>
                    <a:pt x="11726291" y="134365"/>
                  </a:lnTo>
                  <a:lnTo>
                    <a:pt x="11816656" y="81660"/>
                  </a:lnTo>
                  <a:lnTo>
                    <a:pt x="11813159" y="81660"/>
                  </a:lnTo>
                  <a:lnTo>
                    <a:pt x="11813159" y="79628"/>
                  </a:lnTo>
                  <a:lnTo>
                    <a:pt x="11805539" y="79628"/>
                  </a:lnTo>
                  <a:lnTo>
                    <a:pt x="11784203" y="67182"/>
                  </a:lnTo>
                  <a:close/>
                </a:path>
                <a:path w="11841480" h="134619">
                  <a:moveTo>
                    <a:pt x="11759383" y="52704"/>
                  </a:moveTo>
                  <a:lnTo>
                    <a:pt x="0" y="52704"/>
                  </a:lnTo>
                  <a:lnTo>
                    <a:pt x="0" y="81660"/>
                  </a:lnTo>
                  <a:lnTo>
                    <a:pt x="11759383" y="81660"/>
                  </a:lnTo>
                  <a:lnTo>
                    <a:pt x="11784203" y="67182"/>
                  </a:lnTo>
                  <a:lnTo>
                    <a:pt x="11759383" y="52704"/>
                  </a:lnTo>
                  <a:close/>
                </a:path>
                <a:path w="11841480" h="134619">
                  <a:moveTo>
                    <a:pt x="11816660" y="52704"/>
                  </a:moveTo>
                  <a:lnTo>
                    <a:pt x="11813159" y="52704"/>
                  </a:lnTo>
                  <a:lnTo>
                    <a:pt x="11813159" y="81660"/>
                  </a:lnTo>
                  <a:lnTo>
                    <a:pt x="11816656" y="81660"/>
                  </a:lnTo>
                  <a:lnTo>
                    <a:pt x="11841480" y="67182"/>
                  </a:lnTo>
                  <a:lnTo>
                    <a:pt x="11816660" y="52704"/>
                  </a:lnTo>
                  <a:close/>
                </a:path>
                <a:path w="11841480" h="134619">
                  <a:moveTo>
                    <a:pt x="11805539" y="54737"/>
                  </a:moveTo>
                  <a:lnTo>
                    <a:pt x="11784203" y="67182"/>
                  </a:lnTo>
                  <a:lnTo>
                    <a:pt x="11805539" y="79628"/>
                  </a:lnTo>
                  <a:lnTo>
                    <a:pt x="11805539" y="54737"/>
                  </a:lnTo>
                  <a:close/>
                </a:path>
                <a:path w="11841480" h="134619">
                  <a:moveTo>
                    <a:pt x="11813159" y="54737"/>
                  </a:moveTo>
                  <a:lnTo>
                    <a:pt x="11805539" y="54737"/>
                  </a:lnTo>
                  <a:lnTo>
                    <a:pt x="11805539" y="79628"/>
                  </a:lnTo>
                  <a:lnTo>
                    <a:pt x="11813159" y="79628"/>
                  </a:lnTo>
                  <a:lnTo>
                    <a:pt x="11813159" y="54737"/>
                  </a:lnTo>
                  <a:close/>
                </a:path>
                <a:path w="11841480" h="134619">
                  <a:moveTo>
                    <a:pt x="11726291" y="0"/>
                  </a:moveTo>
                  <a:lnTo>
                    <a:pt x="11717528" y="2285"/>
                  </a:lnTo>
                  <a:lnTo>
                    <a:pt x="11713464" y="9270"/>
                  </a:lnTo>
                  <a:lnTo>
                    <a:pt x="11709400" y="16128"/>
                  </a:lnTo>
                  <a:lnTo>
                    <a:pt x="11711686" y="25018"/>
                  </a:lnTo>
                  <a:lnTo>
                    <a:pt x="11718671" y="28955"/>
                  </a:lnTo>
                  <a:lnTo>
                    <a:pt x="11784203" y="67182"/>
                  </a:lnTo>
                  <a:lnTo>
                    <a:pt x="11805539" y="54737"/>
                  </a:lnTo>
                  <a:lnTo>
                    <a:pt x="11813159" y="54737"/>
                  </a:lnTo>
                  <a:lnTo>
                    <a:pt x="11813159" y="52704"/>
                  </a:lnTo>
                  <a:lnTo>
                    <a:pt x="11816660" y="52704"/>
                  </a:lnTo>
                  <a:lnTo>
                    <a:pt x="11726291" y="0"/>
                  </a:lnTo>
                  <a:close/>
                </a:path>
              </a:pathLst>
            </a:custGeom>
            <a:solidFill>
              <a:srgbClr val="006f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object 24"/>
            <p:cNvSpPr/>
            <p:nvPr/>
          </p:nvSpPr>
          <p:spPr>
            <a:xfrm>
              <a:off x="77760" y="183492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0" y="304800"/>
                  </a:lnTo>
                  <a:lnTo>
                    <a:pt x="3048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adf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object 25"/>
            <p:cNvSpPr/>
            <p:nvPr/>
          </p:nvSpPr>
          <p:spPr>
            <a:xfrm>
              <a:off x="77760" y="183492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w="25908">
              <a:solidFill>
                <a:srgbClr val="88a3a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object 26"/>
            <p:cNvSpPr/>
            <p:nvPr/>
          </p:nvSpPr>
          <p:spPr>
            <a:xfrm>
              <a:off x="77760" y="213984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1524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badf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object 27"/>
            <p:cNvSpPr/>
            <p:nvPr/>
          </p:nvSpPr>
          <p:spPr>
            <a:xfrm>
              <a:off x="77760" y="213984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152400" y="304800"/>
                  </a:lnTo>
                  <a:lnTo>
                    <a:pt x="0" y="0"/>
                  </a:lnTo>
                  <a:lnTo>
                    <a:pt x="304800" y="0"/>
                  </a:lnTo>
                  <a:close/>
                </a:path>
              </a:pathLst>
            </a:custGeom>
            <a:noFill/>
            <a:ln w="25908">
              <a:solidFill>
                <a:srgbClr val="88a3a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object 32"/>
            <p:cNvSpPr/>
            <p:nvPr/>
          </p:nvSpPr>
          <p:spPr>
            <a:xfrm>
              <a:off x="3884040" y="1834200"/>
              <a:ext cx="304200" cy="30420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object 34"/>
            <p:cNvSpPr/>
            <p:nvPr/>
          </p:nvSpPr>
          <p:spPr>
            <a:xfrm>
              <a:off x="3884040" y="2139120"/>
              <a:ext cx="304200" cy="3042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6" name="object 39"/>
          <p:cNvSpPr/>
          <p:nvPr/>
        </p:nvSpPr>
        <p:spPr>
          <a:xfrm>
            <a:off x="3793680" y="2445120"/>
            <a:ext cx="9709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200" spc="-26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2022/6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77" name="object 44"/>
          <p:cNvGrpSpPr/>
          <p:nvPr/>
        </p:nvGrpSpPr>
        <p:grpSpPr>
          <a:xfrm>
            <a:off x="77760" y="1862280"/>
            <a:ext cx="304200" cy="609120"/>
            <a:chOff x="77760" y="1862280"/>
            <a:chExt cx="304200" cy="609120"/>
          </a:xfrm>
        </p:grpSpPr>
        <p:sp>
          <p:nvSpPr>
            <p:cNvPr id="378" name="object 45"/>
            <p:cNvSpPr/>
            <p:nvPr/>
          </p:nvSpPr>
          <p:spPr>
            <a:xfrm>
              <a:off x="77760" y="1862280"/>
              <a:ext cx="304200" cy="30420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object 46"/>
            <p:cNvSpPr/>
            <p:nvPr/>
          </p:nvSpPr>
          <p:spPr>
            <a:xfrm>
              <a:off x="77760" y="186228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1524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noFill/>
            <a:ln w="6096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object 47"/>
            <p:cNvSpPr/>
            <p:nvPr/>
          </p:nvSpPr>
          <p:spPr>
            <a:xfrm>
              <a:off x="77760" y="2167200"/>
              <a:ext cx="304200" cy="30420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object 48"/>
            <p:cNvSpPr/>
            <p:nvPr/>
          </p:nvSpPr>
          <p:spPr>
            <a:xfrm>
              <a:off x="77760" y="2167200"/>
              <a:ext cx="304200" cy="304200"/>
            </a:xfrm>
            <a:custGeom>
              <a:avLst/>
              <a:gdLst/>
              <a:ah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152400" y="304800"/>
                  </a:lnTo>
                  <a:lnTo>
                    <a:pt x="0" y="0"/>
                  </a:lnTo>
                  <a:lnTo>
                    <a:pt x="304800" y="0"/>
                  </a:lnTo>
                  <a:close/>
                </a:path>
              </a:pathLst>
            </a:custGeom>
            <a:noFill/>
            <a:ln w="6096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2" name="object 65"/>
          <p:cNvSpPr/>
          <p:nvPr/>
        </p:nvSpPr>
        <p:spPr>
          <a:xfrm>
            <a:off x="11019960" y="2466360"/>
            <a:ext cx="4932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至今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object 74"/>
          <p:cNvSpPr/>
          <p:nvPr/>
        </p:nvSpPr>
        <p:spPr>
          <a:xfrm>
            <a:off x="11126880" y="1862280"/>
            <a:ext cx="304200" cy="30420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object 76"/>
          <p:cNvSpPr/>
          <p:nvPr/>
        </p:nvSpPr>
        <p:spPr>
          <a:xfrm>
            <a:off x="11126880" y="2167200"/>
            <a:ext cx="304200" cy="30420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object 78"/>
          <p:cNvSpPr/>
          <p:nvPr/>
        </p:nvSpPr>
        <p:spPr>
          <a:xfrm>
            <a:off x="7222320" y="1766880"/>
            <a:ext cx="1047960" cy="43452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object 82"/>
          <p:cNvSpPr/>
          <p:nvPr/>
        </p:nvSpPr>
        <p:spPr>
          <a:xfrm>
            <a:off x="3124440" y="1549440"/>
            <a:ext cx="971640" cy="75600"/>
          </a:xfrm>
          <a:custGeom>
            <a:avLst/>
            <a:gdLst/>
            <a:ahLst/>
            <a:rect l="l" t="t" r="r" b="b"/>
            <a:pathLst>
              <a:path w="972185" h="76200">
                <a:moveTo>
                  <a:pt x="895857" y="0"/>
                </a:moveTo>
                <a:lnTo>
                  <a:pt x="895857" y="76200"/>
                </a:lnTo>
                <a:lnTo>
                  <a:pt x="959357" y="44450"/>
                </a:lnTo>
                <a:lnTo>
                  <a:pt x="908557" y="44450"/>
                </a:lnTo>
                <a:lnTo>
                  <a:pt x="908557" y="31750"/>
                </a:lnTo>
                <a:lnTo>
                  <a:pt x="959357" y="31750"/>
                </a:lnTo>
                <a:lnTo>
                  <a:pt x="895857" y="0"/>
                </a:lnTo>
                <a:close/>
              </a:path>
              <a:path w="972185" h="76200">
                <a:moveTo>
                  <a:pt x="89585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95857" y="44450"/>
                </a:lnTo>
                <a:lnTo>
                  <a:pt x="895857" y="31750"/>
                </a:lnTo>
                <a:close/>
              </a:path>
              <a:path w="972185" h="76200">
                <a:moveTo>
                  <a:pt x="959357" y="31750"/>
                </a:moveTo>
                <a:lnTo>
                  <a:pt x="908557" y="31750"/>
                </a:lnTo>
                <a:lnTo>
                  <a:pt x="908557" y="44450"/>
                </a:lnTo>
                <a:lnTo>
                  <a:pt x="959357" y="44450"/>
                </a:lnTo>
                <a:lnTo>
                  <a:pt x="972057" y="38100"/>
                </a:lnTo>
                <a:lnTo>
                  <a:pt x="959357" y="31750"/>
                </a:lnTo>
                <a:close/>
              </a:path>
            </a:pathLst>
          </a:custGeom>
          <a:solidFill>
            <a:srgbClr val="5b9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object 83"/>
          <p:cNvSpPr/>
          <p:nvPr/>
        </p:nvSpPr>
        <p:spPr>
          <a:xfrm>
            <a:off x="230760" y="1410480"/>
            <a:ext cx="3908880" cy="431640"/>
          </a:xfrm>
          <a:custGeom>
            <a:avLst/>
            <a:gdLst/>
            <a:ahLst/>
            <a:rect l="l" t="t" r="r" b="b"/>
            <a:pathLst>
              <a:path w="4081779" h="432435">
                <a:moveTo>
                  <a:pt x="0" y="0"/>
                </a:moveTo>
                <a:lnTo>
                  <a:pt x="0" y="432053"/>
                </a:lnTo>
              </a:path>
              <a:path w="4081779" h="432435">
                <a:moveTo>
                  <a:pt x="4081272" y="0"/>
                </a:moveTo>
                <a:lnTo>
                  <a:pt x="4081272" y="432053"/>
                </a:lnTo>
              </a:path>
            </a:pathLst>
          </a:custGeom>
          <a:noFill/>
          <a:ln w="19812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object 84"/>
          <p:cNvSpPr/>
          <p:nvPr/>
        </p:nvSpPr>
        <p:spPr>
          <a:xfrm>
            <a:off x="230040" y="1513440"/>
            <a:ext cx="1185480" cy="75600"/>
          </a:xfrm>
          <a:custGeom>
            <a:avLst/>
            <a:gdLst/>
            <a:ahLst/>
            <a:rect l="l" t="t" r="r" b="b"/>
            <a:pathLst>
              <a:path w="118618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18618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186180" h="76200">
                <a:moveTo>
                  <a:pt x="118579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85798" y="44450"/>
                </a:lnTo>
                <a:lnTo>
                  <a:pt x="1185798" y="31750"/>
                </a:lnTo>
                <a:close/>
              </a:path>
            </a:pathLst>
          </a:custGeom>
          <a:solidFill>
            <a:srgbClr val="5b9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object 90"/>
          <p:cNvSpPr/>
          <p:nvPr/>
        </p:nvSpPr>
        <p:spPr>
          <a:xfrm>
            <a:off x="1580400" y="1834920"/>
            <a:ext cx="687960" cy="30240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object 91"/>
          <p:cNvSpPr/>
          <p:nvPr/>
        </p:nvSpPr>
        <p:spPr>
          <a:xfrm>
            <a:off x="1580400" y="1834920"/>
            <a:ext cx="688320" cy="302760"/>
          </a:xfrm>
          <a:custGeom>
            <a:avLst/>
            <a:gdLst/>
            <a:ahLst/>
            <a:rect l="l" t="t" r="r" b="b"/>
            <a:pathLst>
              <a:path w="688975" h="303530">
                <a:moveTo>
                  <a:pt x="0" y="151637"/>
                </a:moveTo>
                <a:lnTo>
                  <a:pt x="21545" y="98748"/>
                </a:lnTo>
                <a:lnTo>
                  <a:pt x="80995" y="53961"/>
                </a:lnTo>
                <a:lnTo>
                  <a:pt x="122505" y="35681"/>
                </a:lnTo>
                <a:lnTo>
                  <a:pt x="170575" y="20715"/>
                </a:lnTo>
                <a:lnTo>
                  <a:pt x="224232" y="9493"/>
                </a:lnTo>
                <a:lnTo>
                  <a:pt x="282506" y="2444"/>
                </a:lnTo>
                <a:lnTo>
                  <a:pt x="344424" y="0"/>
                </a:lnTo>
                <a:lnTo>
                  <a:pt x="406341" y="2444"/>
                </a:lnTo>
                <a:lnTo>
                  <a:pt x="464615" y="9493"/>
                </a:lnTo>
                <a:lnTo>
                  <a:pt x="518272" y="20715"/>
                </a:lnTo>
                <a:lnTo>
                  <a:pt x="566342" y="35681"/>
                </a:lnTo>
                <a:lnTo>
                  <a:pt x="607852" y="53961"/>
                </a:lnTo>
                <a:lnTo>
                  <a:pt x="641829" y="75127"/>
                </a:lnTo>
                <a:lnTo>
                  <a:pt x="683299" y="124395"/>
                </a:lnTo>
                <a:lnTo>
                  <a:pt x="688848" y="151637"/>
                </a:lnTo>
                <a:lnTo>
                  <a:pt x="683299" y="178880"/>
                </a:lnTo>
                <a:lnTo>
                  <a:pt x="641829" y="228148"/>
                </a:lnTo>
                <a:lnTo>
                  <a:pt x="607852" y="249314"/>
                </a:lnTo>
                <a:lnTo>
                  <a:pt x="566342" y="267594"/>
                </a:lnTo>
                <a:lnTo>
                  <a:pt x="518272" y="282560"/>
                </a:lnTo>
                <a:lnTo>
                  <a:pt x="464615" y="293782"/>
                </a:lnTo>
                <a:lnTo>
                  <a:pt x="406341" y="300831"/>
                </a:lnTo>
                <a:lnTo>
                  <a:pt x="344424" y="303275"/>
                </a:lnTo>
                <a:lnTo>
                  <a:pt x="282506" y="300831"/>
                </a:lnTo>
                <a:lnTo>
                  <a:pt x="224232" y="293782"/>
                </a:lnTo>
                <a:lnTo>
                  <a:pt x="170575" y="282560"/>
                </a:lnTo>
                <a:lnTo>
                  <a:pt x="122505" y="267594"/>
                </a:lnTo>
                <a:lnTo>
                  <a:pt x="80995" y="249314"/>
                </a:lnTo>
                <a:lnTo>
                  <a:pt x="47018" y="228148"/>
                </a:lnTo>
                <a:lnTo>
                  <a:pt x="5548" y="178880"/>
                </a:lnTo>
                <a:lnTo>
                  <a:pt x="0" y="151637"/>
                </a:lnTo>
                <a:close/>
              </a:path>
            </a:pathLst>
          </a:custGeom>
          <a:noFill/>
          <a:ln w="6096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object 92"/>
          <p:cNvSpPr/>
          <p:nvPr/>
        </p:nvSpPr>
        <p:spPr>
          <a:xfrm>
            <a:off x="1823760" y="1900800"/>
            <a:ext cx="2030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900" spc="-7" strike="noStrike">
                <a:solidFill>
                  <a:srgbClr val="000000"/>
                </a:solidFill>
                <a:latin typeface="Arial"/>
                <a:ea typeface="方正兰亭黑简体"/>
              </a:rPr>
              <a:t>4</a:t>
            </a:r>
            <a:r>
              <a:rPr b="0" lang="zh-CN" sz="900" spc="-7" strike="noStrike">
                <a:solidFill>
                  <a:srgbClr val="000000"/>
                </a:solidFill>
                <a:latin typeface="UKIJ CJK"/>
                <a:ea typeface="方正兰亭黑简体"/>
              </a:rPr>
              <a:t>年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92" name="object 93"/>
          <p:cNvGrpSpPr/>
          <p:nvPr/>
        </p:nvGrpSpPr>
        <p:grpSpPr>
          <a:xfrm>
            <a:off x="7358400" y="1779120"/>
            <a:ext cx="688320" cy="302760"/>
            <a:chOff x="7358400" y="1779120"/>
            <a:chExt cx="688320" cy="302760"/>
          </a:xfrm>
        </p:grpSpPr>
        <p:sp>
          <p:nvSpPr>
            <p:cNvPr id="393" name="object 94"/>
            <p:cNvSpPr/>
            <p:nvPr/>
          </p:nvSpPr>
          <p:spPr>
            <a:xfrm>
              <a:off x="7358400" y="1779120"/>
              <a:ext cx="687960" cy="302400"/>
            </a:xfrm>
            <a:prstGeom prst="rect">
              <a:avLst/>
            </a:prstGeom>
            <a:blipFill rotWithShape="0">
              <a:blip r:embed="rId1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object 95"/>
            <p:cNvSpPr/>
            <p:nvPr/>
          </p:nvSpPr>
          <p:spPr>
            <a:xfrm>
              <a:off x="7358400" y="1779120"/>
              <a:ext cx="688320" cy="302760"/>
            </a:xfrm>
            <a:custGeom>
              <a:avLst/>
              <a:gdLst/>
              <a:ahLst/>
              <a:rect l="l" t="t" r="r" b="b"/>
              <a:pathLst>
                <a:path w="688975" h="303530">
                  <a:moveTo>
                    <a:pt x="0" y="151637"/>
                  </a:moveTo>
                  <a:lnTo>
                    <a:pt x="21545" y="98748"/>
                  </a:lnTo>
                  <a:lnTo>
                    <a:pt x="80995" y="53961"/>
                  </a:lnTo>
                  <a:lnTo>
                    <a:pt x="122505" y="35681"/>
                  </a:lnTo>
                  <a:lnTo>
                    <a:pt x="170575" y="20715"/>
                  </a:lnTo>
                  <a:lnTo>
                    <a:pt x="224232" y="9493"/>
                  </a:lnTo>
                  <a:lnTo>
                    <a:pt x="282506" y="2444"/>
                  </a:lnTo>
                  <a:lnTo>
                    <a:pt x="344424" y="0"/>
                  </a:lnTo>
                  <a:lnTo>
                    <a:pt x="406341" y="2444"/>
                  </a:lnTo>
                  <a:lnTo>
                    <a:pt x="464615" y="9493"/>
                  </a:lnTo>
                  <a:lnTo>
                    <a:pt x="518272" y="20715"/>
                  </a:lnTo>
                  <a:lnTo>
                    <a:pt x="566342" y="35681"/>
                  </a:lnTo>
                  <a:lnTo>
                    <a:pt x="607852" y="53961"/>
                  </a:lnTo>
                  <a:lnTo>
                    <a:pt x="641829" y="75127"/>
                  </a:lnTo>
                  <a:lnTo>
                    <a:pt x="683299" y="124395"/>
                  </a:lnTo>
                  <a:lnTo>
                    <a:pt x="688848" y="151637"/>
                  </a:lnTo>
                  <a:lnTo>
                    <a:pt x="683299" y="178880"/>
                  </a:lnTo>
                  <a:lnTo>
                    <a:pt x="641829" y="228148"/>
                  </a:lnTo>
                  <a:lnTo>
                    <a:pt x="607852" y="249314"/>
                  </a:lnTo>
                  <a:lnTo>
                    <a:pt x="566342" y="267594"/>
                  </a:lnTo>
                  <a:lnTo>
                    <a:pt x="518272" y="282560"/>
                  </a:lnTo>
                  <a:lnTo>
                    <a:pt x="464615" y="293782"/>
                  </a:lnTo>
                  <a:lnTo>
                    <a:pt x="406341" y="300831"/>
                  </a:lnTo>
                  <a:lnTo>
                    <a:pt x="344424" y="303275"/>
                  </a:lnTo>
                  <a:lnTo>
                    <a:pt x="282506" y="300831"/>
                  </a:lnTo>
                  <a:lnTo>
                    <a:pt x="224232" y="293782"/>
                  </a:lnTo>
                  <a:lnTo>
                    <a:pt x="170575" y="282560"/>
                  </a:lnTo>
                  <a:lnTo>
                    <a:pt x="122505" y="267594"/>
                  </a:lnTo>
                  <a:lnTo>
                    <a:pt x="80995" y="249314"/>
                  </a:lnTo>
                  <a:lnTo>
                    <a:pt x="47018" y="228148"/>
                  </a:lnTo>
                  <a:lnTo>
                    <a:pt x="5548" y="178880"/>
                  </a:lnTo>
                  <a:lnTo>
                    <a:pt x="0" y="151637"/>
                  </a:lnTo>
                  <a:close/>
                </a:path>
              </a:pathLst>
            </a:custGeom>
            <a:noFill/>
            <a:ln w="6096">
              <a:solidFill>
                <a:srgbClr val="ffc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5" name="object 96"/>
          <p:cNvSpPr/>
          <p:nvPr/>
        </p:nvSpPr>
        <p:spPr>
          <a:xfrm>
            <a:off x="7585200" y="1871280"/>
            <a:ext cx="353160" cy="1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900" spc="-7" strike="noStrike">
                <a:solidFill>
                  <a:srgbClr val="000000"/>
                </a:solidFill>
                <a:latin typeface="Arial"/>
                <a:ea typeface="方正兰亭黑简体"/>
              </a:rPr>
              <a:t>1</a:t>
            </a:r>
            <a:r>
              <a:rPr b="0" lang="zh-CN" sz="900" spc="-1" strike="noStrike">
                <a:solidFill>
                  <a:srgbClr val="000000"/>
                </a:solidFill>
                <a:latin typeface="UKIJ CJK"/>
                <a:ea typeface="方正兰亭黑简体"/>
              </a:rPr>
              <a:t>年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96" name="object 109"/>
          <p:cNvSpPr/>
          <p:nvPr/>
        </p:nvSpPr>
        <p:spPr>
          <a:xfrm>
            <a:off x="7517520" y="4012560"/>
            <a:ext cx="132012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4680" indent="-172800">
              <a:lnSpc>
                <a:spcPct val="100000"/>
              </a:lnSpc>
              <a:spcBef>
                <a:spcPts val="99"/>
              </a:spcBef>
              <a:buClr>
                <a:srgbClr val="767070"/>
              </a:buClr>
              <a:buFont typeface="Wingdings" charset="2"/>
              <a:buChar char=""/>
              <a:tabLst>
                <a:tab algn="l" pos="185400"/>
              </a:tabLst>
            </a:pPr>
            <a:r>
              <a:rPr b="1" lang="zh-CN" sz="1100" spc="7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自动</a:t>
            </a:r>
            <a:r>
              <a:rPr b="1" lang="zh-CN" sz="1100" spc="-1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驾驶</a:t>
            </a:r>
            <a:r>
              <a:rPr b="1" lang="zh-CN" sz="1100" spc="-15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系</a:t>
            </a:r>
            <a:r>
              <a:rPr b="1" lang="zh-CN" sz="1100" spc="-1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统设计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7" name="object 110"/>
          <p:cNvSpPr/>
          <p:nvPr/>
        </p:nvSpPr>
        <p:spPr>
          <a:xfrm>
            <a:off x="7689960" y="4179960"/>
            <a:ext cx="1007640" cy="1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zh-CN" sz="1100" spc="7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及功</a:t>
            </a:r>
            <a:r>
              <a:rPr b="1" lang="zh-CN" sz="1100" spc="-1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能安</a:t>
            </a:r>
            <a:r>
              <a:rPr b="1" lang="zh-CN" sz="1100" spc="-15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全</a:t>
            </a:r>
            <a:r>
              <a:rPr b="1" lang="zh-CN" sz="1100" spc="-1" strike="noStrike">
                <a:solidFill>
                  <a:srgbClr val="767070"/>
                </a:solidFill>
                <a:latin typeface="Noto Sans CJK HK"/>
                <a:ea typeface="方正兰亭黑简体"/>
              </a:rPr>
              <a:t>开发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8" name="object 124"/>
          <p:cNvSpPr/>
          <p:nvPr/>
        </p:nvSpPr>
        <p:spPr>
          <a:xfrm>
            <a:off x="5760" y="5048280"/>
            <a:ext cx="4059720" cy="1126800"/>
          </a:xfrm>
          <a:prstGeom prst="rect">
            <a:avLst/>
          </a:pr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9" name="组合 57"/>
          <p:cNvGrpSpPr/>
          <p:nvPr/>
        </p:nvGrpSpPr>
        <p:grpSpPr>
          <a:xfrm>
            <a:off x="6428880" y="3080880"/>
            <a:ext cx="4837320" cy="3382200"/>
            <a:chOff x="6428880" y="3080880"/>
            <a:chExt cx="4837320" cy="3382200"/>
          </a:xfrm>
        </p:grpSpPr>
        <p:grpSp>
          <p:nvGrpSpPr>
            <p:cNvPr id="400" name="object 2"/>
            <p:cNvGrpSpPr/>
            <p:nvPr/>
          </p:nvGrpSpPr>
          <p:grpSpPr>
            <a:xfrm>
              <a:off x="8735400" y="3080880"/>
              <a:ext cx="2530800" cy="3367080"/>
              <a:chOff x="8735400" y="3080880"/>
              <a:chExt cx="2530800" cy="3367080"/>
            </a:xfrm>
          </p:grpSpPr>
          <p:sp>
            <p:nvSpPr>
              <p:cNvPr id="401" name="object 3"/>
              <p:cNvSpPr/>
              <p:nvPr/>
            </p:nvSpPr>
            <p:spPr>
              <a:xfrm>
                <a:off x="8772840" y="3080880"/>
                <a:ext cx="2493360" cy="3367080"/>
              </a:xfrm>
              <a:custGeom>
                <a:avLst/>
                <a:gdLst/>
                <a:ahLst/>
                <a:rect l="l" t="t" r="r" b="b"/>
                <a:pathLst>
                  <a:path w="3220720" h="3444240">
                    <a:moveTo>
                      <a:pt x="3220211" y="0"/>
                    </a:moveTo>
                    <a:lnTo>
                      <a:pt x="0" y="0"/>
                    </a:lnTo>
                    <a:lnTo>
                      <a:pt x="0" y="3444240"/>
                    </a:lnTo>
                    <a:lnTo>
                      <a:pt x="3220211" y="3444240"/>
                    </a:lnTo>
                    <a:lnTo>
                      <a:pt x="3220211" y="0"/>
                    </a:lnTo>
                    <a:close/>
                  </a:path>
                </a:pathLst>
              </a:custGeom>
              <a:solidFill>
                <a:srgbClr val="d1d1e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object 5"/>
              <p:cNvSpPr/>
              <p:nvPr/>
            </p:nvSpPr>
            <p:spPr>
              <a:xfrm>
                <a:off x="8735400" y="3364560"/>
                <a:ext cx="1565280" cy="645120"/>
              </a:xfrm>
              <a:custGeom>
                <a:avLst/>
                <a:gdLst/>
                <a:ahLst/>
                <a:rect l="l" t="t" r="r" b="b"/>
                <a:pathLst>
                  <a:path w="1819909" h="660400">
                    <a:moveTo>
                      <a:pt x="0" y="109982"/>
                    </a:moveTo>
                    <a:lnTo>
                      <a:pt x="8647" y="67186"/>
                    </a:lnTo>
                    <a:lnTo>
                      <a:pt x="32226" y="32226"/>
                    </a:lnTo>
                    <a:lnTo>
                      <a:pt x="67186" y="8647"/>
                    </a:lnTo>
                    <a:lnTo>
                      <a:pt x="109981" y="0"/>
                    </a:lnTo>
                    <a:lnTo>
                      <a:pt x="1709673" y="0"/>
                    </a:lnTo>
                    <a:lnTo>
                      <a:pt x="1752469" y="8647"/>
                    </a:lnTo>
                    <a:lnTo>
                      <a:pt x="1787429" y="32226"/>
                    </a:lnTo>
                    <a:lnTo>
                      <a:pt x="1811008" y="67186"/>
                    </a:lnTo>
                    <a:lnTo>
                      <a:pt x="1819655" y="109982"/>
                    </a:lnTo>
                    <a:lnTo>
                      <a:pt x="1819655" y="549910"/>
                    </a:lnTo>
                    <a:lnTo>
                      <a:pt x="1811008" y="592705"/>
                    </a:lnTo>
                    <a:lnTo>
                      <a:pt x="1787429" y="627665"/>
                    </a:lnTo>
                    <a:lnTo>
                      <a:pt x="1752469" y="651244"/>
                    </a:lnTo>
                    <a:lnTo>
                      <a:pt x="1709673" y="659892"/>
                    </a:lnTo>
                    <a:lnTo>
                      <a:pt x="109981" y="659892"/>
                    </a:lnTo>
                    <a:lnTo>
                      <a:pt x="67186" y="651244"/>
                    </a:lnTo>
                    <a:lnTo>
                      <a:pt x="32226" y="627665"/>
                    </a:lnTo>
                    <a:lnTo>
                      <a:pt x="8647" y="592705"/>
                    </a:lnTo>
                    <a:lnTo>
                      <a:pt x="0" y="549910"/>
                    </a:lnTo>
                    <a:lnTo>
                      <a:pt x="0" y="109982"/>
                    </a:lnTo>
                    <a:close/>
                  </a:path>
                </a:pathLst>
              </a:custGeom>
              <a:noFill/>
              <a:ln w="6096">
                <a:solidFill>
                  <a:srgbClr val="badf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3" name="object 105"/>
            <p:cNvGrpSpPr/>
            <p:nvPr/>
          </p:nvGrpSpPr>
          <p:grpSpPr>
            <a:xfrm>
              <a:off x="6428880" y="3088440"/>
              <a:ext cx="2547360" cy="1593000"/>
              <a:chOff x="6428880" y="3088440"/>
              <a:chExt cx="2547360" cy="1593000"/>
            </a:xfrm>
          </p:grpSpPr>
          <p:sp>
            <p:nvSpPr>
              <p:cNvPr id="404" name="object 106"/>
              <p:cNvSpPr/>
              <p:nvPr/>
            </p:nvSpPr>
            <p:spPr>
              <a:xfrm>
                <a:off x="7349400" y="3361320"/>
                <a:ext cx="1497600" cy="645840"/>
              </a:xfrm>
              <a:prstGeom prst="rect">
                <a:avLst/>
              </a:prstGeom>
              <a:blipFill rotWithShape="0">
                <a:blip r:embed="rId13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object 107"/>
              <p:cNvSpPr/>
              <p:nvPr/>
            </p:nvSpPr>
            <p:spPr>
              <a:xfrm>
                <a:off x="7349400" y="3361320"/>
                <a:ext cx="1497600" cy="646200"/>
              </a:xfrm>
              <a:custGeom>
                <a:avLst/>
                <a:gdLst/>
                <a:ahLst/>
                <a:rect l="l" t="t" r="r" b="b"/>
                <a:pathLst>
                  <a:path w="1845945" h="661670">
                    <a:moveTo>
                      <a:pt x="0" y="110235"/>
                    </a:moveTo>
                    <a:lnTo>
                      <a:pt x="8669" y="67347"/>
                    </a:lnTo>
                    <a:lnTo>
                      <a:pt x="32305" y="32305"/>
                    </a:lnTo>
                    <a:lnTo>
                      <a:pt x="67347" y="8669"/>
                    </a:lnTo>
                    <a:lnTo>
                      <a:pt x="110236" y="0"/>
                    </a:lnTo>
                    <a:lnTo>
                      <a:pt x="1735328" y="0"/>
                    </a:lnTo>
                    <a:lnTo>
                      <a:pt x="1778216" y="8669"/>
                    </a:lnTo>
                    <a:lnTo>
                      <a:pt x="1813258" y="32305"/>
                    </a:lnTo>
                    <a:lnTo>
                      <a:pt x="1836894" y="67347"/>
                    </a:lnTo>
                    <a:lnTo>
                      <a:pt x="1845564" y="110235"/>
                    </a:lnTo>
                    <a:lnTo>
                      <a:pt x="1845564" y="551179"/>
                    </a:lnTo>
                    <a:lnTo>
                      <a:pt x="1836894" y="594068"/>
                    </a:lnTo>
                    <a:lnTo>
                      <a:pt x="1813258" y="629110"/>
                    </a:lnTo>
                    <a:lnTo>
                      <a:pt x="1778216" y="652746"/>
                    </a:lnTo>
                    <a:lnTo>
                      <a:pt x="1735328" y="661415"/>
                    </a:lnTo>
                    <a:lnTo>
                      <a:pt x="110236" y="661415"/>
                    </a:lnTo>
                    <a:lnTo>
                      <a:pt x="67347" y="652746"/>
                    </a:lnTo>
                    <a:lnTo>
                      <a:pt x="32305" y="629110"/>
                    </a:lnTo>
                    <a:lnTo>
                      <a:pt x="8669" y="594068"/>
                    </a:lnTo>
                    <a:lnTo>
                      <a:pt x="0" y="551179"/>
                    </a:lnTo>
                    <a:lnTo>
                      <a:pt x="0" y="110235"/>
                    </a:lnTo>
                    <a:close/>
                  </a:path>
                </a:pathLst>
              </a:custGeom>
              <a:noFill/>
              <a:ln w="6096">
                <a:solidFill>
                  <a:srgbClr val="badfe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object 108"/>
              <p:cNvSpPr/>
              <p:nvPr/>
            </p:nvSpPr>
            <p:spPr>
              <a:xfrm>
                <a:off x="6428880" y="3088440"/>
                <a:ext cx="2547360" cy="1593000"/>
              </a:xfrm>
              <a:custGeom>
                <a:avLst/>
                <a:gdLst/>
                <a:ahLst/>
                <a:rect l="l" t="t" r="r" b="b"/>
                <a:pathLst>
                  <a:path w="2717800" h="1579245">
                    <a:moveTo>
                      <a:pt x="2717279" y="12"/>
                    </a:moveTo>
                    <a:lnTo>
                      <a:pt x="1589532" y="12"/>
                    </a:lnTo>
                    <a:lnTo>
                      <a:pt x="0" y="0"/>
                    </a:lnTo>
                    <a:lnTo>
                      <a:pt x="1580388" y="1569783"/>
                    </a:lnTo>
                    <a:lnTo>
                      <a:pt x="1580388" y="1578864"/>
                    </a:lnTo>
                    <a:lnTo>
                      <a:pt x="1589532" y="1578864"/>
                    </a:lnTo>
                    <a:lnTo>
                      <a:pt x="2717279" y="1578864"/>
                    </a:lnTo>
                    <a:lnTo>
                      <a:pt x="2717279" y="12"/>
                    </a:lnTo>
                    <a:close/>
                  </a:path>
                </a:pathLst>
              </a:custGeom>
              <a:solidFill>
                <a:srgbClr val="d1d1e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7" name="object 111"/>
            <p:cNvSpPr/>
            <p:nvPr/>
          </p:nvSpPr>
          <p:spPr>
            <a:xfrm>
              <a:off x="7912440" y="4639680"/>
              <a:ext cx="1028160" cy="1823400"/>
            </a:xfrm>
            <a:custGeom>
              <a:avLst/>
              <a:gdLst/>
              <a:ahLst/>
              <a:rect l="l" t="t" r="r" b="b"/>
              <a:pathLst>
                <a:path w="1127759" h="1865629">
                  <a:moveTo>
                    <a:pt x="1127759" y="0"/>
                  </a:moveTo>
                  <a:lnTo>
                    <a:pt x="0" y="0"/>
                  </a:lnTo>
                  <a:lnTo>
                    <a:pt x="0" y="1865376"/>
                  </a:lnTo>
                  <a:lnTo>
                    <a:pt x="1127759" y="1865376"/>
                  </a:lnTo>
                  <a:lnTo>
                    <a:pt x="1127759" y="0"/>
                  </a:lnTo>
                  <a:close/>
                </a:path>
              </a:pathLst>
            </a:custGeom>
            <a:solidFill>
              <a:srgbClr val="d1d1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8" name="object 129"/>
          <p:cNvGrpSpPr/>
          <p:nvPr/>
        </p:nvGrpSpPr>
        <p:grpSpPr>
          <a:xfrm>
            <a:off x="150120" y="2742840"/>
            <a:ext cx="4399920" cy="3167280"/>
            <a:chOff x="150120" y="2742840"/>
            <a:chExt cx="4399920" cy="3167280"/>
          </a:xfrm>
        </p:grpSpPr>
        <p:sp>
          <p:nvSpPr>
            <p:cNvPr id="409" name="object 132"/>
            <p:cNvSpPr/>
            <p:nvPr/>
          </p:nvSpPr>
          <p:spPr>
            <a:xfrm>
              <a:off x="4549680" y="2742840"/>
              <a:ext cx="360" cy="3167280"/>
            </a:xfrm>
            <a:custGeom>
              <a:avLst/>
              <a:gdLst/>
              <a:ahLst/>
              <a:rect l="l" t="t" r="r" b="b"/>
              <a:pathLst>
                <a:path w="0" h="3168015">
                  <a:moveTo>
                    <a:pt x="0" y="0"/>
                  </a:moveTo>
                  <a:lnTo>
                    <a:pt x="0" y="3168002"/>
                  </a:lnTo>
                </a:path>
              </a:pathLst>
            </a:custGeom>
            <a:noFill/>
            <a:ln w="19812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object 130"/>
            <p:cNvSpPr/>
            <p:nvPr/>
          </p:nvSpPr>
          <p:spPr>
            <a:xfrm>
              <a:off x="150120" y="2745360"/>
              <a:ext cx="360" cy="2771640"/>
            </a:xfrm>
            <a:custGeom>
              <a:avLst/>
              <a:gdLst/>
              <a:ahLst/>
              <a:rect l="l" t="t" r="r" b="b"/>
              <a:pathLst>
                <a:path w="0" h="2772410">
                  <a:moveTo>
                    <a:pt x="0" y="0"/>
                  </a:moveTo>
                  <a:lnTo>
                    <a:pt x="0" y="2772029"/>
                  </a:lnTo>
                </a:path>
              </a:pathLst>
            </a:custGeom>
            <a:noFill/>
            <a:ln w="19812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1" name="object 138"/>
          <p:cNvSpPr/>
          <p:nvPr/>
        </p:nvSpPr>
        <p:spPr>
          <a:xfrm>
            <a:off x="31320" y="2471400"/>
            <a:ext cx="2515320" cy="2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760" bIns="0" anchor="t">
            <a:spAutoFit/>
          </a:bodyPr>
          <a:p>
            <a:pPr marL="12600">
              <a:lnSpc>
                <a:spcPct val="100000"/>
              </a:lnSpc>
              <a:spcBef>
                <a:spcPts val="329"/>
              </a:spcBef>
              <a:buNone/>
              <a:tabLst>
                <a:tab algn="l" pos="2161080"/>
              </a:tabLst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2021</a:t>
            </a:r>
            <a:r>
              <a:rPr b="1" lang="en-US" sz="1200" spc="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/12</a:t>
            </a:r>
            <a:r>
              <a:rPr b="1" lang="en-US" sz="12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	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12" name="object 140"/>
          <p:cNvGrpSpPr/>
          <p:nvPr/>
        </p:nvGrpSpPr>
        <p:grpSpPr>
          <a:xfrm>
            <a:off x="4560480" y="3089880"/>
            <a:ext cx="3195000" cy="3443400"/>
            <a:chOff x="4560480" y="3089880"/>
            <a:chExt cx="3195000" cy="3443400"/>
          </a:xfrm>
        </p:grpSpPr>
        <p:sp>
          <p:nvSpPr>
            <p:cNvPr id="413" name="object 141"/>
            <p:cNvSpPr/>
            <p:nvPr/>
          </p:nvSpPr>
          <p:spPr>
            <a:xfrm>
              <a:off x="4560480" y="3089880"/>
              <a:ext cx="3195000" cy="3443400"/>
            </a:xfrm>
            <a:custGeom>
              <a:avLst/>
              <a:gdLst/>
              <a:ahLst/>
              <a:rect l="l" t="t" r="r" b="b"/>
              <a:pathLst>
                <a:path w="3404870" h="3453765">
                  <a:moveTo>
                    <a:pt x="1768983" y="0"/>
                  </a:moveTo>
                  <a:lnTo>
                    <a:pt x="0" y="0"/>
                  </a:lnTo>
                  <a:lnTo>
                    <a:pt x="0" y="3453384"/>
                  </a:lnTo>
                  <a:lnTo>
                    <a:pt x="3404616" y="3453384"/>
                  </a:lnTo>
                  <a:lnTo>
                    <a:pt x="3404616" y="1635633"/>
                  </a:lnTo>
                  <a:lnTo>
                    <a:pt x="1768983" y="0"/>
                  </a:lnTo>
                  <a:close/>
                </a:path>
              </a:pathLst>
            </a:custGeom>
            <a:solidFill>
              <a:srgbClr val="d1d1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object 142"/>
            <p:cNvSpPr/>
            <p:nvPr/>
          </p:nvSpPr>
          <p:spPr>
            <a:xfrm>
              <a:off x="4560480" y="3352680"/>
              <a:ext cx="1501200" cy="65880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object 143"/>
            <p:cNvSpPr/>
            <p:nvPr/>
          </p:nvSpPr>
          <p:spPr>
            <a:xfrm>
              <a:off x="4560480" y="3352680"/>
              <a:ext cx="1661400" cy="659160"/>
            </a:xfrm>
            <a:custGeom>
              <a:avLst/>
              <a:gdLst/>
              <a:ahLst/>
              <a:rect l="l" t="t" r="r" b="b"/>
              <a:pathLst>
                <a:path w="1771014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660652" y="0"/>
                  </a:lnTo>
                  <a:lnTo>
                    <a:pt x="1703540" y="8669"/>
                  </a:lnTo>
                  <a:lnTo>
                    <a:pt x="1738582" y="32305"/>
                  </a:lnTo>
                  <a:lnTo>
                    <a:pt x="1762218" y="67347"/>
                  </a:lnTo>
                  <a:lnTo>
                    <a:pt x="1770888" y="110235"/>
                  </a:lnTo>
                  <a:lnTo>
                    <a:pt x="1770888" y="551179"/>
                  </a:lnTo>
                  <a:lnTo>
                    <a:pt x="1762218" y="594068"/>
                  </a:lnTo>
                  <a:lnTo>
                    <a:pt x="1738582" y="629110"/>
                  </a:lnTo>
                  <a:lnTo>
                    <a:pt x="1703540" y="652746"/>
                  </a:lnTo>
                  <a:lnTo>
                    <a:pt x="1660652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noFill/>
            <a:ln w="6096">
              <a:solidFill>
                <a:srgbClr val="badf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6" name="object 148"/>
          <p:cNvGrpSpPr/>
          <p:nvPr/>
        </p:nvGrpSpPr>
        <p:grpSpPr>
          <a:xfrm>
            <a:off x="4560480" y="4098240"/>
            <a:ext cx="2638080" cy="1588320"/>
            <a:chOff x="4560480" y="4098240"/>
            <a:chExt cx="2638080" cy="1588320"/>
          </a:xfrm>
        </p:grpSpPr>
        <p:sp>
          <p:nvSpPr>
            <p:cNvPr id="417" name="object 149"/>
            <p:cNvSpPr/>
            <p:nvPr/>
          </p:nvSpPr>
          <p:spPr>
            <a:xfrm>
              <a:off x="4560480" y="4118040"/>
              <a:ext cx="2638080" cy="792000"/>
            </a:xfrm>
            <a:prstGeom prst="rect">
              <a:avLst/>
            </a:prstGeom>
            <a:blipFill rotWithShape="0">
              <a:blip r:embed="rId1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object 150"/>
            <p:cNvSpPr/>
            <p:nvPr/>
          </p:nvSpPr>
          <p:spPr>
            <a:xfrm>
              <a:off x="4566240" y="4098240"/>
              <a:ext cx="2626920" cy="777600"/>
            </a:xfrm>
            <a:prstGeom prst="rect">
              <a:avLst/>
            </a:prstGeom>
            <a:blipFill rotWithShape="0">
              <a:blip r:embed="rId1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object 151"/>
            <p:cNvSpPr/>
            <p:nvPr/>
          </p:nvSpPr>
          <p:spPr>
            <a:xfrm>
              <a:off x="4785480" y="4894560"/>
              <a:ext cx="2309760" cy="792000"/>
            </a:xfrm>
            <a:prstGeom prst="rect">
              <a:avLst/>
            </a:prstGeom>
            <a:blipFill rotWithShape="0">
              <a:blip r:embed="rId1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0" name="object 154"/>
          <p:cNvGrpSpPr/>
          <p:nvPr/>
        </p:nvGrpSpPr>
        <p:grpSpPr>
          <a:xfrm>
            <a:off x="4558680" y="5059800"/>
            <a:ext cx="3152880" cy="1157040"/>
            <a:chOff x="4558680" y="5059800"/>
            <a:chExt cx="3152880" cy="1157040"/>
          </a:xfrm>
        </p:grpSpPr>
        <p:sp>
          <p:nvSpPr>
            <p:cNvPr id="421" name="object 155"/>
            <p:cNvSpPr/>
            <p:nvPr/>
          </p:nvSpPr>
          <p:spPr>
            <a:xfrm>
              <a:off x="4571280" y="5549040"/>
              <a:ext cx="3140280" cy="554760"/>
            </a:xfrm>
            <a:prstGeom prst="rect">
              <a:avLst/>
            </a:prstGeom>
            <a:blipFill rotWithShape="0">
              <a:blip r:embed="rId1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object 157"/>
            <p:cNvSpPr/>
            <p:nvPr/>
          </p:nvSpPr>
          <p:spPr>
            <a:xfrm>
              <a:off x="4577400" y="5535720"/>
              <a:ext cx="3128400" cy="545400"/>
            </a:xfrm>
            <a:custGeom>
              <a:avLst/>
              <a:gdLst/>
              <a:ahLst/>
              <a:rect l="l" t="t" r="r" b="b"/>
              <a:pathLst>
                <a:path w="3129279" h="675639">
                  <a:moveTo>
                    <a:pt x="0" y="112521"/>
                  </a:moveTo>
                  <a:lnTo>
                    <a:pt x="8848" y="68740"/>
                  </a:lnTo>
                  <a:lnTo>
                    <a:pt x="32972" y="32972"/>
                  </a:lnTo>
                  <a:lnTo>
                    <a:pt x="68740" y="8848"/>
                  </a:lnTo>
                  <a:lnTo>
                    <a:pt x="112522" y="0"/>
                  </a:lnTo>
                  <a:lnTo>
                    <a:pt x="3016250" y="0"/>
                  </a:lnTo>
                  <a:lnTo>
                    <a:pt x="3060031" y="8848"/>
                  </a:lnTo>
                  <a:lnTo>
                    <a:pt x="3095799" y="32972"/>
                  </a:lnTo>
                  <a:lnTo>
                    <a:pt x="3119923" y="68740"/>
                  </a:lnTo>
                  <a:lnTo>
                    <a:pt x="3128772" y="112521"/>
                  </a:lnTo>
                  <a:lnTo>
                    <a:pt x="3128772" y="562609"/>
                  </a:lnTo>
                  <a:lnTo>
                    <a:pt x="3119923" y="606407"/>
                  </a:lnTo>
                  <a:lnTo>
                    <a:pt x="3095799" y="642173"/>
                  </a:lnTo>
                  <a:lnTo>
                    <a:pt x="3060031" y="666289"/>
                  </a:lnTo>
                  <a:lnTo>
                    <a:pt x="3016250" y="675131"/>
                  </a:lnTo>
                  <a:lnTo>
                    <a:pt x="112522" y="675131"/>
                  </a:lnTo>
                  <a:lnTo>
                    <a:pt x="68740" y="666289"/>
                  </a:lnTo>
                  <a:lnTo>
                    <a:pt x="32972" y="642173"/>
                  </a:lnTo>
                  <a:lnTo>
                    <a:pt x="8848" y="606407"/>
                  </a:lnTo>
                  <a:lnTo>
                    <a:pt x="0" y="562609"/>
                  </a:lnTo>
                  <a:lnTo>
                    <a:pt x="0" y="112521"/>
                  </a:lnTo>
                  <a:close/>
                </a:path>
              </a:pathLst>
            </a:custGeom>
            <a:noFill/>
            <a:ln w="9144">
              <a:solidFill>
                <a:srgbClr val="f8f8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object 156"/>
            <p:cNvSpPr/>
            <p:nvPr/>
          </p:nvSpPr>
          <p:spPr>
            <a:xfrm>
              <a:off x="4558680" y="5059800"/>
              <a:ext cx="3128040" cy="1157040"/>
            </a:xfrm>
            <a:prstGeom prst="rect">
              <a:avLst/>
            </a:prstGeom>
            <a:blipFill rotWithShape="0">
              <a:blip r:embed="rId1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4" name="object 159"/>
          <p:cNvSpPr/>
          <p:nvPr/>
        </p:nvSpPr>
        <p:spPr>
          <a:xfrm>
            <a:off x="5175360" y="2747880"/>
            <a:ext cx="360" cy="297720"/>
          </a:xfrm>
          <a:custGeom>
            <a:avLst/>
            <a:gdLst/>
            <a:ahLst/>
            <a:rect l="l" t="t" r="r" b="b"/>
            <a:pathLst>
              <a:path w="0"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noFill/>
          <a:ln w="9144">
            <a:solidFill>
              <a:srgbClr val="71bec5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object 172"/>
          <p:cNvSpPr/>
          <p:nvPr/>
        </p:nvSpPr>
        <p:spPr>
          <a:xfrm>
            <a:off x="11609280" y="6462360"/>
            <a:ext cx="151560" cy="1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369"/>
              </a:lnSpc>
              <a:buNone/>
            </a:pPr>
            <a:fld id="{FADB4ED7-509B-48E6-A28A-16ECF4162796}" type="slidenum">
              <a:rPr b="0" lang="en-US" sz="1200" spc="-1" strike="noStrike">
                <a:solidFill>
                  <a:srgbClr val="7e7e7e"/>
                </a:solidFill>
                <a:latin typeface="Noto Sans Mono CJK HK"/>
                <a:ea typeface="方正兰亭黑简体"/>
              </a:rPr>
              <a:t>&lt;编号&gt;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26" name="文本框 27"/>
          <p:cNvSpPr/>
          <p:nvPr/>
        </p:nvSpPr>
        <p:spPr>
          <a:xfrm>
            <a:off x="125280" y="4141440"/>
            <a:ext cx="1241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优秀毕业论文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7" name="文本框 29"/>
          <p:cNvSpPr/>
          <p:nvPr/>
        </p:nvSpPr>
        <p:spPr>
          <a:xfrm>
            <a:off x="92160" y="2729520"/>
            <a:ext cx="1663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329"/>
              </a:spcBef>
              <a:buNone/>
              <a:tabLst>
                <a:tab algn="l" pos="2161080"/>
              </a:tabLst>
            </a:pPr>
            <a:r>
              <a:rPr b="1" lang="zh-CN" sz="18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上海海事大学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object 132"/>
          <p:cNvSpPr/>
          <p:nvPr/>
        </p:nvSpPr>
        <p:spPr>
          <a:xfrm>
            <a:off x="4046760" y="2712960"/>
            <a:ext cx="360" cy="3167280"/>
          </a:xfrm>
          <a:custGeom>
            <a:avLst/>
            <a:gdLst/>
            <a:ahLst/>
            <a:rect l="l" t="t" r="r" b="b"/>
            <a:pathLst>
              <a:path w="0" h="3168015">
                <a:moveTo>
                  <a:pt x="0" y="0"/>
                </a:moveTo>
                <a:lnTo>
                  <a:pt x="0" y="3168002"/>
                </a:lnTo>
              </a:path>
            </a:pathLst>
          </a:custGeom>
          <a:noFill/>
          <a:ln w="19812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object 33"/>
          <p:cNvSpPr/>
          <p:nvPr/>
        </p:nvSpPr>
        <p:spPr>
          <a:xfrm>
            <a:off x="4459320" y="1815120"/>
            <a:ext cx="304200" cy="304200"/>
          </a:xfrm>
          <a:custGeom>
            <a:avLst/>
            <a:gdLst/>
            <a:ahLst/>
            <a:rect l="l" t="t" r="r" b="b"/>
            <a:pathLst>
              <a:path w="304800" h="304800">
                <a:moveTo>
                  <a:pt x="0" y="304800"/>
                </a:moveTo>
                <a:lnTo>
                  <a:pt x="152400" y="0"/>
                </a:lnTo>
                <a:lnTo>
                  <a:pt x="304800" y="304800"/>
                </a:lnTo>
                <a:lnTo>
                  <a:pt x="0" y="304800"/>
                </a:lnTo>
                <a:close/>
              </a:path>
            </a:pathLst>
          </a:custGeom>
          <a:noFill/>
          <a:ln w="6096">
            <a:solidFill>
              <a:srgbClr val="4471c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object 34"/>
          <p:cNvSpPr/>
          <p:nvPr/>
        </p:nvSpPr>
        <p:spPr>
          <a:xfrm>
            <a:off x="4459320" y="2120040"/>
            <a:ext cx="304200" cy="304200"/>
          </a:xfrm>
          <a:prstGeom prst="rect">
            <a:avLst/>
          </a:prstGeom>
          <a:blipFill rotWithShape="0">
            <a:blip r:embed="rId2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object 32"/>
          <p:cNvSpPr/>
          <p:nvPr/>
        </p:nvSpPr>
        <p:spPr>
          <a:xfrm>
            <a:off x="4458600" y="1825560"/>
            <a:ext cx="304200" cy="304200"/>
          </a:xfrm>
          <a:prstGeom prst="rect">
            <a:avLst/>
          </a:prstGeom>
          <a:blipFill rotWithShape="0">
            <a:blip r:embed="rId2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object 39"/>
          <p:cNvSpPr/>
          <p:nvPr/>
        </p:nvSpPr>
        <p:spPr>
          <a:xfrm>
            <a:off x="4370400" y="2437920"/>
            <a:ext cx="9709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200" spc="-26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2022/7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3" name="文本框 58"/>
          <p:cNvSpPr/>
          <p:nvPr/>
        </p:nvSpPr>
        <p:spPr>
          <a:xfrm>
            <a:off x="4528800" y="2688480"/>
            <a:ext cx="298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329"/>
              </a:spcBef>
              <a:buNone/>
              <a:tabLst>
                <a:tab algn="l" pos="2161080"/>
              </a:tabLst>
            </a:pPr>
            <a:r>
              <a:rPr b="1" lang="zh-CN" sz="18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上汽集团商用车技术中心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object 132"/>
          <p:cNvSpPr/>
          <p:nvPr/>
        </p:nvSpPr>
        <p:spPr>
          <a:xfrm>
            <a:off x="11259360" y="2716560"/>
            <a:ext cx="360" cy="3167280"/>
          </a:xfrm>
          <a:custGeom>
            <a:avLst/>
            <a:gdLst/>
            <a:ahLst/>
            <a:rect l="l" t="t" r="r" b="b"/>
            <a:pathLst>
              <a:path w="0" h="3168015">
                <a:moveTo>
                  <a:pt x="0" y="0"/>
                </a:moveTo>
                <a:lnTo>
                  <a:pt x="0" y="3168002"/>
                </a:lnTo>
              </a:path>
            </a:pathLst>
          </a:custGeom>
          <a:noFill/>
          <a:ln w="19812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object 142"/>
          <p:cNvSpPr/>
          <p:nvPr/>
        </p:nvSpPr>
        <p:spPr>
          <a:xfrm>
            <a:off x="7559640" y="3300480"/>
            <a:ext cx="1661400" cy="658800"/>
          </a:xfrm>
          <a:prstGeom prst="rect">
            <a:avLst/>
          </a:prstGeom>
          <a:blipFill rotWithShape="0">
            <a:blip r:embed="rId2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文本框 130"/>
          <p:cNvSpPr/>
          <p:nvPr/>
        </p:nvSpPr>
        <p:spPr>
          <a:xfrm>
            <a:off x="135360" y="3475080"/>
            <a:ext cx="2095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7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应用统计学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文本框 133"/>
          <p:cNvSpPr/>
          <p:nvPr/>
        </p:nvSpPr>
        <p:spPr>
          <a:xfrm>
            <a:off x="4536000" y="3438720"/>
            <a:ext cx="215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数据架构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文本框 159"/>
          <p:cNvSpPr/>
          <p:nvPr/>
        </p:nvSpPr>
        <p:spPr>
          <a:xfrm>
            <a:off x="7635600" y="3465000"/>
            <a:ext cx="168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整车升级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文本框 176"/>
          <p:cNvSpPr/>
          <p:nvPr/>
        </p:nvSpPr>
        <p:spPr>
          <a:xfrm>
            <a:off x="-29880" y="5078160"/>
            <a:ext cx="21232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MATLAB 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建模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SPSS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、</a:t>
            </a: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Python 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数据分析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Git 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版本管理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0" name="文本框 179"/>
          <p:cNvSpPr/>
          <p:nvPr/>
        </p:nvSpPr>
        <p:spPr>
          <a:xfrm>
            <a:off x="4639680" y="4182840"/>
            <a:ext cx="26017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Python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、</a:t>
            </a: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Golang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、</a:t>
            </a: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C/C++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架构设计（</a:t>
            </a: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SOA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）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机器学习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41" name="文本框 180"/>
          <p:cNvSpPr/>
          <p:nvPr/>
        </p:nvSpPr>
        <p:spPr>
          <a:xfrm>
            <a:off x="4661280" y="5135040"/>
            <a:ext cx="124128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SOA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产品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轻微碰撞算法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数据埋点业务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架构设计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办公自动化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42" name="组合 187"/>
          <p:cNvGrpSpPr/>
          <p:nvPr/>
        </p:nvGrpSpPr>
        <p:grpSpPr>
          <a:xfrm>
            <a:off x="8282160" y="4090320"/>
            <a:ext cx="2302200" cy="811800"/>
            <a:chOff x="8282160" y="4090320"/>
            <a:chExt cx="2302200" cy="811800"/>
          </a:xfrm>
        </p:grpSpPr>
        <p:grpSp>
          <p:nvGrpSpPr>
            <p:cNvPr id="443" name="object 148"/>
            <p:cNvGrpSpPr/>
            <p:nvPr/>
          </p:nvGrpSpPr>
          <p:grpSpPr>
            <a:xfrm>
              <a:off x="8282160" y="4090320"/>
              <a:ext cx="2294280" cy="811800"/>
              <a:chOff x="8282160" y="4090320"/>
              <a:chExt cx="2294280" cy="811800"/>
            </a:xfrm>
          </p:grpSpPr>
          <p:sp>
            <p:nvSpPr>
              <p:cNvPr id="444" name="object 149"/>
              <p:cNvSpPr/>
              <p:nvPr/>
            </p:nvSpPr>
            <p:spPr>
              <a:xfrm>
                <a:off x="8282160" y="4110120"/>
                <a:ext cx="2294280" cy="792000"/>
              </a:xfrm>
              <a:prstGeom prst="rect">
                <a:avLst/>
              </a:prstGeom>
              <a:blipFill rotWithShape="0">
                <a:blip r:embed="rId23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object 150"/>
              <p:cNvSpPr/>
              <p:nvPr/>
            </p:nvSpPr>
            <p:spPr>
              <a:xfrm>
                <a:off x="8286840" y="4090320"/>
                <a:ext cx="2284560" cy="777600"/>
              </a:xfrm>
              <a:prstGeom prst="rect">
                <a:avLst/>
              </a:prstGeom>
              <a:blipFill rotWithShape="0">
                <a:blip r:embed="rId24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6" name="文本框 182"/>
            <p:cNvSpPr/>
            <p:nvPr/>
          </p:nvSpPr>
          <p:spPr>
            <a:xfrm>
              <a:off x="8321760" y="4188960"/>
              <a:ext cx="2262600" cy="27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7" name="object 154"/>
          <p:cNvGrpSpPr/>
          <p:nvPr/>
        </p:nvGrpSpPr>
        <p:grpSpPr>
          <a:xfrm>
            <a:off x="8267040" y="5067360"/>
            <a:ext cx="2302560" cy="1157040"/>
            <a:chOff x="8267040" y="5067360"/>
            <a:chExt cx="2302560" cy="1157040"/>
          </a:xfrm>
        </p:grpSpPr>
        <p:sp>
          <p:nvSpPr>
            <p:cNvPr id="448" name="object 155"/>
            <p:cNvSpPr/>
            <p:nvPr/>
          </p:nvSpPr>
          <p:spPr>
            <a:xfrm>
              <a:off x="8276400" y="5556240"/>
              <a:ext cx="2293200" cy="554760"/>
            </a:xfrm>
            <a:prstGeom prst="rect">
              <a:avLst/>
            </a:prstGeom>
            <a:blipFill rotWithShape="0">
              <a:blip r:embed="rId2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object 157"/>
            <p:cNvSpPr/>
            <p:nvPr/>
          </p:nvSpPr>
          <p:spPr>
            <a:xfrm>
              <a:off x="8280720" y="5542920"/>
              <a:ext cx="2284560" cy="545400"/>
            </a:xfrm>
            <a:custGeom>
              <a:avLst/>
              <a:gdLst/>
              <a:ahLst/>
              <a:rect l="l" t="t" r="r" b="b"/>
              <a:pathLst>
                <a:path w="3129279" h="675639">
                  <a:moveTo>
                    <a:pt x="0" y="112521"/>
                  </a:moveTo>
                  <a:lnTo>
                    <a:pt x="8848" y="68740"/>
                  </a:lnTo>
                  <a:lnTo>
                    <a:pt x="32972" y="32972"/>
                  </a:lnTo>
                  <a:lnTo>
                    <a:pt x="68740" y="8848"/>
                  </a:lnTo>
                  <a:lnTo>
                    <a:pt x="112522" y="0"/>
                  </a:lnTo>
                  <a:lnTo>
                    <a:pt x="3016250" y="0"/>
                  </a:lnTo>
                  <a:lnTo>
                    <a:pt x="3060031" y="8848"/>
                  </a:lnTo>
                  <a:lnTo>
                    <a:pt x="3095799" y="32972"/>
                  </a:lnTo>
                  <a:lnTo>
                    <a:pt x="3119923" y="68740"/>
                  </a:lnTo>
                  <a:lnTo>
                    <a:pt x="3128772" y="112521"/>
                  </a:lnTo>
                  <a:lnTo>
                    <a:pt x="3128772" y="562609"/>
                  </a:lnTo>
                  <a:lnTo>
                    <a:pt x="3119923" y="606407"/>
                  </a:lnTo>
                  <a:lnTo>
                    <a:pt x="3095799" y="642173"/>
                  </a:lnTo>
                  <a:lnTo>
                    <a:pt x="3060031" y="666289"/>
                  </a:lnTo>
                  <a:lnTo>
                    <a:pt x="3016250" y="675131"/>
                  </a:lnTo>
                  <a:lnTo>
                    <a:pt x="112522" y="675131"/>
                  </a:lnTo>
                  <a:lnTo>
                    <a:pt x="68740" y="666289"/>
                  </a:lnTo>
                  <a:lnTo>
                    <a:pt x="32972" y="642173"/>
                  </a:lnTo>
                  <a:lnTo>
                    <a:pt x="8848" y="606407"/>
                  </a:lnTo>
                  <a:lnTo>
                    <a:pt x="0" y="562609"/>
                  </a:lnTo>
                  <a:lnTo>
                    <a:pt x="0" y="112521"/>
                  </a:lnTo>
                  <a:close/>
                </a:path>
              </a:pathLst>
            </a:custGeom>
            <a:noFill/>
            <a:ln w="9144">
              <a:solidFill>
                <a:srgbClr val="f8f8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object 156"/>
            <p:cNvSpPr/>
            <p:nvPr/>
          </p:nvSpPr>
          <p:spPr>
            <a:xfrm>
              <a:off x="8267040" y="5067360"/>
              <a:ext cx="2284200" cy="1157040"/>
            </a:xfrm>
            <a:prstGeom prst="rect">
              <a:avLst/>
            </a:prstGeom>
            <a:blipFill rotWithShape="0">
              <a:blip r:embed="rId2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1" name="文本框 192"/>
          <p:cNvSpPr/>
          <p:nvPr/>
        </p:nvSpPr>
        <p:spPr>
          <a:xfrm>
            <a:off x="8365680" y="5142600"/>
            <a:ext cx="185616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自动化脚本编写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SOA Payload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解析工具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数据库调用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FOTA BI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报表设计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2" name="object 82"/>
          <p:cNvSpPr/>
          <p:nvPr/>
        </p:nvSpPr>
        <p:spPr>
          <a:xfrm>
            <a:off x="10334520" y="1563120"/>
            <a:ext cx="971640" cy="75600"/>
          </a:xfrm>
          <a:custGeom>
            <a:avLst/>
            <a:gdLst/>
            <a:ahLst/>
            <a:rect l="l" t="t" r="r" b="b"/>
            <a:pathLst>
              <a:path w="972185" h="76200">
                <a:moveTo>
                  <a:pt x="895857" y="0"/>
                </a:moveTo>
                <a:lnTo>
                  <a:pt x="895857" y="76200"/>
                </a:lnTo>
                <a:lnTo>
                  <a:pt x="959357" y="44450"/>
                </a:lnTo>
                <a:lnTo>
                  <a:pt x="908557" y="44450"/>
                </a:lnTo>
                <a:lnTo>
                  <a:pt x="908557" y="31750"/>
                </a:lnTo>
                <a:lnTo>
                  <a:pt x="959357" y="31750"/>
                </a:lnTo>
                <a:lnTo>
                  <a:pt x="895857" y="0"/>
                </a:lnTo>
                <a:close/>
              </a:path>
              <a:path w="972185" h="76200">
                <a:moveTo>
                  <a:pt x="89585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95857" y="44450"/>
                </a:lnTo>
                <a:lnTo>
                  <a:pt x="895857" y="31750"/>
                </a:lnTo>
                <a:close/>
              </a:path>
              <a:path w="972185" h="76200">
                <a:moveTo>
                  <a:pt x="959357" y="31750"/>
                </a:moveTo>
                <a:lnTo>
                  <a:pt x="908557" y="31750"/>
                </a:lnTo>
                <a:lnTo>
                  <a:pt x="908557" y="44450"/>
                </a:lnTo>
                <a:lnTo>
                  <a:pt x="959357" y="44450"/>
                </a:lnTo>
                <a:lnTo>
                  <a:pt x="972057" y="38100"/>
                </a:lnTo>
                <a:lnTo>
                  <a:pt x="959357" y="31750"/>
                </a:lnTo>
                <a:close/>
              </a:path>
            </a:pathLst>
          </a:custGeom>
          <a:solidFill>
            <a:srgbClr val="5b9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object 83"/>
          <p:cNvSpPr/>
          <p:nvPr/>
        </p:nvSpPr>
        <p:spPr>
          <a:xfrm>
            <a:off x="4566600" y="1365480"/>
            <a:ext cx="6773040" cy="437040"/>
          </a:xfrm>
          <a:custGeom>
            <a:avLst/>
            <a:gdLst/>
            <a:ahLst/>
            <a:rect l="l" t="t" r="r" b="b"/>
            <a:pathLst>
              <a:path w="4081779" h="432435">
                <a:moveTo>
                  <a:pt x="0" y="0"/>
                </a:moveTo>
                <a:lnTo>
                  <a:pt x="0" y="432053"/>
                </a:lnTo>
              </a:path>
              <a:path w="4081779" h="432435">
                <a:moveTo>
                  <a:pt x="4081272" y="0"/>
                </a:moveTo>
                <a:lnTo>
                  <a:pt x="4081272" y="432053"/>
                </a:lnTo>
              </a:path>
            </a:pathLst>
          </a:custGeom>
          <a:noFill/>
          <a:ln w="19812">
            <a:solidFill>
              <a:srgbClr val="5b9b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object 159"/>
          <p:cNvSpPr/>
          <p:nvPr/>
        </p:nvSpPr>
        <p:spPr>
          <a:xfrm>
            <a:off x="-27000" y="1547640"/>
            <a:ext cx="4468680" cy="5187240"/>
          </a:xfrm>
          <a:custGeom>
            <a:avLst/>
            <a:gdLst/>
            <a:ahLst/>
            <a:rect l="l" t="t" r="r" b="b"/>
            <a:pathLst>
              <a:path w="9354820" h="5187950">
                <a:moveTo>
                  <a:pt x="8945880" y="1234452"/>
                </a:moveTo>
                <a:lnTo>
                  <a:pt x="9144" y="1234452"/>
                </a:lnTo>
                <a:lnTo>
                  <a:pt x="9144" y="5187696"/>
                </a:lnTo>
                <a:lnTo>
                  <a:pt x="8945880" y="5187696"/>
                </a:lnTo>
                <a:lnTo>
                  <a:pt x="8945880" y="1234452"/>
                </a:lnTo>
                <a:close/>
              </a:path>
              <a:path w="9354820" h="5187950">
                <a:moveTo>
                  <a:pt x="9354312" y="0"/>
                </a:moveTo>
                <a:lnTo>
                  <a:pt x="0" y="0"/>
                </a:lnTo>
                <a:lnTo>
                  <a:pt x="0" y="1234440"/>
                </a:lnTo>
                <a:lnTo>
                  <a:pt x="9354312" y="1234440"/>
                </a:lnTo>
                <a:lnTo>
                  <a:pt x="9354312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object 84"/>
          <p:cNvSpPr/>
          <p:nvPr/>
        </p:nvSpPr>
        <p:spPr>
          <a:xfrm>
            <a:off x="4597920" y="1520640"/>
            <a:ext cx="1185480" cy="75600"/>
          </a:xfrm>
          <a:custGeom>
            <a:avLst/>
            <a:gdLst/>
            <a:ahLst/>
            <a:rect l="l" t="t" r="r" b="b"/>
            <a:pathLst>
              <a:path w="118618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18618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186180" h="76200">
                <a:moveTo>
                  <a:pt x="118579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85798" y="44450"/>
                </a:lnTo>
                <a:lnTo>
                  <a:pt x="1185798" y="31750"/>
                </a:lnTo>
                <a:close/>
              </a:path>
            </a:pathLst>
          </a:custGeom>
          <a:solidFill>
            <a:srgbClr val="5b9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文本框 7"/>
          <p:cNvSpPr/>
          <p:nvPr/>
        </p:nvSpPr>
        <p:spPr>
          <a:xfrm>
            <a:off x="8341200" y="4205160"/>
            <a:ext cx="26017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FOTA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指标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自动化测试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架构设计（</a:t>
            </a:r>
            <a:r>
              <a:rPr b="1" lang="en-US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FOTA</a:t>
            </a:r>
            <a:r>
              <a:rPr b="1" lang="zh-CN" sz="1200" spc="-41" strike="noStrike">
                <a:solidFill>
                  <a:srgbClr val="000000"/>
                </a:solidFill>
                <a:latin typeface="Noto Sans CJK HK"/>
                <a:ea typeface="方正兰亭黑简体"/>
              </a:rPr>
              <a:t>）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矩形 6"/>
          <p:cNvSpPr/>
          <p:nvPr/>
        </p:nvSpPr>
        <p:spPr>
          <a:xfrm>
            <a:off x="-116280" y="1015920"/>
            <a:ext cx="12307320" cy="1740960"/>
          </a:xfrm>
          <a:prstGeom prst="rect">
            <a:avLst/>
          </a:prstGeom>
          <a:solidFill>
            <a:schemeClr val="accent6">
              <a:lumMod val="20000"/>
              <a:lumOff val="80000"/>
              <a:alpha val="68000"/>
            </a:schemeClr>
          </a:soli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304920" y="254160"/>
            <a:ext cx="1117512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zh-CN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二、岗位述职</a:t>
            </a:r>
            <a:r>
              <a:rPr b="1" lang="en-US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-</a:t>
            </a:r>
            <a:r>
              <a:rPr b="1" lang="zh-CN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毓颜投资</a:t>
            </a:r>
            <a:br>
              <a:rPr sz="4400"/>
            </a:br>
            <a:endParaRPr b="0" lang="en-US" sz="4400" spc="-1" strike="noStrike">
              <a:latin typeface="Arial"/>
            </a:endParaRPr>
          </a:p>
        </p:txBody>
      </p:sp>
      <p:sp>
        <p:nvSpPr>
          <p:cNvPr id="459" name="Text Placeholder 2"/>
          <p:cNvSpPr/>
          <p:nvPr/>
        </p:nvSpPr>
        <p:spPr>
          <a:xfrm>
            <a:off x="0" y="1126080"/>
            <a:ext cx="121914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API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对接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对接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Wind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和米筐的数据，每日更新并管理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MongoDB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数据库</a:t>
            </a:r>
            <a:endParaRPr b="0" lang="en-US" sz="1800" spc="-1" strike="noStrike">
              <a:latin typeface="Arial"/>
            </a:endParaRPr>
          </a:p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数据爬取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爬取上交所、郑商所、大商所的舆情和数据</a:t>
            </a:r>
            <a:endParaRPr b="0" lang="en-US" sz="1800" spc="-1" strike="noStrike">
              <a:latin typeface="Arial"/>
            </a:endParaRPr>
          </a:p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策略构建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利用机器学习构建量化投资策略，并进行模拟盘策略监控</a:t>
            </a:r>
            <a:endParaRPr b="0" lang="en-US" sz="1800" spc="-1" strike="noStrike">
              <a:latin typeface="Arial"/>
            </a:endParaRPr>
          </a:p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办公自动化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构建办公自动化、对数据的爬取、接入、清洗等环节进行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bat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脚本编写实现每日自动更新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矩形 6"/>
          <p:cNvSpPr/>
          <p:nvPr/>
        </p:nvSpPr>
        <p:spPr>
          <a:xfrm>
            <a:off x="-116280" y="1015920"/>
            <a:ext cx="12307320" cy="1759320"/>
          </a:xfrm>
          <a:prstGeom prst="rect">
            <a:avLst/>
          </a:prstGeom>
          <a:solidFill>
            <a:schemeClr val="accent6">
              <a:lumMod val="20000"/>
              <a:lumOff val="80000"/>
              <a:alpha val="68000"/>
            </a:schemeClr>
          </a:soli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61" name="矩形 8"/>
          <p:cNvSpPr/>
          <p:nvPr/>
        </p:nvSpPr>
        <p:spPr>
          <a:xfrm>
            <a:off x="-57960" y="4354200"/>
            <a:ext cx="12307320" cy="1371960"/>
          </a:xfrm>
          <a:prstGeom prst="rect">
            <a:avLst/>
          </a:prstGeom>
          <a:solidFill>
            <a:schemeClr val="accent4">
              <a:lumMod val="20000"/>
              <a:lumOff val="80000"/>
              <a:alpha val="68000"/>
            </a:schemeClr>
          </a:soli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015920" y="245160"/>
            <a:ext cx="1117512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zh-CN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二、岗位述职</a:t>
            </a:r>
            <a:r>
              <a:rPr b="1" lang="en-US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-</a:t>
            </a:r>
            <a:r>
              <a:rPr b="1" lang="zh-CN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商用车技术中心</a:t>
            </a:r>
            <a:br>
              <a:rPr sz="4400"/>
            </a:br>
            <a:endParaRPr b="0" lang="en-US" sz="4400" spc="-1" strike="noStrike">
              <a:latin typeface="Arial"/>
            </a:endParaRPr>
          </a:p>
        </p:txBody>
      </p:sp>
      <p:sp>
        <p:nvSpPr>
          <p:cNvPr id="463" name="Text Placeholder 2"/>
          <p:cNvSpPr/>
          <p:nvPr/>
        </p:nvSpPr>
        <p:spPr>
          <a:xfrm>
            <a:off x="0" y="1126080"/>
            <a:ext cx="12191400" cy="15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SOA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架构设计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参与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SOA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服务设计，独立设计三个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SOA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服务，负责编写服务规范、服务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ICD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等服务文档</a:t>
            </a:r>
            <a:endParaRPr b="0" lang="en-US" sz="1800" spc="-1" strike="noStrike">
              <a:latin typeface="Arial"/>
            </a:endParaRPr>
          </a:p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SOA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平台化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构建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SOA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服务平台化。拉动各域控、零件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DRE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，规划整车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SOA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服务部署，输出有效交付录用以实现开发方和测试方闭环</a:t>
            </a:r>
            <a:endParaRPr b="0" lang="en-US" sz="1800" spc="-1" strike="noStrike">
              <a:latin typeface="Arial"/>
            </a:endParaRPr>
          </a:p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SOA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测试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搭建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SOA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台架，实现网关和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PC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端在同一个网段下相互通信。编写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SOMEIP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以及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SOMEIP-SD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接收代码，用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PC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端模客户端和服务端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Text Placeholder 2"/>
          <p:cNvSpPr/>
          <p:nvPr/>
        </p:nvSpPr>
        <p:spPr>
          <a:xfrm>
            <a:off x="0" y="4423320"/>
            <a:ext cx="11587320" cy="11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FOTA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架构设计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参与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FOTA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架构设计，增加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FOTA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轮播图功能</a:t>
            </a:r>
            <a:endParaRPr b="0" lang="en-US" sz="1800" spc="-1" strike="noStrike">
              <a:latin typeface="Arial"/>
            </a:endParaRPr>
          </a:p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FOTA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指标分析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对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FOTA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业务的相关数据进行统计分析，参与设计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FOTA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统计指标，以便二期进行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BI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看板完善</a:t>
            </a:r>
            <a:endParaRPr b="0" lang="en-US" sz="1800" spc="-1" strike="noStrike">
              <a:latin typeface="Arial"/>
            </a:endParaRPr>
          </a:p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FOTA</a:t>
            </a: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测试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参与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MIFA9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（车型）、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G90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CMS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（零件）、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iCGM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ICU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等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ECU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的实车测试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65" name="组合 9"/>
          <p:cNvGrpSpPr/>
          <p:nvPr/>
        </p:nvGrpSpPr>
        <p:grpSpPr>
          <a:xfrm>
            <a:off x="-57960" y="2775960"/>
            <a:ext cx="12307320" cy="1759320"/>
            <a:chOff x="-57960" y="2775960"/>
            <a:chExt cx="12307320" cy="1759320"/>
          </a:xfrm>
        </p:grpSpPr>
        <p:sp>
          <p:nvSpPr>
            <p:cNvPr id="466" name="矩形 7"/>
            <p:cNvSpPr/>
            <p:nvPr/>
          </p:nvSpPr>
          <p:spPr>
            <a:xfrm>
              <a:off x="-57960" y="2775960"/>
              <a:ext cx="12307320" cy="158796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467" name="Text Placeholder 2"/>
            <p:cNvSpPr/>
            <p:nvPr/>
          </p:nvSpPr>
          <p:spPr>
            <a:xfrm>
              <a:off x="-29160" y="2882880"/>
              <a:ext cx="11398680" cy="165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marL="216000" indent="-28584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b="1" lang="zh-CN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碰撞算法架构设计</a:t>
              </a:r>
              <a:r>
                <a:rPr b="1" lang="en-US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|</a:t>
              </a:r>
              <a:r>
                <a:rPr b="0" lang="zh-CN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参与轻微碰撞算法设计，设计算法伪代码，编写算法设计规范、算法接口规范文档</a:t>
              </a:r>
              <a:endParaRPr b="0" lang="en-US" sz="1800" spc="-1" strike="noStrike">
                <a:latin typeface="Arial"/>
              </a:endParaRPr>
            </a:p>
            <a:p>
              <a:pPr marL="216000" indent="-28584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b="1" lang="zh-CN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碰撞算法研发</a:t>
              </a:r>
              <a:r>
                <a:rPr b="1" lang="en-US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|</a:t>
              </a:r>
              <a:r>
                <a:rPr b="0" lang="zh-CN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独立实现算法的</a:t>
              </a:r>
              <a:r>
                <a:rPr b="0" lang="en-US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Python</a:t>
              </a:r>
              <a:r>
                <a:rPr b="0" lang="zh-CN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版本代码以及</a:t>
              </a:r>
              <a:r>
                <a:rPr b="0" lang="en-US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Go</a:t>
              </a:r>
              <a:r>
                <a:rPr b="0" lang="zh-CN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版本代码，参与实现算法的</a:t>
              </a:r>
              <a:r>
                <a:rPr b="0" lang="en-US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C</a:t>
              </a:r>
              <a:r>
                <a:rPr b="0" lang="zh-CN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版本代码</a:t>
              </a:r>
              <a:endParaRPr b="0" lang="en-US" sz="1800" spc="-1" strike="noStrike">
                <a:latin typeface="Arial"/>
              </a:endParaRPr>
            </a:p>
            <a:p>
              <a:pPr marL="216000" indent="-28584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b="1" lang="zh-CN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碰撞算法测试</a:t>
              </a:r>
              <a:r>
                <a:rPr b="1" lang="en-US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|</a:t>
              </a:r>
              <a:r>
                <a:rPr b="0" lang="zh-CN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完成碰撞算法的整车测试工作，提供碰撞算法自动化压测思路</a:t>
              </a:r>
              <a:endParaRPr b="0" lang="en-US" sz="1800" spc="-1" strike="noStrike">
                <a:latin typeface="Arial"/>
              </a:endParaRPr>
            </a:p>
            <a:p>
              <a:pPr marL="216000" indent="-285840">
                <a:lnSpc>
                  <a:spcPct val="90000"/>
                </a:lnSpc>
                <a:spcBef>
                  <a:spcPts val="1001"/>
                </a:spcBef>
                <a:buClr>
                  <a:srgbClr val="000000"/>
                </a:buClr>
                <a:buFont typeface="Arial"/>
                <a:buChar char="•"/>
              </a:pPr>
              <a:r>
                <a:rPr b="1" lang="zh-CN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碰撞专利</a:t>
              </a:r>
              <a:r>
                <a:rPr b="1" lang="en-US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|</a:t>
              </a:r>
              <a:r>
                <a:rPr b="0" lang="zh-CN" sz="1800" spc="-1" strike="noStrike">
                  <a:solidFill>
                    <a:srgbClr val="000000"/>
                  </a:solidFill>
                  <a:latin typeface="BrownProTT"/>
                  <a:ea typeface="方正兰亭黑简体"/>
                </a:rPr>
                <a:t>编写碰撞算法的专利，目前已完成编写，集团审核中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Bef>
                  <a:spcPts val="1001"/>
                </a:spcBef>
                <a:buNone/>
              </a:pP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8" name="矩形 5"/>
          <p:cNvSpPr/>
          <p:nvPr/>
        </p:nvSpPr>
        <p:spPr>
          <a:xfrm>
            <a:off x="0" y="5730840"/>
            <a:ext cx="12307320" cy="1206360"/>
          </a:xfrm>
          <a:prstGeom prst="rect">
            <a:avLst/>
          </a:prstGeom>
          <a:solidFill>
            <a:schemeClr val="tx2">
              <a:lumMod val="20000"/>
              <a:lumOff val="80000"/>
              <a:alpha val="68000"/>
            </a:schemeClr>
          </a:solidFill>
          <a:ln>
            <a:noFill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数据埋点测试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收集数据埋点需求，主要负责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EV52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SV52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车型。成功搭建台架用以测试数据埋点链路</a:t>
            </a:r>
            <a:endParaRPr b="0" lang="en-US" sz="1800" spc="-1" strike="noStrike">
              <a:latin typeface="Arial"/>
            </a:endParaRPr>
          </a:p>
          <a:p>
            <a:pPr marL="21600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小工具开发</a:t>
            </a:r>
            <a:r>
              <a:rPr b="1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|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开发解析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SOMEIP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报文的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GUI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工具、开发自动生成</a:t>
            </a:r>
            <a:r>
              <a:rPr b="0" lang="en-US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Excel</a:t>
            </a:r>
            <a:r>
              <a:rPr b="0" lang="zh-CN" sz="18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工具、开发数据统计自动化工具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304920" y="254160"/>
            <a:ext cx="1117512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zh-CN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三、项目经历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470" name="表格 5"/>
          <p:cNvGraphicFramePr/>
          <p:nvPr/>
        </p:nvGraphicFramePr>
        <p:xfrm>
          <a:off x="507960" y="1810080"/>
          <a:ext cx="11236680" cy="4793040"/>
        </p:xfrm>
        <a:graphic>
          <a:graphicData uri="http://schemas.openxmlformats.org/drawingml/2006/table">
            <a:tbl>
              <a:tblPr/>
              <a:tblGrid>
                <a:gridCol w="7721280"/>
                <a:gridCol w="1785240"/>
                <a:gridCol w="1730520"/>
              </a:tblGrid>
              <a:tr h="927000">
                <a:tc gridSpan="3">
                  <a:txBody>
                    <a:bodyPr lIns="93600" rIns="93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zh-CN" sz="1800" spc="-1" strike="noStrike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</a:rPr>
                        <a:t>轻微碰撞算法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772560"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数据分析、架构设计、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Python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</a:rPr>
                        <a:t>基于决策树的算法编写，项目进度定期汇报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2022.10-2022.11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zh-CN" sz="1800" spc="-1" strike="noStrike">
                          <a:solidFill>
                            <a:srgbClr val="0070c0"/>
                          </a:solidFill>
                          <a:latin typeface="微软雅黑"/>
                          <a:ea typeface="微软雅黑"/>
                        </a:rPr>
                        <a:t>主要负责人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72560"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使用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Go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进行代码重构，将算法以插件形式部署在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kuiper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中，并进行本地台架搭建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2022.12-2023.01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zh-CN" sz="1800" spc="-1" strike="noStrike">
                          <a:solidFill>
                            <a:srgbClr val="0070c0"/>
                          </a:solidFill>
                          <a:latin typeface="微软雅黑"/>
                          <a:ea typeface="微软雅黑"/>
                        </a:rPr>
                        <a:t>主要负责人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75080"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后期考虑到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CPU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资源，用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C++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代码改写，部署在网关中，实现边缘计算，并进行台架以及整车测试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2023.02-2023.04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zh-CN" sz="1800" spc="-1" strike="noStrike">
                          <a:solidFill>
                            <a:srgbClr val="0070c0"/>
                          </a:solidFill>
                          <a:latin typeface="微软雅黑"/>
                          <a:ea typeface="微软雅黑"/>
                        </a:rPr>
                        <a:t>主要参与方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72560"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算法运维阶段，云端拉取数据，定期数据回流验证。算法已测出两起疑似碰撞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2023.04-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至今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zh-CN" sz="1800" spc="-1" strike="noStrike">
                          <a:solidFill>
                            <a:srgbClr val="0070c0"/>
                          </a:solidFill>
                          <a:latin typeface="微软雅黑"/>
                          <a:ea typeface="微软雅黑"/>
                        </a:rPr>
                        <a:t>参与方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73640"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二期在云端对回流数据进行过滤和清洗，并部署轻量级算法，实现车云两端联动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2023.07-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BrownProTT"/>
                          <a:ea typeface="方正兰亭黑简体"/>
                        </a:rPr>
                        <a:t>至今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0" rIns="936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zh-CN" sz="1800" spc="-1" strike="noStrike">
                          <a:solidFill>
                            <a:srgbClr val="0070c0"/>
                          </a:solidFill>
                          <a:latin typeface="微软雅黑"/>
                          <a:ea typeface="微软雅黑"/>
                        </a:rPr>
                        <a:t>参与方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3600" marR="9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471" name="Text Placeholder 2"/>
          <p:cNvSpPr/>
          <p:nvPr/>
        </p:nvSpPr>
        <p:spPr>
          <a:xfrm>
            <a:off x="304920" y="969840"/>
            <a:ext cx="11236680" cy="8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t">
            <a:noAutofit/>
          </a:bodyPr>
          <a:p>
            <a:pPr marL="447840" indent="-447840">
              <a:lnSpc>
                <a:spcPct val="100000"/>
              </a:lnSpc>
              <a:spcBef>
                <a:spcPts val="183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zh-CN" sz="16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在项目前、中期担任主要负责任一职。思考边缘计算可能性，分析边缘端资源限制，多次主动调整策略。从初步的数据清洗、数据挖掘、数据分析、到后续的算法设计、算法编写，作为主要负责人，我制定每一个步骤的计划、定期汇报到最后项目落地。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304920" y="254160"/>
            <a:ext cx="1117512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zh-CN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四、成果展示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3" name="Text Placeholder 2"/>
          <p:cNvSpPr/>
          <p:nvPr/>
        </p:nvSpPr>
        <p:spPr>
          <a:xfrm>
            <a:off x="822600" y="1263600"/>
            <a:ext cx="11236680" cy="79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t">
            <a:noAutofit/>
          </a:bodyPr>
          <a:p>
            <a:pPr marL="447840" indent="-447840">
              <a:lnSpc>
                <a:spcPct val="100000"/>
              </a:lnSpc>
              <a:spcBef>
                <a:spcPts val="183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zh-CN" sz="18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部分成果、案例展示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4" name="图片 5" descr=""/>
          <p:cNvPicPr/>
          <p:nvPr/>
        </p:nvPicPr>
        <p:blipFill>
          <a:blip r:embed="rId1"/>
          <a:stretch/>
        </p:blipFill>
        <p:spPr>
          <a:xfrm>
            <a:off x="822600" y="1833840"/>
            <a:ext cx="2781720" cy="1843200"/>
          </a:xfrm>
          <a:prstGeom prst="rect">
            <a:avLst/>
          </a:prstGeom>
          <a:ln w="0">
            <a:noFill/>
          </a:ln>
        </p:spPr>
      </p:pic>
      <p:pic>
        <p:nvPicPr>
          <p:cNvPr id="475" name="图片 7" descr=""/>
          <p:cNvPicPr/>
          <p:nvPr/>
        </p:nvPicPr>
        <p:blipFill>
          <a:blip r:embed="rId2"/>
          <a:stretch/>
        </p:blipFill>
        <p:spPr>
          <a:xfrm>
            <a:off x="6667200" y="3843360"/>
            <a:ext cx="5234040" cy="607680"/>
          </a:xfrm>
          <a:prstGeom prst="rect">
            <a:avLst/>
          </a:prstGeom>
          <a:ln w="0">
            <a:noFill/>
          </a:ln>
        </p:spPr>
      </p:pic>
      <p:pic>
        <p:nvPicPr>
          <p:cNvPr id="476" name="图片 9" descr=""/>
          <p:cNvPicPr/>
          <p:nvPr/>
        </p:nvPicPr>
        <p:blipFill>
          <a:blip r:embed="rId3"/>
          <a:srcRect l="0" t="0" r="22284" b="18376"/>
          <a:stretch/>
        </p:blipFill>
        <p:spPr>
          <a:xfrm>
            <a:off x="7331400" y="4498200"/>
            <a:ext cx="4309920" cy="2280240"/>
          </a:xfrm>
          <a:prstGeom prst="rect">
            <a:avLst/>
          </a:prstGeom>
          <a:ln w="0">
            <a:noFill/>
          </a:ln>
        </p:spPr>
      </p:pic>
      <p:pic>
        <p:nvPicPr>
          <p:cNvPr id="477" name="图片 13" descr=""/>
          <p:cNvPicPr/>
          <p:nvPr/>
        </p:nvPicPr>
        <p:blipFill>
          <a:blip r:embed="rId4"/>
          <a:srcRect l="0" t="0" r="22417" b="18446"/>
          <a:stretch/>
        </p:blipFill>
        <p:spPr>
          <a:xfrm>
            <a:off x="7331400" y="1607760"/>
            <a:ext cx="4148640" cy="2196720"/>
          </a:xfrm>
          <a:prstGeom prst="rect">
            <a:avLst/>
          </a:prstGeom>
          <a:ln w="0">
            <a:noFill/>
          </a:ln>
        </p:spPr>
      </p:pic>
      <p:pic>
        <p:nvPicPr>
          <p:cNvPr id="478" name="图片 20" descr=""/>
          <p:cNvPicPr/>
          <p:nvPr/>
        </p:nvPicPr>
        <p:blipFill>
          <a:blip r:embed="rId5"/>
          <a:stretch/>
        </p:blipFill>
        <p:spPr>
          <a:xfrm>
            <a:off x="3198960" y="3927960"/>
            <a:ext cx="3322440" cy="2675520"/>
          </a:xfrm>
          <a:prstGeom prst="rect">
            <a:avLst/>
          </a:prstGeom>
          <a:ln w="0">
            <a:noFill/>
          </a:ln>
        </p:spPr>
      </p:pic>
      <p:pic>
        <p:nvPicPr>
          <p:cNvPr id="479" name="图片 4" descr=""/>
          <p:cNvPicPr/>
          <p:nvPr/>
        </p:nvPicPr>
        <p:blipFill>
          <a:blip r:embed="rId6"/>
          <a:stretch/>
        </p:blipFill>
        <p:spPr>
          <a:xfrm>
            <a:off x="822600" y="3843360"/>
            <a:ext cx="2118600" cy="2825640"/>
          </a:xfrm>
          <a:prstGeom prst="rect">
            <a:avLst/>
          </a:prstGeom>
          <a:ln w="0">
            <a:noFill/>
          </a:ln>
        </p:spPr>
      </p:pic>
      <p:grpSp>
        <p:nvGrpSpPr>
          <p:cNvPr id="480" name="组合 11"/>
          <p:cNvGrpSpPr/>
          <p:nvPr/>
        </p:nvGrpSpPr>
        <p:grpSpPr>
          <a:xfrm>
            <a:off x="3649680" y="1833840"/>
            <a:ext cx="3681360" cy="1843200"/>
            <a:chOff x="3649680" y="1833840"/>
            <a:chExt cx="3681360" cy="1843200"/>
          </a:xfrm>
        </p:grpSpPr>
        <p:pic>
          <p:nvPicPr>
            <p:cNvPr id="481" name="图片 8" descr=""/>
            <p:cNvPicPr/>
            <p:nvPr/>
          </p:nvPicPr>
          <p:blipFill>
            <a:blip r:embed="rId7"/>
            <a:srcRect l="6747" t="48136" r="12975" b="7322"/>
            <a:stretch/>
          </p:blipFill>
          <p:spPr>
            <a:xfrm>
              <a:off x="3649680" y="1833840"/>
              <a:ext cx="3681360" cy="1843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82" name="矩形 10"/>
            <p:cNvSpPr/>
            <p:nvPr/>
          </p:nvSpPr>
          <p:spPr>
            <a:xfrm>
              <a:off x="5875920" y="2038680"/>
              <a:ext cx="299880" cy="163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304920" y="254160"/>
            <a:ext cx="1117512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zh-CN" sz="4400" spc="-1" strike="noStrike">
                <a:solidFill>
                  <a:srgbClr val="087d9d"/>
                </a:solidFill>
                <a:latin typeface="BrownProTT"/>
                <a:ea typeface="方正兰亭黑简体"/>
              </a:rPr>
              <a:t>五、专业能力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4" name="Text Placeholder 2"/>
          <p:cNvSpPr/>
          <p:nvPr/>
        </p:nvSpPr>
        <p:spPr>
          <a:xfrm>
            <a:off x="721800" y="1072440"/>
            <a:ext cx="10341360" cy="55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zh-CN" sz="16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编程语言</a:t>
            </a:r>
            <a:endParaRPr b="0" lang="en-US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高级语言：</a:t>
            </a:r>
            <a:r>
              <a:rPr b="0" lang="en-US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Python</a:t>
            </a:r>
            <a:r>
              <a:rPr b="0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（熟悉）、</a:t>
            </a:r>
            <a:r>
              <a:rPr b="0" lang="en-US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C/C++ </a:t>
            </a:r>
            <a:r>
              <a:rPr b="0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（熟悉）、</a:t>
            </a:r>
            <a:r>
              <a:rPr b="0" lang="en-US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Golang</a:t>
            </a:r>
            <a:r>
              <a:rPr b="0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（熟悉）</a:t>
            </a:r>
            <a:endParaRPr b="0" lang="en-US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数据库语言：</a:t>
            </a:r>
            <a:r>
              <a:rPr b="0" lang="en-US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SQL</a:t>
            </a:r>
            <a:r>
              <a:rPr b="0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（熟悉）、</a:t>
            </a:r>
            <a:r>
              <a:rPr b="0" lang="en-US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MongoDB</a:t>
            </a:r>
            <a:r>
              <a:rPr b="0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（熟悉）</a:t>
            </a:r>
            <a:endParaRPr b="0" lang="en-US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版本管理系统：</a:t>
            </a:r>
            <a:r>
              <a:rPr b="0" lang="en-US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Git</a:t>
            </a:r>
            <a:r>
              <a:rPr b="0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、</a:t>
            </a:r>
            <a:r>
              <a:rPr b="0" lang="en-US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SVN</a:t>
            </a:r>
            <a:endParaRPr b="0" lang="en-US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1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操作系统：</a:t>
            </a:r>
            <a:r>
              <a:rPr b="0" lang="en-US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Linux/Ubuntu</a:t>
            </a:r>
            <a:r>
              <a:rPr b="0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、</a:t>
            </a:r>
            <a:r>
              <a:rPr b="0" lang="en-US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Window</a:t>
            </a:r>
            <a:r>
              <a:rPr b="0" lang="zh-CN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、</a:t>
            </a:r>
            <a:r>
              <a:rPr b="0" lang="en-US" sz="1200" spc="-1" strike="noStrike">
                <a:solidFill>
                  <a:srgbClr val="000000"/>
                </a:solidFill>
                <a:latin typeface="BrownProTT"/>
                <a:ea typeface="方正兰亭黑简体"/>
              </a:rPr>
              <a:t>MacOS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zh-CN" sz="16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专业背景</a:t>
            </a:r>
            <a:endParaRPr b="0" lang="en-US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统计方法</a:t>
            </a:r>
            <a:endParaRPr b="0" lang="en-US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机器学习与深度学习</a:t>
            </a:r>
            <a:endParaRPr b="0" lang="en-US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量化投资背景</a:t>
            </a:r>
            <a:endParaRPr b="0" lang="en-US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汽车行业背景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zh-CN" sz="16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个人能力</a:t>
            </a:r>
            <a:endParaRPr b="0" lang="en-US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个人学习能力较强、能坚持、肯吃苦</a:t>
            </a:r>
            <a:endParaRPr b="0" lang="en-US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沟通表达能力较强、有抽象化思维和化繁为简的能力</a:t>
            </a:r>
            <a:endParaRPr b="0" lang="en-US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架构思维、对软件架构有一定内聚、解耦能力</a:t>
            </a:r>
            <a:endParaRPr b="0" lang="en-US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积极进取、终身学习是我的目标</a:t>
            </a:r>
            <a:endParaRPr b="0" lang="en-US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zh-CN" sz="1200" spc="-1" strike="noStrike">
                <a:solidFill>
                  <a:srgbClr val="000000"/>
                </a:solidFill>
                <a:latin typeface="方正兰亭黑简体"/>
                <a:ea typeface="方正兰亭黑简体"/>
              </a:rPr>
              <a:t>时刻保持好奇心和进取心、对数学、金融、计算机尤其感兴趣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10943</TotalTime>
  <Application>LibreOffice/7.3.7.2$Linux_X86_64 LibreOffice_project/30$Build-2</Application>
  <AppVersion>15.0000</AppVersion>
  <Words>1095</Words>
  <Paragraphs>160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2020-08-13T05:14:00Z</dcterms:created>
  <dc:creator>ETA</dc:creator>
  <dc:description/>
  <dc:language>zh-CN</dc:language>
  <cp:lastModifiedBy/>
  <dcterms:modified xsi:type="dcterms:W3CDTF">2023-09-12T11:25:52Z</dcterms:modified>
  <cp:revision>541</cp:revision>
  <dc:subject/>
  <dc:title>MAXUS Presentation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87818A8B4469470EA9C9C74B088E3E7A</vt:lpwstr>
  </property>
  <property fmtid="{D5CDD505-2E9C-101B-9397-08002B2CF9AE}" pid="3" name="KSOProductBuildVer">
    <vt:lpwstr>2052-11.1.0.10667</vt:lpwstr>
  </property>
  <property fmtid="{D5CDD505-2E9C-101B-9397-08002B2CF9AE}" pid="4" name="KSOSaveFontToCloudKey">
    <vt:lpwstr>306534367_cloud</vt:lpwstr>
  </property>
  <property fmtid="{D5CDD505-2E9C-101B-9397-08002B2CF9AE}" pid="5" name="PresentationFormat">
    <vt:lpwstr>宽屏</vt:lpwstr>
  </property>
  <property fmtid="{D5CDD505-2E9C-101B-9397-08002B2CF9AE}" pid="6" name="Slides">
    <vt:i4>11</vt:i4>
  </property>
</Properties>
</file>