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B2168-BE62-4AC9-A16B-3EDB43975E1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80710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2168-BE62-4AC9-A16B-3EDB43975E1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740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2168-BE62-4AC9-A16B-3EDB43975E1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209844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2168-BE62-4AC9-A16B-3EDB43975E1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302779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B2168-BE62-4AC9-A16B-3EDB43975E1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251948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B2168-BE62-4AC9-A16B-3EDB43975E1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28433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B2168-BE62-4AC9-A16B-3EDB43975E11}"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281767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5B2168-BE62-4AC9-A16B-3EDB43975E11}"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16615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B2168-BE62-4AC9-A16B-3EDB43975E11}"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188432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5B2168-BE62-4AC9-A16B-3EDB43975E1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96343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5B2168-BE62-4AC9-A16B-3EDB43975E1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53A3D-4985-4BA4-875E-3356029CAF67}" type="slidenum">
              <a:rPr lang="en-US" smtClean="0"/>
              <a:t>‹#›</a:t>
            </a:fld>
            <a:endParaRPr lang="en-US"/>
          </a:p>
        </p:txBody>
      </p:sp>
    </p:spTree>
    <p:extLst>
      <p:ext uri="{BB962C8B-B14F-4D97-AF65-F5344CB8AC3E}">
        <p14:creationId xmlns:p14="http://schemas.microsoft.com/office/powerpoint/2010/main" val="14753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B2168-BE62-4AC9-A16B-3EDB43975E11}" type="datetimeFigureOut">
              <a:rPr lang="en-US" smtClean="0"/>
              <a:t>3/30/2023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53A3D-4985-4BA4-875E-3356029CAF67}" type="slidenum">
              <a:rPr lang="en-US" smtClean="0"/>
              <a:t>‹#›</a:t>
            </a:fld>
            <a:endParaRPr lang="en-US"/>
          </a:p>
        </p:txBody>
      </p:sp>
    </p:spTree>
    <p:extLst>
      <p:ext uri="{BB962C8B-B14F-4D97-AF65-F5344CB8AC3E}">
        <p14:creationId xmlns:p14="http://schemas.microsoft.com/office/powerpoint/2010/main" val="1092978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afdbundestag.de/abgeordnete/andreas-bleck/" TargetMode="Externa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afdbundestag.de/abgeordnete/andreas-bleck/" TargetMode="External"/><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afdbundestag.de/abgeordnete/andreas-bleck/" TargetMode="Externa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751344"/>
            <a:ext cx="6096000" cy="5355312"/>
          </a:xfrm>
          <a:prstGeom prst="rect">
            <a:avLst/>
          </a:prstGeom>
        </p:spPr>
        <p:txBody>
          <a:bodyPr>
            <a:spAutoFit/>
          </a:bodyPr>
          <a:lstStyle/>
          <a:p>
            <a:r>
              <a:rPr lang="en-US" dirty="0" smtClean="0"/>
              <a:t>&lt;</a:t>
            </a:r>
            <a:r>
              <a:rPr lang="en-US" dirty="0" err="1" smtClean="0"/>
              <a:t>nonPoliceOperation</a:t>
            </a:r>
            <a:r>
              <a:rPr lang="en-US" dirty="0" smtClean="0"/>
              <a:t>&gt;</a:t>
            </a:r>
          </a:p>
          <a:p>
            <a:r>
              <a:rPr lang="en-US" dirty="0" smtClean="0"/>
              <a:t> FBI:KIDDNAPPING</a:t>
            </a:r>
          </a:p>
          <a:p>
            <a:r>
              <a:rPr lang="en-US" dirty="0" smtClean="0"/>
              <a:t> FBI:CVPA</a:t>
            </a:r>
          </a:p>
          <a:p>
            <a:r>
              <a:rPr lang="en-US" dirty="0" smtClean="0"/>
              <a:t>   OBAMA.SWARZENGGER  (</a:t>
            </a:r>
            <a:r>
              <a:rPr lang="en-US" dirty="0" err="1" smtClean="0"/>
              <a:t>nonPoliceCfgLogical</a:t>
            </a:r>
            <a:r>
              <a:rPr lang="en-US" dirty="0" smtClean="0"/>
              <a:t>: &lt;s&gt;</a:t>
            </a:r>
            <a:r>
              <a:rPr lang="en-US" dirty="0" err="1" smtClean="0"/>
              <a:t>pope.lisa</a:t>
            </a:r>
            <a:r>
              <a:rPr lang="en-US" dirty="0" smtClean="0"/>
              <a:t>: </a:t>
            </a:r>
            <a:r>
              <a:rPr lang="en-US" dirty="0" err="1" smtClean="0"/>
              <a:t>pising</a:t>
            </a:r>
            <a:r>
              <a:rPr lang="en-US" dirty="0" smtClean="0"/>
              <a:t> on </a:t>
            </a:r>
            <a:r>
              <a:rPr lang="en-US" dirty="0" err="1" smtClean="0"/>
              <a:t>dauhter</a:t>
            </a:r>
            <a:r>
              <a:rPr lang="en-US" dirty="0" smtClean="0"/>
              <a:t>; default </a:t>
            </a:r>
            <a:r>
              <a:rPr lang="en-US" dirty="0" err="1" smtClean="0"/>
              <a:t>sentance</a:t>
            </a:r>
            <a:r>
              <a:rPr lang="en-US" dirty="0" smtClean="0"/>
              <a:t> until </a:t>
            </a:r>
            <a:r>
              <a:rPr lang="en-US" dirty="0" err="1" smtClean="0"/>
              <a:t>dauther</a:t>
            </a:r>
            <a:r>
              <a:rPr lang="en-US" dirty="0" smtClean="0"/>
              <a:t> onsite &lt;/s&gt;)</a:t>
            </a:r>
          </a:p>
          <a:p>
            <a:r>
              <a:rPr lang="en-US" dirty="0" smtClean="0"/>
              <a:t>   </a:t>
            </a:r>
            <a:r>
              <a:rPr lang="en-US" dirty="0" err="1" smtClean="0"/>
              <a:t>roth.ibm.damiler</a:t>
            </a:r>
            <a:r>
              <a:rPr lang="en-US" dirty="0" smtClean="0"/>
              <a:t>.{</a:t>
            </a:r>
          </a:p>
          <a:p>
            <a:r>
              <a:rPr lang="en-US" dirty="0" smtClean="0"/>
              <a:t>	</a:t>
            </a:r>
            <a:r>
              <a:rPr lang="en-US" dirty="0" err="1" smtClean="0"/>
              <a:t>ibm.dmielr.employe.eva</a:t>
            </a:r>
            <a:r>
              <a:rPr lang="en-US" dirty="0" smtClean="0"/>
              <a:t>(</a:t>
            </a:r>
            <a:r>
              <a:rPr lang="en-US" dirty="0" err="1" smtClean="0"/>
              <a:t>wielanddnaiel</a:t>
            </a:r>
            <a:r>
              <a:rPr lang="en-US" dirty="0" smtClean="0"/>
              <a:t>).</a:t>
            </a:r>
            <a:r>
              <a:rPr lang="en-US" dirty="0" err="1" smtClean="0"/>
              <a:t>bruan</a:t>
            </a:r>
            <a:r>
              <a:rPr lang="en-US" dirty="0" smtClean="0"/>
              <a:t>		41.&lt;s&gt;</a:t>
            </a:r>
            <a:r>
              <a:rPr lang="en-US" dirty="0" err="1" smtClean="0"/>
              <a:t>cputoer</a:t>
            </a:r>
            <a:r>
              <a:rPr lang="en-US" dirty="0" smtClean="0"/>
              <a:t> </a:t>
            </a:r>
            <a:r>
              <a:rPr lang="en-US" dirty="0" err="1" smtClean="0"/>
              <a:t>easter</a:t>
            </a:r>
            <a:r>
              <a:rPr lang="en-US" dirty="0" smtClean="0"/>
              <a:t> card, !</a:t>
            </a:r>
            <a:r>
              <a:rPr lang="en-US" dirty="0" err="1" smtClean="0"/>
              <a:t>univsity</a:t>
            </a:r>
            <a:r>
              <a:rPr lang="en-US" dirty="0" smtClean="0"/>
              <a:t>&lt;/s&gt;.</a:t>
            </a:r>
            <a:r>
              <a:rPr lang="en-US" dirty="0" err="1" smtClean="0"/>
              <a:t>avg</a:t>
            </a:r>
            <a:endParaRPr lang="en-US" dirty="0" smtClean="0"/>
          </a:p>
          <a:p>
            <a:r>
              <a:rPr lang="en-US" dirty="0" smtClean="0"/>
              <a:t>		&lt;s&gt;</a:t>
            </a:r>
            <a:r>
              <a:rPr lang="en-US" dirty="0" err="1" smtClean="0"/>
              <a:t>harold</a:t>
            </a:r>
            <a:r>
              <a:rPr lang="en-US" dirty="0" smtClean="0"/>
              <a:t> pissing in </a:t>
            </a:r>
            <a:r>
              <a:rPr lang="en-US" dirty="0" err="1" smtClean="0"/>
              <a:t>forgarden</a:t>
            </a:r>
            <a:r>
              <a:rPr lang="en-US" dirty="0" smtClean="0"/>
              <a:t>&lt;/s&gt;</a:t>
            </a:r>
          </a:p>
          <a:p>
            <a:r>
              <a:rPr lang="en-US" dirty="0" smtClean="0"/>
              <a:t>	</a:t>
            </a:r>
            <a:r>
              <a:rPr lang="en-US" dirty="0" err="1" smtClean="0"/>
              <a:t>nonPolciContentItemLocial</a:t>
            </a:r>
            <a:r>
              <a:rPr lang="en-US" dirty="0" smtClean="0"/>
              <a:t>(</a:t>
            </a:r>
            <a:r>
              <a:rPr lang="en-US" dirty="0" err="1" smtClean="0"/>
              <a:t>nonPceLife</a:t>
            </a:r>
            <a:r>
              <a:rPr lang="en-US" dirty="0" smtClean="0"/>
              <a:t>)</a:t>
            </a:r>
          </a:p>
          <a:p>
            <a:r>
              <a:rPr lang="en-US" dirty="0" smtClean="0"/>
              <a:t>		- &lt;s&gt;bier sound&lt;/s&gt;</a:t>
            </a:r>
          </a:p>
          <a:p>
            <a:r>
              <a:rPr lang="en-US" dirty="0" smtClean="0"/>
              <a:t>   }</a:t>
            </a:r>
          </a:p>
          <a:p>
            <a:r>
              <a:rPr lang="en-US" dirty="0" smtClean="0"/>
              <a:t>   </a:t>
            </a:r>
            <a:r>
              <a:rPr lang="en-US" dirty="0" err="1" smtClean="0"/>
              <a:t>ipx</a:t>
            </a:r>
            <a:endParaRPr lang="en-US" dirty="0" smtClean="0"/>
          </a:p>
          <a:p>
            <a:r>
              <a:rPr lang="en-US" dirty="0" smtClean="0"/>
              <a:t>	</a:t>
            </a:r>
            <a:r>
              <a:rPr lang="en-US" dirty="0" err="1" smtClean="0"/>
              <a:t>ibm.damiler.visa.cygwource.nonPcieContITems</a:t>
            </a:r>
            <a:r>
              <a:rPr lang="en-US" dirty="0" smtClean="0"/>
              <a:t>(&lt;s&gt;black </a:t>
            </a:r>
            <a:r>
              <a:rPr lang="en-US" dirty="0" err="1" smtClean="0"/>
              <a:t>peope</a:t>
            </a:r>
            <a:r>
              <a:rPr lang="en-US" dirty="0" smtClean="0"/>
              <a:t> apple picture </a:t>
            </a:r>
            <a:r>
              <a:rPr lang="en-US" dirty="0" err="1" smtClean="0"/>
              <a:t>fontyard</a:t>
            </a:r>
            <a:r>
              <a:rPr lang="en-US" dirty="0" smtClean="0"/>
              <a:t>&lt;/s&gt;)</a:t>
            </a:r>
          </a:p>
          <a:p>
            <a:r>
              <a:rPr lang="en-US" dirty="0" smtClean="0"/>
              <a:t>	</a:t>
            </a:r>
            <a:r>
              <a:rPr lang="en-US" dirty="0" err="1" smtClean="0"/>
              <a:t>ibm.dmiler.apple</a:t>
            </a:r>
            <a:r>
              <a:rPr lang="en-US" dirty="0" smtClean="0"/>
              <a:t>.&lt;s&gt;</a:t>
            </a:r>
            <a:r>
              <a:rPr lang="en-US" dirty="0" err="1" smtClean="0"/>
              <a:t>sad.marx</a:t>
            </a:r>
            <a:r>
              <a:rPr lang="en-US" dirty="0" smtClean="0"/>
              <a:t>&lt;/s&gt;</a:t>
            </a:r>
          </a:p>
          <a:p>
            <a:r>
              <a:rPr lang="en-US" dirty="0" smtClean="0"/>
              <a:t> FBI:KIDDNAPPING</a:t>
            </a:r>
          </a:p>
          <a:p>
            <a:r>
              <a:rPr lang="en-US" dirty="0" smtClean="0"/>
              <a:t> FBI:CVPA</a:t>
            </a:r>
          </a:p>
          <a:p>
            <a:r>
              <a:rPr lang="en-US" dirty="0" smtClean="0"/>
              <a:t>&lt;</a:t>
            </a:r>
            <a:r>
              <a:rPr lang="en-US" dirty="0" err="1" smtClean="0"/>
              <a:t>nonPoliceOperation</a:t>
            </a:r>
            <a:r>
              <a:rPr lang="en-US" dirty="0" smtClean="0"/>
              <a:t>&gt;</a:t>
            </a:r>
            <a:endParaRPr lang="en-US" dirty="0"/>
          </a:p>
        </p:txBody>
      </p:sp>
      <p:sp>
        <p:nvSpPr>
          <p:cNvPr id="5" name="Rectangle 4"/>
          <p:cNvSpPr/>
          <p:nvPr/>
        </p:nvSpPr>
        <p:spPr>
          <a:xfrm>
            <a:off x="0" y="0"/>
            <a:ext cx="86214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7" name="Straight Connector 6"/>
          <p:cNvCxnSpPr/>
          <p:nvPr/>
        </p:nvCxnSpPr>
        <p:spPr>
          <a:xfrm>
            <a:off x="862149" y="561703"/>
            <a:ext cx="0" cy="6296297"/>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299" y="2508131"/>
            <a:ext cx="945152" cy="37032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462" y="1238739"/>
            <a:ext cx="1232263" cy="569922"/>
          </a:xfrm>
          <a:prstGeom prst="rect">
            <a:avLst/>
          </a:prstGeom>
        </p:spPr>
      </p:pic>
      <p:cxnSp>
        <p:nvCxnSpPr>
          <p:cNvPr id="13" name="Straight Connector 12"/>
          <p:cNvCxnSpPr/>
          <p:nvPr/>
        </p:nvCxnSpPr>
        <p:spPr>
          <a:xfrm>
            <a:off x="1626462" y="927463"/>
            <a:ext cx="1421538" cy="122790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7806" y="2076994"/>
            <a:ext cx="700320" cy="369332"/>
          </a:xfrm>
          <a:prstGeom prst="rect">
            <a:avLst/>
          </a:prstGeom>
          <a:noFill/>
        </p:spPr>
        <p:txBody>
          <a:bodyPr wrap="none" rtlCol="0">
            <a:spAutoFit/>
          </a:bodyPr>
          <a:lstStyle/>
          <a:p>
            <a:r>
              <a:rPr lang="en-US" dirty="0" smtClean="0"/>
              <a:t>client</a:t>
            </a:r>
            <a:endParaRPr lang="en-US" dirty="0"/>
          </a:p>
        </p:txBody>
      </p:sp>
      <p:sp>
        <p:nvSpPr>
          <p:cNvPr id="15" name="TextBox 14"/>
          <p:cNvSpPr txBox="1"/>
          <p:nvPr/>
        </p:nvSpPr>
        <p:spPr>
          <a:xfrm>
            <a:off x="1873768" y="1861426"/>
            <a:ext cx="819840" cy="369332"/>
          </a:xfrm>
          <a:prstGeom prst="rect">
            <a:avLst/>
          </a:prstGeom>
          <a:noFill/>
        </p:spPr>
        <p:txBody>
          <a:bodyPr wrap="none" rtlCol="0">
            <a:spAutoFit/>
          </a:bodyPr>
          <a:lstStyle/>
          <a:p>
            <a:r>
              <a:rPr lang="en-US" dirty="0" smtClean="0"/>
              <a:t>w/</a:t>
            </a:r>
            <a:r>
              <a:rPr lang="en-US" dirty="0" err="1" smtClean="0"/>
              <a:t>sam</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4622" y="2076994"/>
            <a:ext cx="3041831" cy="1848385"/>
          </a:xfrm>
          <a:prstGeom prst="rect">
            <a:avLst/>
          </a:prstGeom>
        </p:spPr>
      </p:pic>
      <p:sp>
        <p:nvSpPr>
          <p:cNvPr id="17" name="TextBox 16"/>
          <p:cNvSpPr txBox="1"/>
          <p:nvPr/>
        </p:nvSpPr>
        <p:spPr>
          <a:xfrm>
            <a:off x="9901646" y="927463"/>
            <a:ext cx="1611980" cy="646331"/>
          </a:xfrm>
          <a:prstGeom prst="rect">
            <a:avLst/>
          </a:prstGeom>
          <a:noFill/>
        </p:spPr>
        <p:txBody>
          <a:bodyPr wrap="none" rtlCol="0">
            <a:spAutoFit/>
          </a:bodyPr>
          <a:lstStyle/>
          <a:p>
            <a:r>
              <a:rPr lang="en-US" dirty="0" smtClean="0"/>
              <a:t>J2EE Pattern </a:t>
            </a:r>
          </a:p>
          <a:p>
            <a:r>
              <a:rPr lang="en-US" dirty="0" err="1" smtClean="0"/>
              <a:t>Serviec</a:t>
            </a:r>
            <a:r>
              <a:rPr lang="en-US" dirty="0" smtClean="0"/>
              <a:t> Locator</a:t>
            </a:r>
            <a:endParaRPr lang="en-US" dirty="0"/>
          </a:p>
        </p:txBody>
      </p:sp>
      <p:cxnSp>
        <p:nvCxnSpPr>
          <p:cNvPr id="19" name="Straight Arrow Connector 18"/>
          <p:cNvCxnSpPr/>
          <p:nvPr/>
        </p:nvCxnSpPr>
        <p:spPr>
          <a:xfrm flipH="1">
            <a:off x="3616371" y="1523700"/>
            <a:ext cx="6193835" cy="737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22607" y="2466647"/>
            <a:ext cx="1015473" cy="53453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662007" y="5355771"/>
            <a:ext cx="3448252" cy="369332"/>
          </a:xfrm>
          <a:prstGeom prst="rect">
            <a:avLst/>
          </a:prstGeom>
          <a:noFill/>
        </p:spPr>
        <p:txBody>
          <a:bodyPr wrap="none" rtlCol="0">
            <a:spAutoFit/>
          </a:bodyPr>
          <a:lstStyle/>
          <a:p>
            <a:r>
              <a:rPr lang="en-US" dirty="0" smtClean="0"/>
              <a:t>Db2:octigate:database:table(traps)</a:t>
            </a:r>
            <a:endParaRPr lang="en-US" dirty="0"/>
          </a:p>
        </p:txBody>
      </p:sp>
      <p:sp>
        <p:nvSpPr>
          <p:cNvPr id="24" name="Rectangle 23"/>
          <p:cNvSpPr/>
          <p:nvPr/>
        </p:nvSpPr>
        <p:spPr>
          <a:xfrm>
            <a:off x="6285275" y="5699040"/>
            <a:ext cx="6096000" cy="769441"/>
          </a:xfrm>
          <a:prstGeom prst="rect">
            <a:avLst/>
          </a:prstGeom>
        </p:spPr>
        <p:txBody>
          <a:bodyPr>
            <a:spAutoFit/>
          </a:bodyPr>
          <a:lstStyle/>
          <a:p>
            <a:r>
              <a:rPr lang="en-US" sz="1100" dirty="0"/>
              <a:t>T</a:t>
            </a:r>
            <a:r>
              <a:rPr lang="en-US" sz="1100" dirty="0" smtClean="0"/>
              <a:t>rap &amp; Alert Management Set software traps and alerts to monitor a Group of servers or selected server. By setting traps and alerts, the user will be notified immediately when the system meets the conditions of the trap and the alert they set. An action will either be sending an email or creating a record in a file</a:t>
            </a:r>
            <a:endParaRPr lang="en-US" sz="1100" dirty="0"/>
          </a:p>
        </p:txBody>
      </p:sp>
      <p:cxnSp>
        <p:nvCxnSpPr>
          <p:cNvPr id="25" name="Straight Arrow Connector 24"/>
          <p:cNvCxnSpPr>
            <a:endCxn id="23" idx="0"/>
          </p:cNvCxnSpPr>
          <p:nvPr/>
        </p:nvCxnSpPr>
        <p:spPr>
          <a:xfrm>
            <a:off x="10378577" y="3709851"/>
            <a:ext cx="7556" cy="16459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0227" y="6176383"/>
            <a:ext cx="5720284" cy="1754326"/>
          </a:xfrm>
          <a:prstGeom prst="rect">
            <a:avLst/>
          </a:prstGeom>
          <a:noFill/>
        </p:spPr>
        <p:txBody>
          <a:bodyPr wrap="none" rtlCol="0">
            <a:spAutoFit/>
          </a:bodyPr>
          <a:lstStyle/>
          <a:p>
            <a:r>
              <a:rPr lang="en-US" dirty="0" err="1" smtClean="0"/>
              <a:t>Ibm.damiler.sap.legal</a:t>
            </a:r>
            <a:r>
              <a:rPr lang="en-US" dirty="0" smtClean="0"/>
              <a:t>.</a:t>
            </a:r>
          </a:p>
          <a:p>
            <a:r>
              <a:rPr lang="en-US" dirty="0" err="1" smtClean="0"/>
              <a:t>Ibm.dmiler.ubs.legal</a:t>
            </a:r>
            <a:endParaRPr lang="en-US" dirty="0" smtClean="0"/>
          </a:p>
          <a:p>
            <a:r>
              <a:rPr lang="en-US" dirty="0" smtClean="0"/>
              <a:t>AGG </a:t>
            </a:r>
            <a:r>
              <a:rPr lang="en-US" dirty="0" err="1" smtClean="0"/>
              <a:t>ASSUALT.HOMICDE.nonPoliceCfgLogical</a:t>
            </a:r>
            <a:endParaRPr lang="en-US" dirty="0" smtClean="0"/>
          </a:p>
          <a:p>
            <a:r>
              <a:rPr lang="en-US" dirty="0" smtClean="0"/>
              <a:t>41.roth(</a:t>
            </a:r>
            <a:r>
              <a:rPr lang="en-US" dirty="0" err="1" smtClean="0"/>
              <a:t>shld</a:t>
            </a:r>
            <a:r>
              <a:rPr lang="en-US" dirty="0" smtClean="0"/>
              <a:t>).</a:t>
            </a:r>
            <a:r>
              <a:rPr lang="en-US" dirty="0" err="1" smtClean="0"/>
              <a:t>Ibm.damier.emloye.Harold</a:t>
            </a:r>
            <a:r>
              <a:rPr lang="en-US" dirty="0" smtClean="0"/>
              <a:t>.?</a:t>
            </a:r>
          </a:p>
          <a:p>
            <a:r>
              <a:rPr lang="en-US" dirty="0" smtClean="0"/>
              <a:t>0.1 </a:t>
            </a:r>
            <a:r>
              <a:rPr lang="en-US" strike="sngStrike" dirty="0" smtClean="0"/>
              <a:t>incest village </a:t>
            </a:r>
            <a:r>
              <a:rPr lang="en-US" dirty="0" smtClean="0"/>
              <a:t>HOMICDE </a:t>
            </a:r>
            <a:r>
              <a:rPr lang="en-US" strike="sngStrike" dirty="0" smtClean="0"/>
              <a:t>hitter in brazil, </a:t>
            </a:r>
            <a:r>
              <a:rPr lang="en-US" strike="sngStrike" dirty="0" err="1" smtClean="0"/>
              <a:t>waitin</a:t>
            </a:r>
            <a:r>
              <a:rPr lang="en-US" strike="sngStrike" dirty="0" smtClean="0"/>
              <a:t> to die </a:t>
            </a:r>
            <a:r>
              <a:rPr lang="en-US" strike="sngStrike" dirty="0" err="1" smtClean="0"/>
              <a:t>avg</a:t>
            </a:r>
            <a:endParaRPr lang="en-US" strike="sngStrike" dirty="0" smtClean="0"/>
          </a:p>
          <a:p>
            <a:r>
              <a:rPr lang="en-US" dirty="0" err="1" smtClean="0"/>
              <a:t>nonPoliceStatus.MERKEL</a:t>
            </a:r>
            <a:endParaRPr lang="en-US" dirty="0"/>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271" y="3735976"/>
            <a:ext cx="1541337" cy="2325189"/>
          </a:xfrm>
          <a:prstGeom prst="rect">
            <a:avLst/>
          </a:prstGeom>
        </p:spPr>
      </p:pic>
      <p:cxnSp>
        <p:nvCxnSpPr>
          <p:cNvPr id="31" name="Straight Connector 30"/>
          <p:cNvCxnSpPr/>
          <p:nvPr/>
        </p:nvCxnSpPr>
        <p:spPr>
          <a:xfrm>
            <a:off x="1045029" y="3429000"/>
            <a:ext cx="1813696" cy="26776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693608" y="3187337"/>
            <a:ext cx="2113523" cy="24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360229" y="5447211"/>
            <a:ext cx="3579222" cy="251829"/>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21778" y="4493153"/>
            <a:ext cx="963993" cy="428761"/>
          </a:xfrm>
          <a:prstGeom prst="rect">
            <a:avLst/>
          </a:prstGeom>
        </p:spPr>
      </p:pic>
      <p:pic>
        <p:nvPicPr>
          <p:cNvPr id="37" name="Picture 36"/>
          <p:cNvPicPr>
            <a:picLocks noChangeAspect="1"/>
          </p:cNvPicPr>
          <p:nvPr/>
        </p:nvPicPr>
        <p:blipFill>
          <a:blip r:embed="rId7"/>
          <a:stretch>
            <a:fillRect/>
          </a:stretch>
        </p:blipFill>
        <p:spPr>
          <a:xfrm>
            <a:off x="10721778" y="3996761"/>
            <a:ext cx="1142081" cy="1142081"/>
          </a:xfrm>
          <a:prstGeom prst="rect">
            <a:avLst/>
          </a:prstGeom>
        </p:spPr>
      </p:pic>
    </p:spTree>
    <p:extLst>
      <p:ext uri="{BB962C8B-B14F-4D97-AF65-F5344CB8AC3E}">
        <p14:creationId xmlns:p14="http://schemas.microsoft.com/office/powerpoint/2010/main" val="40036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43" y="1341058"/>
            <a:ext cx="4751939" cy="2860861"/>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sp>
        <p:nvSpPr>
          <p:cNvPr id="8" name="Rectangle 7"/>
          <p:cNvSpPr/>
          <p:nvPr/>
        </p:nvSpPr>
        <p:spPr>
          <a:xfrm>
            <a:off x="9625679" y="4516072"/>
            <a:ext cx="2183611" cy="1569660"/>
          </a:xfrm>
          <a:prstGeom prst="rect">
            <a:avLst/>
          </a:prstGeom>
        </p:spPr>
        <p:txBody>
          <a:bodyPr wrap="none">
            <a:spAutoFit/>
          </a:bodyPr>
          <a:lstStyle/>
          <a:p>
            <a:r>
              <a:rPr lang="en-US" sz="4800" b="1" dirty="0" smtClean="0"/>
              <a:t>1D8723</a:t>
            </a:r>
          </a:p>
          <a:p>
            <a:r>
              <a:rPr lang="en-US" sz="4800" b="1" dirty="0" smtClean="0"/>
              <a:t>.DE-AfD</a:t>
            </a:r>
            <a:endParaRPr lang="en-US" sz="4800" b="1"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515" y="5956798"/>
            <a:ext cx="848001" cy="848001"/>
          </a:xfrm>
          <a:prstGeom prst="rect">
            <a:avLst/>
          </a:prstGeom>
        </p:spPr>
      </p:pic>
      <p:sp>
        <p:nvSpPr>
          <p:cNvPr id="10" name="Rectangle 9"/>
          <p:cNvSpPr/>
          <p:nvPr/>
        </p:nvSpPr>
        <p:spPr>
          <a:xfrm>
            <a:off x="10519747" y="6214666"/>
            <a:ext cx="1672253" cy="369332"/>
          </a:xfrm>
          <a:prstGeom prst="rect">
            <a:avLst/>
          </a:prstGeom>
        </p:spPr>
        <p:txBody>
          <a:bodyPr wrap="none">
            <a:spAutoFit/>
          </a:bodyPr>
          <a:lstStyle/>
          <a:p>
            <a:r>
              <a:rPr lang="en-US" b="0" i="0" u="none" strike="noStrike" dirty="0" smtClean="0">
                <a:solidFill>
                  <a:srgbClr val="009EE0"/>
                </a:solidFill>
                <a:effectLst/>
                <a:latin typeface="Barlow Condensed"/>
                <a:hlinkClick r:id="rId5"/>
              </a:rPr>
              <a:t>Andreas </a:t>
            </a:r>
            <a:r>
              <a:rPr lang="en-US" b="0" i="0" u="none" strike="noStrike" dirty="0" err="1" smtClean="0">
                <a:solidFill>
                  <a:srgbClr val="009EE0"/>
                </a:solidFill>
                <a:effectLst/>
                <a:latin typeface="Barlow Condensed"/>
                <a:hlinkClick r:id="rId5"/>
              </a:rPr>
              <a:t>Bleck</a:t>
            </a:r>
            <a:endParaRPr lang="en-US" dirty="0"/>
          </a:p>
        </p:txBody>
      </p:sp>
      <p:pic>
        <p:nvPicPr>
          <p:cNvPr id="21" name="Picture 20"/>
          <p:cNvPicPr>
            <a:picLocks noChangeAspect="1"/>
          </p:cNvPicPr>
          <p:nvPr/>
        </p:nvPicPr>
        <p:blipFill>
          <a:blip r:embed="rId6"/>
          <a:stretch>
            <a:fillRect/>
          </a:stretch>
        </p:blipFill>
        <p:spPr>
          <a:xfrm>
            <a:off x="8795902" y="1374023"/>
            <a:ext cx="2853320" cy="2853320"/>
          </a:xfrm>
          <a:prstGeom prst="rect">
            <a:avLst/>
          </a:prstGeom>
        </p:spPr>
      </p:pic>
      <p:sp>
        <p:nvSpPr>
          <p:cNvPr id="13" name="TextBox 12"/>
          <p:cNvSpPr txBox="1"/>
          <p:nvPr/>
        </p:nvSpPr>
        <p:spPr>
          <a:xfrm>
            <a:off x="7410265" y="880183"/>
            <a:ext cx="4399025" cy="523220"/>
          </a:xfrm>
          <a:prstGeom prst="rect">
            <a:avLst/>
          </a:prstGeom>
          <a:noFill/>
        </p:spPr>
        <p:txBody>
          <a:bodyPr wrap="none" rtlCol="0">
            <a:spAutoFit/>
          </a:bodyPr>
          <a:lstStyle/>
          <a:p>
            <a:r>
              <a:rPr lang="en-US" sz="2800" b="1" strike="sngStrike" dirty="0" smtClean="0"/>
              <a:t>“you are working too much”</a:t>
            </a:r>
            <a:endParaRPr lang="en-US" sz="2800" b="1" strike="sngStrike" dirty="0"/>
          </a:p>
        </p:txBody>
      </p:sp>
      <p:sp>
        <p:nvSpPr>
          <p:cNvPr id="25" name="TextBox 24"/>
          <p:cNvSpPr txBox="1"/>
          <p:nvPr/>
        </p:nvSpPr>
        <p:spPr>
          <a:xfrm>
            <a:off x="4079236" y="6021124"/>
            <a:ext cx="4399025" cy="523220"/>
          </a:xfrm>
          <a:prstGeom prst="rect">
            <a:avLst/>
          </a:prstGeom>
          <a:noFill/>
        </p:spPr>
        <p:txBody>
          <a:bodyPr wrap="none" rtlCol="0">
            <a:spAutoFit/>
          </a:bodyPr>
          <a:lstStyle/>
          <a:p>
            <a:r>
              <a:rPr lang="en-US" sz="2800" b="1" strike="sngStrike" dirty="0" smtClean="0"/>
              <a:t>“you are working too much”</a:t>
            </a:r>
            <a:endParaRPr lang="en-US" sz="2800" b="1" strike="sngStrike" dirty="0"/>
          </a:p>
        </p:txBody>
      </p:sp>
    </p:spTree>
    <p:extLst>
      <p:ext uri="{BB962C8B-B14F-4D97-AF65-F5344CB8AC3E}">
        <p14:creationId xmlns:p14="http://schemas.microsoft.com/office/powerpoint/2010/main" val="35165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6214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7" name="Straight Connector 6"/>
          <p:cNvCxnSpPr/>
          <p:nvPr/>
        </p:nvCxnSpPr>
        <p:spPr>
          <a:xfrm>
            <a:off x="862149" y="561703"/>
            <a:ext cx="0" cy="629629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317"/>
            <a:ext cx="12192000" cy="48111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982" y="3020791"/>
            <a:ext cx="933827" cy="562202"/>
          </a:xfrm>
          <a:prstGeom prst="rect">
            <a:avLst/>
          </a:prstGeom>
        </p:spPr>
      </p:pic>
      <p:sp>
        <p:nvSpPr>
          <p:cNvPr id="14" name="TextBox 13"/>
          <p:cNvSpPr txBox="1"/>
          <p:nvPr/>
        </p:nvSpPr>
        <p:spPr>
          <a:xfrm>
            <a:off x="4079236" y="6021124"/>
            <a:ext cx="4012573" cy="523220"/>
          </a:xfrm>
          <a:prstGeom prst="rect">
            <a:avLst/>
          </a:prstGeom>
          <a:noFill/>
        </p:spPr>
        <p:txBody>
          <a:bodyPr wrap="none" rtlCol="0">
            <a:spAutoFit/>
          </a:bodyPr>
          <a:lstStyle/>
          <a:p>
            <a:r>
              <a:rPr lang="en-US" sz="2800" b="1" strike="sngStrike" dirty="0" smtClean="0"/>
              <a:t>“I am !working too much”</a:t>
            </a:r>
            <a:endParaRPr lang="en-US" sz="2800" b="1" strike="sngStrike" dirty="0"/>
          </a:p>
        </p:txBody>
      </p:sp>
    </p:spTree>
    <p:extLst>
      <p:ext uri="{BB962C8B-B14F-4D97-AF65-F5344CB8AC3E}">
        <p14:creationId xmlns:p14="http://schemas.microsoft.com/office/powerpoint/2010/main" val="25386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43" y="1341058"/>
            <a:ext cx="4751939" cy="2860861"/>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pic>
        <p:nvPicPr>
          <p:cNvPr id="3" name="Picture 2"/>
          <p:cNvPicPr>
            <a:picLocks noChangeAspect="1"/>
          </p:cNvPicPr>
          <p:nvPr/>
        </p:nvPicPr>
        <p:blipFill>
          <a:blip r:embed="rId4"/>
          <a:stretch>
            <a:fillRect/>
          </a:stretch>
        </p:blipFill>
        <p:spPr>
          <a:xfrm>
            <a:off x="8935506" y="1289950"/>
            <a:ext cx="2517126" cy="2911969"/>
          </a:xfrm>
          <a:prstGeom prst="rect">
            <a:avLst/>
          </a:prstGeom>
        </p:spPr>
      </p:pic>
      <p:cxnSp>
        <p:nvCxnSpPr>
          <p:cNvPr id="7" name="Straight Connector 6"/>
          <p:cNvCxnSpPr/>
          <p:nvPr/>
        </p:nvCxnSpPr>
        <p:spPr>
          <a:xfrm>
            <a:off x="8935506" y="1136469"/>
            <a:ext cx="2420367" cy="259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1417" y="1136469"/>
            <a:ext cx="1982102" cy="3226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993086" y="1025747"/>
            <a:ext cx="1025730" cy="369332"/>
          </a:xfrm>
          <a:prstGeom prst="rect">
            <a:avLst/>
          </a:prstGeom>
          <a:noFill/>
        </p:spPr>
        <p:txBody>
          <a:bodyPr wrap="none" rtlCol="0">
            <a:spAutoFit/>
          </a:bodyPr>
          <a:lstStyle/>
          <a:p>
            <a:r>
              <a:rPr lang="en-US" dirty="0" smtClean="0"/>
              <a:t>id: </a:t>
            </a:r>
            <a:r>
              <a:rPr lang="en-US" dirty="0" err="1" smtClean="0"/>
              <a:t>mx,us</a:t>
            </a:r>
            <a:endParaRPr lang="en-US" dirty="0"/>
          </a:p>
        </p:txBody>
      </p:sp>
      <p:sp>
        <p:nvSpPr>
          <p:cNvPr id="11" name="TextBox 10"/>
          <p:cNvSpPr txBox="1"/>
          <p:nvPr/>
        </p:nvSpPr>
        <p:spPr>
          <a:xfrm>
            <a:off x="2771504" y="971726"/>
            <a:ext cx="933269" cy="369332"/>
          </a:xfrm>
          <a:prstGeom prst="rect">
            <a:avLst/>
          </a:prstGeom>
          <a:noFill/>
        </p:spPr>
        <p:txBody>
          <a:bodyPr wrap="none" rtlCol="0">
            <a:spAutoFit/>
          </a:bodyPr>
          <a:lstStyle/>
          <a:p>
            <a:r>
              <a:rPr lang="en-US" dirty="0" err="1" smtClean="0"/>
              <a:t>Id:us,de</a:t>
            </a:r>
            <a:endParaRPr lang="en-US" dirty="0"/>
          </a:p>
        </p:txBody>
      </p:sp>
      <p:sp>
        <p:nvSpPr>
          <p:cNvPr id="13" name="TextBox 12"/>
          <p:cNvSpPr txBox="1"/>
          <p:nvPr/>
        </p:nvSpPr>
        <p:spPr>
          <a:xfrm>
            <a:off x="5891349" y="1025747"/>
            <a:ext cx="2136803" cy="369332"/>
          </a:xfrm>
          <a:prstGeom prst="rect">
            <a:avLst/>
          </a:prstGeom>
          <a:noFill/>
        </p:spPr>
        <p:txBody>
          <a:bodyPr wrap="none" rtlCol="0">
            <a:spAutoFit/>
          </a:bodyPr>
          <a:lstStyle/>
          <a:p>
            <a:r>
              <a:rPr lang="en-US" dirty="0" err="1" smtClean="0"/>
              <a:t>nonPOliceTRXLgoical</a:t>
            </a:r>
            <a:endParaRPr lang="en-US" dirty="0"/>
          </a:p>
        </p:txBody>
      </p:sp>
    </p:spTree>
    <p:extLst>
      <p:ext uri="{BB962C8B-B14F-4D97-AF65-F5344CB8AC3E}">
        <p14:creationId xmlns:p14="http://schemas.microsoft.com/office/powerpoint/2010/main" val="322981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6214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7" name="Straight Connector 6"/>
          <p:cNvCxnSpPr/>
          <p:nvPr/>
        </p:nvCxnSpPr>
        <p:spPr>
          <a:xfrm>
            <a:off x="862149" y="561703"/>
            <a:ext cx="0" cy="629629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72" y="1021622"/>
            <a:ext cx="945152" cy="370323"/>
          </a:xfrm>
          <a:prstGeom prst="rect">
            <a:avLst/>
          </a:prstGeom>
        </p:spPr>
      </p:pic>
      <p:pic>
        <p:nvPicPr>
          <p:cNvPr id="2" name="Picture 1"/>
          <p:cNvPicPr>
            <a:picLocks noChangeAspect="1"/>
          </p:cNvPicPr>
          <p:nvPr/>
        </p:nvPicPr>
        <p:blipFill>
          <a:blip r:embed="rId3"/>
          <a:stretch>
            <a:fillRect/>
          </a:stretch>
        </p:blipFill>
        <p:spPr>
          <a:xfrm>
            <a:off x="2375814" y="667707"/>
            <a:ext cx="600000" cy="1819048"/>
          </a:xfrm>
          <a:prstGeom prst="rect">
            <a:avLst/>
          </a:prstGeom>
        </p:spPr>
      </p:pic>
      <p:sp>
        <p:nvSpPr>
          <p:cNvPr id="3" name="TextBox 2"/>
          <p:cNvSpPr txBox="1"/>
          <p:nvPr/>
        </p:nvSpPr>
        <p:spPr>
          <a:xfrm>
            <a:off x="1010468" y="0"/>
            <a:ext cx="4808817" cy="646331"/>
          </a:xfrm>
          <a:prstGeom prst="rect">
            <a:avLst/>
          </a:prstGeom>
          <a:noFill/>
        </p:spPr>
        <p:txBody>
          <a:bodyPr wrap="none" rtlCol="0">
            <a:spAutoFit/>
          </a:bodyPr>
          <a:lstStyle/>
          <a:p>
            <a:r>
              <a:rPr lang="en-US" dirty="0" smtClean="0"/>
              <a:t>HOMICIDE:KYRSTAL.0.00001.nonPoliceQOSLocal</a:t>
            </a:r>
          </a:p>
          <a:p>
            <a:r>
              <a:rPr lang="en-US" dirty="0" err="1" smtClean="0"/>
              <a:t>Ibm.damiler.wsam.client.ubs.employe</a:t>
            </a:r>
            <a:r>
              <a:rPr lang="en-US" dirty="0" smtClean="0"/>
              <a:t>.(1/4 Swiss)</a:t>
            </a:r>
            <a:endParaRPr lang="en-US" dirty="0"/>
          </a:p>
        </p:txBody>
      </p:sp>
      <p:cxnSp>
        <p:nvCxnSpPr>
          <p:cNvPr id="8" name="Straight Connector 7"/>
          <p:cNvCxnSpPr/>
          <p:nvPr/>
        </p:nvCxnSpPr>
        <p:spPr>
          <a:xfrm>
            <a:off x="1274039" y="658143"/>
            <a:ext cx="723085" cy="109728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3510787" y="615133"/>
            <a:ext cx="7662427" cy="590858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650" y="4336485"/>
            <a:ext cx="2259226" cy="1372831"/>
          </a:xfrm>
          <a:prstGeom prst="rect">
            <a:avLst/>
          </a:prstGeom>
        </p:spPr>
      </p:pic>
      <p:sp>
        <p:nvSpPr>
          <p:cNvPr id="24" name="TextBox 23"/>
          <p:cNvSpPr txBox="1"/>
          <p:nvPr/>
        </p:nvSpPr>
        <p:spPr>
          <a:xfrm>
            <a:off x="862149" y="3413155"/>
            <a:ext cx="3091487" cy="923330"/>
          </a:xfrm>
          <a:prstGeom prst="rect">
            <a:avLst/>
          </a:prstGeom>
          <a:noFill/>
        </p:spPr>
        <p:txBody>
          <a:bodyPr wrap="none" rtlCol="0">
            <a:spAutoFit/>
          </a:bodyPr>
          <a:lstStyle/>
          <a:p>
            <a:r>
              <a:rPr lang="en-US" dirty="0" smtClean="0"/>
              <a:t>J2EE Pattern </a:t>
            </a:r>
          </a:p>
          <a:p>
            <a:r>
              <a:rPr lang="en-US" sz="3600" b="1" dirty="0" err="1" smtClean="0"/>
              <a:t>Serviec</a:t>
            </a:r>
            <a:r>
              <a:rPr lang="en-US" sz="3600" b="1" dirty="0" smtClean="0"/>
              <a:t> Locator</a:t>
            </a:r>
            <a:endParaRPr lang="en-US" sz="3600" b="1" dirty="0"/>
          </a:p>
        </p:txBody>
      </p:sp>
      <p:sp>
        <p:nvSpPr>
          <p:cNvPr id="12" name="TextBox 11"/>
          <p:cNvSpPr txBox="1"/>
          <p:nvPr/>
        </p:nvSpPr>
        <p:spPr>
          <a:xfrm>
            <a:off x="2113688" y="5994217"/>
            <a:ext cx="1143262" cy="369332"/>
          </a:xfrm>
          <a:prstGeom prst="rect">
            <a:avLst/>
          </a:prstGeom>
          <a:noFill/>
        </p:spPr>
        <p:txBody>
          <a:bodyPr wrap="none" rtlCol="0">
            <a:spAutoFit/>
          </a:bodyPr>
          <a:lstStyle/>
          <a:p>
            <a:r>
              <a:rPr lang="en-US" strike="sngStrike" dirty="0" smtClean="0"/>
              <a:t>EJB TRAPS</a:t>
            </a:r>
            <a:endParaRPr lang="en-US" strike="sngStrike" dirty="0"/>
          </a:p>
        </p:txBody>
      </p:sp>
      <p:cxnSp>
        <p:nvCxnSpPr>
          <p:cNvPr id="25" name="Straight Arrow Connector 24"/>
          <p:cNvCxnSpPr/>
          <p:nvPr/>
        </p:nvCxnSpPr>
        <p:spPr>
          <a:xfrm>
            <a:off x="2975814" y="4144487"/>
            <a:ext cx="0" cy="18497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510788" y="280851"/>
            <a:ext cx="8245783" cy="65771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1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6214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7" name="Straight Connector 6"/>
          <p:cNvCxnSpPr/>
          <p:nvPr/>
        </p:nvCxnSpPr>
        <p:spPr>
          <a:xfrm>
            <a:off x="862149" y="561703"/>
            <a:ext cx="0" cy="629629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72" y="1021622"/>
            <a:ext cx="945152" cy="370323"/>
          </a:xfrm>
          <a:prstGeom prst="rect">
            <a:avLst/>
          </a:prstGeom>
        </p:spPr>
      </p:pic>
      <p:pic>
        <p:nvPicPr>
          <p:cNvPr id="2" name="Picture 1"/>
          <p:cNvPicPr>
            <a:picLocks noChangeAspect="1"/>
          </p:cNvPicPr>
          <p:nvPr/>
        </p:nvPicPr>
        <p:blipFill>
          <a:blip r:embed="rId3"/>
          <a:stretch>
            <a:fillRect/>
          </a:stretch>
        </p:blipFill>
        <p:spPr>
          <a:xfrm>
            <a:off x="2375814" y="667707"/>
            <a:ext cx="600000" cy="1819048"/>
          </a:xfrm>
          <a:prstGeom prst="rect">
            <a:avLst/>
          </a:prstGeom>
        </p:spPr>
      </p:pic>
      <p:sp>
        <p:nvSpPr>
          <p:cNvPr id="3" name="TextBox 2"/>
          <p:cNvSpPr txBox="1"/>
          <p:nvPr/>
        </p:nvSpPr>
        <p:spPr>
          <a:xfrm>
            <a:off x="1010468" y="0"/>
            <a:ext cx="4808817" cy="646331"/>
          </a:xfrm>
          <a:prstGeom prst="rect">
            <a:avLst/>
          </a:prstGeom>
          <a:noFill/>
        </p:spPr>
        <p:txBody>
          <a:bodyPr wrap="none" rtlCol="0">
            <a:spAutoFit/>
          </a:bodyPr>
          <a:lstStyle/>
          <a:p>
            <a:r>
              <a:rPr lang="en-US" dirty="0" smtClean="0"/>
              <a:t>HOMICIDE:KYRSTAL.0.00001.nonPoliceQOSLocal</a:t>
            </a:r>
          </a:p>
          <a:p>
            <a:r>
              <a:rPr lang="en-US" dirty="0" err="1" smtClean="0"/>
              <a:t>Ibm.damiler.wsam.client.ubs.employe</a:t>
            </a:r>
            <a:r>
              <a:rPr lang="en-US" dirty="0" smtClean="0"/>
              <a:t>.(1/4 Swiss)</a:t>
            </a:r>
            <a:endParaRPr lang="en-US" dirty="0"/>
          </a:p>
        </p:txBody>
      </p:sp>
      <p:cxnSp>
        <p:nvCxnSpPr>
          <p:cNvPr id="8" name="Straight Connector 7"/>
          <p:cNvCxnSpPr/>
          <p:nvPr/>
        </p:nvCxnSpPr>
        <p:spPr>
          <a:xfrm>
            <a:off x="1274039" y="658143"/>
            <a:ext cx="723085" cy="109728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304903" y="901337"/>
            <a:ext cx="2236574" cy="2031325"/>
          </a:xfrm>
          <a:prstGeom prst="rect">
            <a:avLst/>
          </a:prstGeom>
          <a:noFill/>
        </p:spPr>
        <p:txBody>
          <a:bodyPr wrap="none" rtlCol="0">
            <a:spAutoFit/>
          </a:bodyPr>
          <a:lstStyle/>
          <a:p>
            <a:r>
              <a:rPr lang="en-US" dirty="0" smtClean="0"/>
              <a:t>I want to know</a:t>
            </a:r>
          </a:p>
          <a:p>
            <a:r>
              <a:rPr lang="en-US" dirty="0" smtClean="0"/>
              <a:t>When the application</a:t>
            </a:r>
          </a:p>
          <a:p>
            <a:r>
              <a:rPr lang="en-US" dirty="0" smtClean="0"/>
              <a:t>CPU is 40%</a:t>
            </a:r>
          </a:p>
          <a:p>
            <a:endParaRPr lang="en-US" dirty="0"/>
          </a:p>
          <a:p>
            <a:r>
              <a:rPr lang="en-US" dirty="0" smtClean="0"/>
              <a:t>Defining custom traps</a:t>
            </a:r>
          </a:p>
          <a:p>
            <a:r>
              <a:rPr lang="en-US" dirty="0" smtClean="0"/>
              <a:t>XML file Compressed</a:t>
            </a:r>
          </a:p>
          <a:p>
            <a:r>
              <a:rPr lang="en-US" dirty="0" smtClean="0"/>
              <a:t>For updating myself</a:t>
            </a:r>
            <a:endParaRPr lang="en-US" dirty="0"/>
          </a:p>
        </p:txBody>
      </p:sp>
      <p:pic>
        <p:nvPicPr>
          <p:cNvPr id="6" name="Picture 5"/>
          <p:cNvPicPr>
            <a:picLocks noChangeAspect="1"/>
          </p:cNvPicPr>
          <p:nvPr/>
        </p:nvPicPr>
        <p:blipFill>
          <a:blip r:embed="rId4"/>
          <a:stretch>
            <a:fillRect/>
          </a:stretch>
        </p:blipFill>
        <p:spPr>
          <a:xfrm>
            <a:off x="5819285" y="1266736"/>
            <a:ext cx="5495238" cy="980952"/>
          </a:xfrm>
          <a:prstGeom prst="rect">
            <a:avLst/>
          </a:prstGeom>
        </p:spPr>
      </p:pic>
      <p:sp>
        <p:nvSpPr>
          <p:cNvPr id="10" name="TextBox 9"/>
          <p:cNvSpPr txBox="1"/>
          <p:nvPr/>
        </p:nvSpPr>
        <p:spPr>
          <a:xfrm>
            <a:off x="2326388" y="3248186"/>
            <a:ext cx="7827336" cy="923330"/>
          </a:xfrm>
          <a:prstGeom prst="rect">
            <a:avLst/>
          </a:prstGeom>
          <a:noFill/>
        </p:spPr>
        <p:txBody>
          <a:bodyPr wrap="none" rtlCol="0">
            <a:spAutoFit/>
          </a:bodyPr>
          <a:lstStyle/>
          <a:p>
            <a:r>
              <a:rPr lang="en-US" b="1" u="sng" dirty="0" smtClean="0">
                <a:effectLst>
                  <a:outerShdw blurRad="38100" dist="38100" dir="2700000" algn="tl">
                    <a:srgbClr val="000000">
                      <a:alpha val="43137"/>
                    </a:srgbClr>
                  </a:outerShdw>
                </a:effectLst>
              </a:rPr>
              <a:t>41.Requirments </a:t>
            </a:r>
            <a:r>
              <a:rPr lang="en-US" b="1" u="sng" dirty="0" err="1" smtClean="0">
                <a:effectLst>
                  <a:outerShdw blurRad="38100" dist="38100" dir="2700000" algn="tl">
                    <a:srgbClr val="000000">
                      <a:alpha val="43137"/>
                    </a:srgbClr>
                  </a:outerShdw>
                </a:effectLst>
              </a:rPr>
              <a:t>Defintion</a:t>
            </a:r>
            <a:endParaRPr lang="en-US" b="1" u="sng" dirty="0" smtClean="0">
              <a:effectLst>
                <a:outerShdw blurRad="38100" dist="38100" dir="2700000" algn="tl">
                  <a:srgbClr val="000000">
                    <a:alpha val="43137"/>
                  </a:srgbClr>
                </a:outerShdw>
              </a:effectLst>
            </a:endParaRPr>
          </a:p>
          <a:p>
            <a:r>
              <a:rPr lang="en-US" dirty="0" smtClean="0"/>
              <a:t>CVPA Lee, Fort </a:t>
            </a:r>
            <a:r>
              <a:rPr lang="en-US" dirty="0" smtClean="0">
                <a:effectLst>
                  <a:outerShdw blurRad="38100" dist="38100" dir="2700000" algn="tl">
                    <a:srgbClr val="000000">
                      <a:alpha val="43137"/>
                    </a:srgbClr>
                  </a:outerShdw>
                </a:effectLst>
              </a:rPr>
              <a:t>Worth</a:t>
            </a:r>
          </a:p>
          <a:p>
            <a:r>
              <a:rPr lang="en-US" dirty="0" err="1" smtClean="0"/>
              <a:t>nonPoliceSexAbuse.labor_code.civil_code</a:t>
            </a:r>
            <a:r>
              <a:rPr lang="en-US" dirty="0" smtClean="0"/>
              <a:t>: </a:t>
            </a:r>
            <a:r>
              <a:rPr lang="en-US" dirty="0" err="1" smtClean="0"/>
              <a:t>viginai</a:t>
            </a:r>
            <a:r>
              <a:rPr lang="en-US" dirty="0" smtClean="0"/>
              <a:t> </a:t>
            </a:r>
            <a:r>
              <a:rPr lang="en-US" dirty="0" err="1" smtClean="0"/>
              <a:t>rommit</a:t>
            </a:r>
            <a:r>
              <a:rPr lang="en-US" dirty="0" smtClean="0"/>
              <a:t> </a:t>
            </a:r>
            <a:r>
              <a:rPr lang="en-US" dirty="0" err="1" smtClean="0"/>
              <a:t>nonPoliceContnetItems</a:t>
            </a:r>
            <a:endParaRPr lang="en-US" dirty="0"/>
          </a:p>
        </p:txBody>
      </p:sp>
      <p:cxnSp>
        <p:nvCxnSpPr>
          <p:cNvPr id="13" name="Straight Arrow Connector 12"/>
          <p:cNvCxnSpPr/>
          <p:nvPr/>
        </p:nvCxnSpPr>
        <p:spPr>
          <a:xfrm>
            <a:off x="1997124" y="3248186"/>
            <a:ext cx="484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990011" y="3461657"/>
            <a:ext cx="1731513" cy="24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5819285" y="4846937"/>
            <a:ext cx="5666667" cy="1380952"/>
          </a:xfrm>
          <a:prstGeom prst="rect">
            <a:avLst/>
          </a:prstGeom>
        </p:spPr>
      </p:pic>
      <p:sp>
        <p:nvSpPr>
          <p:cNvPr id="16" name="TextBox 15"/>
          <p:cNvSpPr txBox="1"/>
          <p:nvPr/>
        </p:nvSpPr>
        <p:spPr>
          <a:xfrm>
            <a:off x="1010468" y="4846937"/>
            <a:ext cx="4559838" cy="1200329"/>
          </a:xfrm>
          <a:prstGeom prst="rect">
            <a:avLst/>
          </a:prstGeom>
          <a:noFill/>
        </p:spPr>
        <p:txBody>
          <a:bodyPr wrap="none" rtlCol="0">
            <a:spAutoFit/>
          </a:bodyPr>
          <a:lstStyle/>
          <a:p>
            <a:r>
              <a:rPr lang="en-US" dirty="0" smtClean="0"/>
              <a:t>J2EE</a:t>
            </a:r>
          </a:p>
          <a:p>
            <a:r>
              <a:rPr lang="en-US" dirty="0" smtClean="0"/>
              <a:t>XML  automated traps in Java</a:t>
            </a:r>
          </a:p>
          <a:p>
            <a:r>
              <a:rPr lang="en-US" dirty="0" smtClean="0"/>
              <a:t>PENTAOGN(</a:t>
            </a:r>
            <a:r>
              <a:rPr lang="en-US" dirty="0" err="1" smtClean="0"/>
              <a:t>rmi-iiop</a:t>
            </a:r>
            <a:r>
              <a:rPr lang="en-US" dirty="0" smtClean="0"/>
              <a:t>, </a:t>
            </a:r>
            <a:r>
              <a:rPr lang="en-US" dirty="0" err="1" smtClean="0"/>
              <a:t>virtuailzaiotn-engine.war</a:t>
            </a:r>
            <a:r>
              <a:rPr lang="en-US" dirty="0" smtClean="0"/>
              <a:t>)</a:t>
            </a:r>
          </a:p>
          <a:p>
            <a:r>
              <a:rPr lang="en-US" dirty="0"/>
              <a:t>	</a:t>
            </a:r>
            <a:r>
              <a:rPr lang="en-US" dirty="0" smtClean="0"/>
              <a:t>	 </a:t>
            </a:r>
            <a:r>
              <a:rPr lang="en-US" dirty="0" err="1" smtClean="0"/>
              <a:t>wsam</a:t>
            </a:r>
            <a:r>
              <a:rPr lang="en-US" dirty="0" smtClean="0"/>
              <a:t> </a:t>
            </a:r>
            <a:r>
              <a:rPr lang="en-US" dirty="0" err="1" smtClean="0"/>
              <a:t>octigate</a:t>
            </a:r>
            <a:r>
              <a:rPr lang="en-US" dirty="0" smtClean="0"/>
              <a:t> </a:t>
            </a:r>
            <a:r>
              <a:rPr lang="en-US" dirty="0" err="1" smtClean="0"/>
              <a:t>datbase</a:t>
            </a:r>
            <a:endParaRPr lang="en-US" dirty="0"/>
          </a:p>
        </p:txBody>
      </p:sp>
      <p:cxnSp>
        <p:nvCxnSpPr>
          <p:cNvPr id="20" name="Straight Connector 19"/>
          <p:cNvCxnSpPr/>
          <p:nvPr/>
        </p:nvCxnSpPr>
        <p:spPr>
          <a:xfrm flipV="1">
            <a:off x="3540034" y="5308602"/>
            <a:ext cx="883156" cy="64806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94059" y="2447942"/>
            <a:ext cx="1100879" cy="369332"/>
          </a:xfrm>
          <a:prstGeom prst="rect">
            <a:avLst/>
          </a:prstGeom>
          <a:noFill/>
        </p:spPr>
        <p:txBody>
          <a:bodyPr wrap="none" rtlCol="0">
            <a:spAutoFit/>
          </a:bodyPr>
          <a:lstStyle/>
          <a:p>
            <a:r>
              <a:rPr lang="en-US" b="1" dirty="0" err="1" smtClean="0"/>
              <a:t>Actvation</a:t>
            </a:r>
            <a:endParaRPr lang="en-US" b="1" dirty="0"/>
          </a:p>
        </p:txBody>
      </p:sp>
      <p:cxnSp>
        <p:nvCxnSpPr>
          <p:cNvPr id="26" name="Straight Arrow Connector 25"/>
          <p:cNvCxnSpPr/>
          <p:nvPr/>
        </p:nvCxnSpPr>
        <p:spPr>
          <a:xfrm>
            <a:off x="5855767" y="4531412"/>
            <a:ext cx="384289" cy="31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21986" y="4487040"/>
            <a:ext cx="1059906" cy="369332"/>
          </a:xfrm>
          <a:prstGeom prst="rect">
            <a:avLst/>
          </a:prstGeom>
          <a:noFill/>
        </p:spPr>
        <p:txBody>
          <a:bodyPr wrap="none" rtlCol="0">
            <a:spAutoFit/>
          </a:bodyPr>
          <a:lstStyle/>
          <a:p>
            <a:r>
              <a:rPr lang="en-US" b="1" dirty="0" smtClean="0"/>
              <a:t>Selection</a:t>
            </a:r>
            <a:endParaRPr lang="en-US" b="1" dirty="0"/>
          </a:p>
        </p:txBody>
      </p:sp>
      <p:cxnSp>
        <p:nvCxnSpPr>
          <p:cNvPr id="29" name="Straight Arrow Connector 28"/>
          <p:cNvCxnSpPr/>
          <p:nvPr/>
        </p:nvCxnSpPr>
        <p:spPr>
          <a:xfrm flipV="1">
            <a:off x="6152353" y="2346967"/>
            <a:ext cx="192145" cy="11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6"/>
          <a:stretch>
            <a:fillRect/>
          </a:stretch>
        </p:blipFill>
        <p:spPr>
          <a:xfrm>
            <a:off x="5881892" y="97747"/>
            <a:ext cx="2485714" cy="961905"/>
          </a:xfrm>
          <a:prstGeom prst="rect">
            <a:avLst/>
          </a:prstGeom>
        </p:spPr>
      </p:pic>
    </p:spTree>
    <p:extLst>
      <p:ext uri="{BB962C8B-B14F-4D97-AF65-F5344CB8AC3E}">
        <p14:creationId xmlns:p14="http://schemas.microsoft.com/office/powerpoint/2010/main" val="426966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6214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7" name="Straight Connector 6"/>
          <p:cNvCxnSpPr/>
          <p:nvPr/>
        </p:nvCxnSpPr>
        <p:spPr>
          <a:xfrm>
            <a:off x="862149" y="561703"/>
            <a:ext cx="0" cy="629629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317"/>
            <a:ext cx="12192000" cy="48111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982" y="3020791"/>
            <a:ext cx="933827" cy="562202"/>
          </a:xfrm>
          <a:prstGeom prst="rect">
            <a:avLst/>
          </a:prstGeom>
        </p:spPr>
      </p:pic>
    </p:spTree>
    <p:extLst>
      <p:ext uri="{BB962C8B-B14F-4D97-AF65-F5344CB8AC3E}">
        <p14:creationId xmlns:p14="http://schemas.microsoft.com/office/powerpoint/2010/main" val="261514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3105" y="1326586"/>
            <a:ext cx="1973074" cy="1282498"/>
          </a:xfrm>
          <a:prstGeom prst="rect">
            <a:avLst/>
          </a:prstGeom>
        </p:spPr>
      </p:pic>
      <p:pic>
        <p:nvPicPr>
          <p:cNvPr id="8" name="Picture 7"/>
          <p:cNvPicPr>
            <a:picLocks noChangeAspect="1"/>
          </p:cNvPicPr>
          <p:nvPr/>
        </p:nvPicPr>
        <p:blipFill>
          <a:blip r:embed="rId3"/>
          <a:stretch>
            <a:fillRect/>
          </a:stretch>
        </p:blipFill>
        <p:spPr>
          <a:xfrm>
            <a:off x="7273137" y="3166905"/>
            <a:ext cx="1591434" cy="1001297"/>
          </a:xfrm>
          <a:prstGeom prst="rect">
            <a:avLst/>
          </a:prstGeom>
        </p:spPr>
      </p:pic>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1610" y="923283"/>
            <a:ext cx="2000250" cy="1143000"/>
          </a:xfrm>
          <a:prstGeom prst="rect">
            <a:avLst/>
          </a:prstGeom>
        </p:spPr>
      </p:pic>
      <p:cxnSp>
        <p:nvCxnSpPr>
          <p:cNvPr id="10" name="Straight Connector 9"/>
          <p:cNvCxnSpPr/>
          <p:nvPr/>
        </p:nvCxnSpPr>
        <p:spPr>
          <a:xfrm>
            <a:off x="8627165" y="923283"/>
            <a:ext cx="2531165" cy="101153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10706" y="1621996"/>
            <a:ext cx="3354829" cy="923330"/>
          </a:xfrm>
          <a:prstGeom prst="rect">
            <a:avLst/>
          </a:prstGeom>
          <a:noFill/>
        </p:spPr>
        <p:txBody>
          <a:bodyPr wrap="none" rtlCol="0">
            <a:spAutoFit/>
          </a:bodyPr>
          <a:lstStyle/>
          <a:p>
            <a:r>
              <a:rPr lang="en-US" dirty="0" smtClean="0"/>
              <a:t>com.Ibm.websphere.Proxy.java</a:t>
            </a:r>
          </a:p>
          <a:p>
            <a:r>
              <a:rPr lang="en-US" dirty="0" smtClean="0"/>
              <a:t>com.ibm.wephre.wsam.Proxy.java</a:t>
            </a:r>
          </a:p>
          <a:p>
            <a:r>
              <a:rPr lang="en-US" dirty="0" smtClean="0"/>
              <a:t>Build </a:t>
            </a:r>
            <a:r>
              <a:rPr lang="en-US" dirty="0" err="1" smtClean="0"/>
              <a:t>fixpack</a:t>
            </a:r>
            <a:r>
              <a:rPr lang="en-US" dirty="0" smtClean="0"/>
              <a:t>   wsam.3.1.0.1.fp.0.1</a:t>
            </a:r>
            <a:endParaRPr lang="en-US"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4747" y="1274591"/>
            <a:ext cx="2423009" cy="1271869"/>
          </a:xfrm>
          <a:prstGeom prst="rect">
            <a:avLst/>
          </a:prstGeom>
        </p:spPr>
      </p:pic>
      <p:cxnSp>
        <p:nvCxnSpPr>
          <p:cNvPr id="23" name="Straight Connector 22"/>
          <p:cNvCxnSpPr/>
          <p:nvPr/>
        </p:nvCxnSpPr>
        <p:spPr>
          <a:xfrm>
            <a:off x="4110706" y="1429050"/>
            <a:ext cx="3588807" cy="1489143"/>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7250176" y="4416915"/>
            <a:ext cx="1591434" cy="1001297"/>
          </a:xfrm>
          <a:prstGeom prst="rect">
            <a:avLst/>
          </a:prstGeom>
        </p:spPr>
      </p:pic>
      <p:pic>
        <p:nvPicPr>
          <p:cNvPr id="14" name="Picture 13"/>
          <p:cNvPicPr>
            <a:picLocks noChangeAspect="1"/>
          </p:cNvPicPr>
          <p:nvPr/>
        </p:nvPicPr>
        <p:blipFill>
          <a:blip r:embed="rId3"/>
          <a:stretch>
            <a:fillRect/>
          </a:stretch>
        </p:blipFill>
        <p:spPr>
          <a:xfrm>
            <a:off x="7236924" y="5666924"/>
            <a:ext cx="1591434" cy="1001297"/>
          </a:xfrm>
          <a:prstGeom prst="rect">
            <a:avLst/>
          </a:prstGeom>
        </p:spPr>
      </p:pic>
      <p:cxnSp>
        <p:nvCxnSpPr>
          <p:cNvPr id="11" name="Straight Connector 10"/>
          <p:cNvCxnSpPr/>
          <p:nvPr/>
        </p:nvCxnSpPr>
        <p:spPr>
          <a:xfrm>
            <a:off x="2054087" y="4280452"/>
            <a:ext cx="9356035"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04016" y="5541422"/>
            <a:ext cx="9356035"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4086" y="3002024"/>
            <a:ext cx="9356035" cy="1325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a:stretch>
            <a:fillRect/>
          </a:stretch>
        </p:blipFill>
        <p:spPr>
          <a:xfrm>
            <a:off x="3467414" y="3166905"/>
            <a:ext cx="1024201" cy="1024201"/>
          </a:xfrm>
          <a:prstGeom prst="rect">
            <a:avLst/>
          </a:prstGeom>
        </p:spPr>
      </p:pic>
      <p:pic>
        <p:nvPicPr>
          <p:cNvPr id="22" name="Picture 21"/>
          <p:cNvPicPr>
            <a:picLocks noChangeAspect="1"/>
          </p:cNvPicPr>
          <p:nvPr/>
        </p:nvPicPr>
        <p:blipFill>
          <a:blip r:embed="rId6"/>
          <a:stretch>
            <a:fillRect/>
          </a:stretch>
        </p:blipFill>
        <p:spPr>
          <a:xfrm>
            <a:off x="3398620" y="4366712"/>
            <a:ext cx="1024201" cy="1024201"/>
          </a:xfrm>
          <a:prstGeom prst="rect">
            <a:avLst/>
          </a:prstGeom>
        </p:spPr>
      </p:pic>
      <p:pic>
        <p:nvPicPr>
          <p:cNvPr id="24" name="Picture 23"/>
          <p:cNvPicPr>
            <a:picLocks noChangeAspect="1"/>
          </p:cNvPicPr>
          <p:nvPr/>
        </p:nvPicPr>
        <p:blipFill>
          <a:blip r:embed="rId6"/>
          <a:stretch>
            <a:fillRect/>
          </a:stretch>
        </p:blipFill>
        <p:spPr>
          <a:xfrm>
            <a:off x="3398620" y="5704597"/>
            <a:ext cx="1024201" cy="1024201"/>
          </a:xfrm>
          <a:prstGeom prst="rect">
            <a:avLst/>
          </a:prstGeom>
        </p:spPr>
      </p:pic>
      <p:sp>
        <p:nvSpPr>
          <p:cNvPr id="15" name="TextBox 14"/>
          <p:cNvSpPr txBox="1"/>
          <p:nvPr/>
        </p:nvSpPr>
        <p:spPr>
          <a:xfrm>
            <a:off x="2054086" y="3352800"/>
            <a:ext cx="1344535" cy="646331"/>
          </a:xfrm>
          <a:prstGeom prst="rect">
            <a:avLst/>
          </a:prstGeom>
          <a:noFill/>
        </p:spPr>
        <p:txBody>
          <a:bodyPr wrap="none" rtlCol="0">
            <a:spAutoFit/>
          </a:bodyPr>
          <a:lstStyle/>
          <a:p>
            <a:r>
              <a:rPr lang="en-US" dirty="0" err="1" smtClean="0"/>
              <a:t>nonPOLICE</a:t>
            </a:r>
            <a:r>
              <a:rPr lang="en-US" dirty="0" smtClean="0"/>
              <a:t> </a:t>
            </a:r>
          </a:p>
          <a:p>
            <a:r>
              <a:rPr lang="en-US" dirty="0" smtClean="0"/>
              <a:t>SWIMLANES</a:t>
            </a:r>
            <a:endParaRPr lang="en-US" dirty="0"/>
          </a:p>
        </p:txBody>
      </p:sp>
      <p:sp>
        <p:nvSpPr>
          <p:cNvPr id="25" name="TextBox 24"/>
          <p:cNvSpPr txBox="1"/>
          <p:nvPr/>
        </p:nvSpPr>
        <p:spPr>
          <a:xfrm>
            <a:off x="2054085" y="4570918"/>
            <a:ext cx="1344535" cy="646331"/>
          </a:xfrm>
          <a:prstGeom prst="rect">
            <a:avLst/>
          </a:prstGeom>
          <a:noFill/>
        </p:spPr>
        <p:txBody>
          <a:bodyPr wrap="none" rtlCol="0">
            <a:spAutoFit/>
          </a:bodyPr>
          <a:lstStyle/>
          <a:p>
            <a:r>
              <a:rPr lang="en-US" dirty="0" err="1" smtClean="0"/>
              <a:t>nonPOLICE</a:t>
            </a:r>
            <a:r>
              <a:rPr lang="en-US" dirty="0" smtClean="0"/>
              <a:t> </a:t>
            </a:r>
          </a:p>
          <a:p>
            <a:r>
              <a:rPr lang="en-US" dirty="0" smtClean="0"/>
              <a:t>SWIMLANES</a:t>
            </a:r>
            <a:endParaRPr lang="en-US" dirty="0"/>
          </a:p>
        </p:txBody>
      </p:sp>
      <p:sp>
        <p:nvSpPr>
          <p:cNvPr id="26" name="TextBox 25"/>
          <p:cNvSpPr txBox="1"/>
          <p:nvPr/>
        </p:nvSpPr>
        <p:spPr>
          <a:xfrm>
            <a:off x="1953985" y="5878847"/>
            <a:ext cx="1344535" cy="646331"/>
          </a:xfrm>
          <a:prstGeom prst="rect">
            <a:avLst/>
          </a:prstGeom>
          <a:noFill/>
        </p:spPr>
        <p:txBody>
          <a:bodyPr wrap="none" rtlCol="0">
            <a:spAutoFit/>
          </a:bodyPr>
          <a:lstStyle/>
          <a:p>
            <a:r>
              <a:rPr lang="en-US" dirty="0" err="1" smtClean="0"/>
              <a:t>nonPOLICE</a:t>
            </a:r>
            <a:r>
              <a:rPr lang="en-US" dirty="0" smtClean="0"/>
              <a:t> </a:t>
            </a:r>
          </a:p>
          <a:p>
            <a:r>
              <a:rPr lang="en-US" dirty="0" smtClean="0"/>
              <a:t>SWIMLANES</a:t>
            </a:r>
            <a:endParaRPr lang="en-US" dirty="0"/>
          </a:p>
        </p:txBody>
      </p:sp>
      <p:sp>
        <p:nvSpPr>
          <p:cNvPr id="16" name="Rectangle 15"/>
          <p:cNvSpPr/>
          <p:nvPr/>
        </p:nvSpPr>
        <p:spPr>
          <a:xfrm>
            <a:off x="4774925" y="3339449"/>
            <a:ext cx="2026389" cy="369332"/>
          </a:xfrm>
          <a:prstGeom prst="rect">
            <a:avLst/>
          </a:prstGeom>
        </p:spPr>
        <p:txBody>
          <a:bodyPr wrap="none">
            <a:spAutoFit/>
          </a:bodyPr>
          <a:lstStyle/>
          <a:p>
            <a:r>
              <a:rPr lang="en-US" dirty="0"/>
              <a:t>wsam.3.1.0.1.fp.0.1</a:t>
            </a:r>
          </a:p>
        </p:txBody>
      </p:sp>
      <p:sp>
        <p:nvSpPr>
          <p:cNvPr id="28" name="Rectangle 27"/>
          <p:cNvSpPr/>
          <p:nvPr/>
        </p:nvSpPr>
        <p:spPr>
          <a:xfrm>
            <a:off x="4823304" y="4806887"/>
            <a:ext cx="2026389" cy="369332"/>
          </a:xfrm>
          <a:prstGeom prst="rect">
            <a:avLst/>
          </a:prstGeom>
        </p:spPr>
        <p:txBody>
          <a:bodyPr wrap="none">
            <a:spAutoFit/>
          </a:bodyPr>
          <a:lstStyle/>
          <a:p>
            <a:r>
              <a:rPr lang="en-US" dirty="0" smtClean="0"/>
              <a:t>wsam.3.1.0.1.fp.0.2</a:t>
            </a:r>
            <a:endParaRPr lang="en-US" dirty="0"/>
          </a:p>
        </p:txBody>
      </p:sp>
      <p:sp>
        <p:nvSpPr>
          <p:cNvPr id="20" name="Rectangle 19"/>
          <p:cNvSpPr/>
          <p:nvPr/>
        </p:nvSpPr>
        <p:spPr>
          <a:xfrm>
            <a:off x="4891914" y="5859264"/>
            <a:ext cx="2026389" cy="369332"/>
          </a:xfrm>
          <a:prstGeom prst="rect">
            <a:avLst/>
          </a:prstGeom>
        </p:spPr>
        <p:txBody>
          <a:bodyPr wrap="none">
            <a:spAutoFit/>
          </a:bodyPr>
          <a:lstStyle/>
          <a:p>
            <a:r>
              <a:rPr lang="en-US" dirty="0" smtClean="0"/>
              <a:t>wsam.3.1.0.1.fp.0.3</a:t>
            </a:r>
            <a:endParaRPr lang="en-US" dirty="0"/>
          </a:p>
        </p:txBody>
      </p:sp>
      <p:cxnSp>
        <p:nvCxnSpPr>
          <p:cNvPr id="29" name="Straight Connector 28"/>
          <p:cNvCxnSpPr/>
          <p:nvPr/>
        </p:nvCxnSpPr>
        <p:spPr>
          <a:xfrm>
            <a:off x="3298520" y="3166905"/>
            <a:ext cx="812186" cy="35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66257" y="4301697"/>
            <a:ext cx="812186" cy="35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164974" y="5746748"/>
            <a:ext cx="812186" cy="35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544866" y="1200497"/>
            <a:ext cx="2565840" cy="1490705"/>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19810" y="1072207"/>
            <a:ext cx="1812411" cy="715205"/>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33458" y="1765966"/>
            <a:ext cx="933827" cy="562202"/>
          </a:xfrm>
          <a:prstGeom prst="rect">
            <a:avLst/>
          </a:prstGeom>
        </p:spPr>
      </p:pic>
    </p:spTree>
    <p:extLst>
      <p:ext uri="{BB962C8B-B14F-4D97-AF65-F5344CB8AC3E}">
        <p14:creationId xmlns:p14="http://schemas.microsoft.com/office/powerpoint/2010/main" val="264119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67" y="1341058"/>
            <a:ext cx="4982215" cy="2999497"/>
          </a:xfrm>
          <a:prstGeom prst="rect">
            <a:avLst/>
          </a:prstGeom>
        </p:spPr>
      </p:pic>
      <p:pic>
        <p:nvPicPr>
          <p:cNvPr id="37" name="Picture 36"/>
          <p:cNvPicPr>
            <a:picLocks noChangeAspect="1"/>
          </p:cNvPicPr>
          <p:nvPr/>
        </p:nvPicPr>
        <p:blipFill>
          <a:blip r:embed="rId3"/>
          <a:stretch>
            <a:fillRect/>
          </a:stretch>
        </p:blipFill>
        <p:spPr>
          <a:xfrm>
            <a:off x="8861577" y="1341058"/>
            <a:ext cx="2999497" cy="2999497"/>
          </a:xfrm>
          <a:prstGeom prst="rect">
            <a:avLst/>
          </a:prstGeom>
        </p:spPr>
      </p:pic>
      <p:sp>
        <p:nvSpPr>
          <p:cNvPr id="7" name="Right Arrow 6"/>
          <p:cNvSpPr/>
          <p:nvPr/>
        </p:nvSpPr>
        <p:spPr>
          <a:xfrm rot="5876750">
            <a:off x="4245641" y="3945728"/>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5876750">
            <a:off x="6389129" y="4066932"/>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sp>
        <p:nvSpPr>
          <p:cNvPr id="40" name="Rectangle 39"/>
          <p:cNvSpPr/>
          <p:nvPr/>
        </p:nvSpPr>
        <p:spPr>
          <a:xfrm>
            <a:off x="4367153" y="5615243"/>
            <a:ext cx="612668" cy="369332"/>
          </a:xfrm>
          <a:prstGeom prst="rect">
            <a:avLst/>
          </a:prstGeom>
        </p:spPr>
        <p:txBody>
          <a:bodyPr wrap="none">
            <a:spAutoFit/>
          </a:bodyPr>
          <a:lstStyle/>
          <a:p>
            <a:r>
              <a:rPr lang="en-US" dirty="0" smtClean="0"/>
              <a:t>LEFT</a:t>
            </a:r>
            <a:endParaRPr lang="en-US" dirty="0"/>
          </a:p>
        </p:txBody>
      </p:sp>
      <p:sp>
        <p:nvSpPr>
          <p:cNvPr id="41" name="Rectangle 40"/>
          <p:cNvSpPr/>
          <p:nvPr/>
        </p:nvSpPr>
        <p:spPr>
          <a:xfrm>
            <a:off x="6725121" y="5753711"/>
            <a:ext cx="769763" cy="369332"/>
          </a:xfrm>
          <a:prstGeom prst="rect">
            <a:avLst/>
          </a:prstGeom>
        </p:spPr>
        <p:txBody>
          <a:bodyPr wrap="none">
            <a:spAutoFit/>
          </a:bodyPr>
          <a:lstStyle/>
          <a:p>
            <a:r>
              <a:rPr lang="en-US" dirty="0" smtClean="0"/>
              <a:t>RIGHT</a:t>
            </a:r>
            <a:endParaRPr lang="en-US" dirty="0"/>
          </a:p>
        </p:txBody>
      </p:sp>
      <p:pic>
        <p:nvPicPr>
          <p:cNvPr id="42" name="Picture 41"/>
          <p:cNvPicPr>
            <a:picLocks noChangeAspect="1"/>
          </p:cNvPicPr>
          <p:nvPr/>
        </p:nvPicPr>
        <p:blipFill>
          <a:blip r:embed="rId3"/>
          <a:stretch>
            <a:fillRect/>
          </a:stretch>
        </p:blipFill>
        <p:spPr>
          <a:xfrm>
            <a:off x="6483319" y="3853250"/>
            <a:ext cx="1253366" cy="1253366"/>
          </a:xfrm>
          <a:prstGeom prst="rect">
            <a:avLst/>
          </a:prstGeom>
        </p:spPr>
      </p:pic>
    </p:spTree>
    <p:extLst>
      <p:ext uri="{BB962C8B-B14F-4D97-AF65-F5344CB8AC3E}">
        <p14:creationId xmlns:p14="http://schemas.microsoft.com/office/powerpoint/2010/main" val="253709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67" y="1341058"/>
            <a:ext cx="4982215" cy="2999497"/>
          </a:xfrm>
          <a:prstGeom prst="rect">
            <a:avLst/>
          </a:prstGeom>
        </p:spPr>
      </p:pic>
      <p:pic>
        <p:nvPicPr>
          <p:cNvPr id="37" name="Picture 36"/>
          <p:cNvPicPr>
            <a:picLocks noChangeAspect="1"/>
          </p:cNvPicPr>
          <p:nvPr/>
        </p:nvPicPr>
        <p:blipFill>
          <a:blip r:embed="rId3"/>
          <a:stretch>
            <a:fillRect/>
          </a:stretch>
        </p:blipFill>
        <p:spPr>
          <a:xfrm>
            <a:off x="8861577" y="1341058"/>
            <a:ext cx="2999497" cy="2999497"/>
          </a:xfrm>
          <a:prstGeom prst="rect">
            <a:avLst/>
          </a:prstGeom>
        </p:spPr>
      </p:pic>
      <p:sp>
        <p:nvSpPr>
          <p:cNvPr id="7" name="Right Arrow 6"/>
          <p:cNvSpPr/>
          <p:nvPr/>
        </p:nvSpPr>
        <p:spPr>
          <a:xfrm rot="5876750">
            <a:off x="4245641" y="3945728"/>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5876750">
            <a:off x="6389129" y="4066932"/>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sp>
        <p:nvSpPr>
          <p:cNvPr id="40" name="Rectangle 39"/>
          <p:cNvSpPr/>
          <p:nvPr/>
        </p:nvSpPr>
        <p:spPr>
          <a:xfrm>
            <a:off x="4367153" y="5615243"/>
            <a:ext cx="612668" cy="369332"/>
          </a:xfrm>
          <a:prstGeom prst="rect">
            <a:avLst/>
          </a:prstGeom>
        </p:spPr>
        <p:txBody>
          <a:bodyPr wrap="none">
            <a:spAutoFit/>
          </a:bodyPr>
          <a:lstStyle/>
          <a:p>
            <a:r>
              <a:rPr lang="en-US" dirty="0" smtClean="0"/>
              <a:t>LEFT</a:t>
            </a:r>
            <a:endParaRPr lang="en-US" dirty="0"/>
          </a:p>
        </p:txBody>
      </p:sp>
      <p:sp>
        <p:nvSpPr>
          <p:cNvPr id="41" name="Rectangle 40"/>
          <p:cNvSpPr/>
          <p:nvPr/>
        </p:nvSpPr>
        <p:spPr>
          <a:xfrm>
            <a:off x="6725121" y="5753711"/>
            <a:ext cx="2385653" cy="369332"/>
          </a:xfrm>
          <a:prstGeom prst="rect">
            <a:avLst/>
          </a:prstGeom>
        </p:spPr>
        <p:txBody>
          <a:bodyPr wrap="none">
            <a:spAutoFit/>
          </a:bodyPr>
          <a:lstStyle/>
          <a:p>
            <a:r>
              <a:rPr lang="en-US" dirty="0" smtClean="0"/>
              <a:t>REPULICAN ,   CDU, </a:t>
            </a:r>
            <a:r>
              <a:rPr lang="en-US" dirty="0" err="1" smtClean="0"/>
              <a:t>AfD</a:t>
            </a:r>
            <a:endParaRPr lang="en-US" dirty="0"/>
          </a:p>
        </p:txBody>
      </p:sp>
      <p:pic>
        <p:nvPicPr>
          <p:cNvPr id="42" name="Picture 41"/>
          <p:cNvPicPr>
            <a:picLocks noChangeAspect="1"/>
          </p:cNvPicPr>
          <p:nvPr/>
        </p:nvPicPr>
        <p:blipFill>
          <a:blip r:embed="rId3"/>
          <a:stretch>
            <a:fillRect/>
          </a:stretch>
        </p:blipFill>
        <p:spPr>
          <a:xfrm>
            <a:off x="6483319" y="3853250"/>
            <a:ext cx="1253366" cy="1253366"/>
          </a:xfrm>
          <a:prstGeom prst="rect">
            <a:avLst/>
          </a:prstGeom>
        </p:spPr>
      </p:pic>
      <p:sp>
        <p:nvSpPr>
          <p:cNvPr id="3" name="Rectangle 2"/>
          <p:cNvSpPr/>
          <p:nvPr/>
        </p:nvSpPr>
        <p:spPr>
          <a:xfrm>
            <a:off x="3066251" y="5984575"/>
            <a:ext cx="2601803" cy="369332"/>
          </a:xfrm>
          <a:prstGeom prst="rect">
            <a:avLst/>
          </a:prstGeom>
        </p:spPr>
        <p:txBody>
          <a:bodyPr wrap="none">
            <a:spAutoFit/>
          </a:bodyPr>
          <a:lstStyle/>
          <a:p>
            <a:r>
              <a:rPr lang="en-US" dirty="0" smtClean="0"/>
              <a:t>DEMOCRATE,   SPD, LINKE</a:t>
            </a:r>
            <a:endParaRPr lang="en-US" dirty="0"/>
          </a:p>
        </p:txBody>
      </p:sp>
      <p:sp>
        <p:nvSpPr>
          <p:cNvPr id="6" name="TextBox 5"/>
          <p:cNvSpPr txBox="1"/>
          <p:nvPr/>
        </p:nvSpPr>
        <p:spPr>
          <a:xfrm>
            <a:off x="1489166" y="4585063"/>
            <a:ext cx="1837234" cy="646331"/>
          </a:xfrm>
          <a:prstGeom prst="rect">
            <a:avLst/>
          </a:prstGeom>
          <a:noFill/>
        </p:spPr>
        <p:txBody>
          <a:bodyPr wrap="none" rtlCol="0">
            <a:spAutoFit/>
          </a:bodyPr>
          <a:lstStyle/>
          <a:p>
            <a:r>
              <a:rPr lang="en-US" dirty="0" err="1" smtClean="0"/>
              <a:t>nonPoliceIDLoical</a:t>
            </a:r>
            <a:endParaRPr lang="en-US" dirty="0" smtClean="0"/>
          </a:p>
          <a:p>
            <a:r>
              <a:rPr lang="en-US" dirty="0" smtClean="0"/>
              <a:t>US ,  DE</a:t>
            </a:r>
            <a:endParaRPr lang="en-US" dirty="0"/>
          </a:p>
        </p:txBody>
      </p:sp>
    </p:spTree>
    <p:extLst>
      <p:ext uri="{BB962C8B-B14F-4D97-AF65-F5344CB8AC3E}">
        <p14:creationId xmlns:p14="http://schemas.microsoft.com/office/powerpoint/2010/main" val="120787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67" y="1341058"/>
            <a:ext cx="4982215" cy="2999497"/>
          </a:xfrm>
          <a:prstGeom prst="rect">
            <a:avLst/>
          </a:prstGeom>
        </p:spPr>
      </p:pic>
      <p:pic>
        <p:nvPicPr>
          <p:cNvPr id="37" name="Picture 36"/>
          <p:cNvPicPr>
            <a:picLocks noChangeAspect="1"/>
          </p:cNvPicPr>
          <p:nvPr/>
        </p:nvPicPr>
        <p:blipFill>
          <a:blip r:embed="rId3"/>
          <a:stretch>
            <a:fillRect/>
          </a:stretch>
        </p:blipFill>
        <p:spPr>
          <a:xfrm>
            <a:off x="8861577" y="1341058"/>
            <a:ext cx="2999497" cy="2999497"/>
          </a:xfrm>
          <a:prstGeom prst="rect">
            <a:avLst/>
          </a:prstGeom>
        </p:spPr>
      </p:pic>
      <p:sp>
        <p:nvSpPr>
          <p:cNvPr id="7" name="Right Arrow 6"/>
          <p:cNvSpPr/>
          <p:nvPr/>
        </p:nvSpPr>
        <p:spPr>
          <a:xfrm rot="5876750">
            <a:off x="4245641" y="3945728"/>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5876750">
            <a:off x="6389129" y="4066932"/>
            <a:ext cx="978408" cy="2040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sp>
        <p:nvSpPr>
          <p:cNvPr id="40" name="Rectangle 39"/>
          <p:cNvSpPr/>
          <p:nvPr/>
        </p:nvSpPr>
        <p:spPr>
          <a:xfrm>
            <a:off x="4367153" y="5615243"/>
            <a:ext cx="612668" cy="369332"/>
          </a:xfrm>
          <a:prstGeom prst="rect">
            <a:avLst/>
          </a:prstGeom>
        </p:spPr>
        <p:txBody>
          <a:bodyPr wrap="none">
            <a:spAutoFit/>
          </a:bodyPr>
          <a:lstStyle/>
          <a:p>
            <a:r>
              <a:rPr lang="en-US" dirty="0" smtClean="0"/>
              <a:t>LEFT</a:t>
            </a:r>
            <a:endParaRPr lang="en-US" dirty="0"/>
          </a:p>
        </p:txBody>
      </p:sp>
      <p:sp>
        <p:nvSpPr>
          <p:cNvPr id="41" name="Rectangle 40"/>
          <p:cNvSpPr/>
          <p:nvPr/>
        </p:nvSpPr>
        <p:spPr>
          <a:xfrm>
            <a:off x="6725121" y="5753711"/>
            <a:ext cx="530915" cy="369332"/>
          </a:xfrm>
          <a:prstGeom prst="rect">
            <a:avLst/>
          </a:prstGeom>
        </p:spPr>
        <p:txBody>
          <a:bodyPr wrap="none">
            <a:spAutoFit/>
          </a:bodyPr>
          <a:lstStyle/>
          <a:p>
            <a:r>
              <a:rPr lang="en-US" dirty="0" err="1" smtClean="0"/>
              <a:t>AfD</a:t>
            </a:r>
            <a:endParaRPr lang="en-US" dirty="0"/>
          </a:p>
        </p:txBody>
      </p:sp>
      <p:pic>
        <p:nvPicPr>
          <p:cNvPr id="42" name="Picture 41"/>
          <p:cNvPicPr>
            <a:picLocks noChangeAspect="1"/>
          </p:cNvPicPr>
          <p:nvPr/>
        </p:nvPicPr>
        <p:blipFill>
          <a:blip r:embed="rId3"/>
          <a:stretch>
            <a:fillRect/>
          </a:stretch>
        </p:blipFill>
        <p:spPr>
          <a:xfrm>
            <a:off x="6483319" y="3853250"/>
            <a:ext cx="1253366" cy="1253366"/>
          </a:xfrm>
          <a:prstGeom prst="rect">
            <a:avLst/>
          </a:prstGeom>
        </p:spPr>
      </p:pic>
      <p:sp>
        <p:nvSpPr>
          <p:cNvPr id="3" name="Rectangle 2"/>
          <p:cNvSpPr/>
          <p:nvPr/>
        </p:nvSpPr>
        <p:spPr>
          <a:xfrm>
            <a:off x="3066251" y="5984575"/>
            <a:ext cx="2601803" cy="369332"/>
          </a:xfrm>
          <a:prstGeom prst="rect">
            <a:avLst/>
          </a:prstGeom>
        </p:spPr>
        <p:txBody>
          <a:bodyPr wrap="none">
            <a:spAutoFit/>
          </a:bodyPr>
          <a:lstStyle/>
          <a:p>
            <a:r>
              <a:rPr lang="en-US" dirty="0" smtClean="0"/>
              <a:t>DEMOCRATE,   SPD, LINKE</a:t>
            </a:r>
            <a:endParaRPr lang="en-US" dirty="0"/>
          </a:p>
        </p:txBody>
      </p:sp>
      <p:sp>
        <p:nvSpPr>
          <p:cNvPr id="6" name="TextBox 5"/>
          <p:cNvSpPr txBox="1"/>
          <p:nvPr/>
        </p:nvSpPr>
        <p:spPr>
          <a:xfrm>
            <a:off x="1489166" y="4585063"/>
            <a:ext cx="1837234" cy="646331"/>
          </a:xfrm>
          <a:prstGeom prst="rect">
            <a:avLst/>
          </a:prstGeom>
          <a:noFill/>
        </p:spPr>
        <p:txBody>
          <a:bodyPr wrap="none" rtlCol="0">
            <a:spAutoFit/>
          </a:bodyPr>
          <a:lstStyle/>
          <a:p>
            <a:r>
              <a:rPr lang="en-US" dirty="0" err="1" smtClean="0"/>
              <a:t>nonPoliceIDLoical</a:t>
            </a:r>
            <a:endParaRPr lang="en-US" dirty="0" smtClean="0"/>
          </a:p>
          <a:p>
            <a:r>
              <a:rPr lang="en-US" dirty="0" smtClean="0"/>
              <a:t>US ,  DE</a:t>
            </a:r>
            <a:endParaRPr lang="en-US" dirty="0"/>
          </a:p>
        </p:txBody>
      </p:sp>
      <p:sp>
        <p:nvSpPr>
          <p:cNvPr id="8" name="Rectangle 7"/>
          <p:cNvSpPr/>
          <p:nvPr/>
        </p:nvSpPr>
        <p:spPr>
          <a:xfrm>
            <a:off x="7891487" y="5107380"/>
            <a:ext cx="4134465" cy="830997"/>
          </a:xfrm>
          <a:prstGeom prst="rect">
            <a:avLst/>
          </a:prstGeom>
        </p:spPr>
        <p:txBody>
          <a:bodyPr wrap="none">
            <a:spAutoFit/>
          </a:bodyPr>
          <a:lstStyle/>
          <a:p>
            <a:r>
              <a:rPr lang="en-US" sz="4800" b="1" dirty="0" smtClean="0"/>
              <a:t>1D8723.DE-AfD</a:t>
            </a:r>
            <a:endParaRPr lang="en-US" sz="4800" b="1"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6515" y="5956798"/>
            <a:ext cx="848001" cy="848001"/>
          </a:xfrm>
          <a:prstGeom prst="rect">
            <a:avLst/>
          </a:prstGeom>
        </p:spPr>
      </p:pic>
      <p:sp>
        <p:nvSpPr>
          <p:cNvPr id="10" name="Rectangle 9"/>
          <p:cNvSpPr/>
          <p:nvPr/>
        </p:nvSpPr>
        <p:spPr>
          <a:xfrm>
            <a:off x="10519747" y="6214666"/>
            <a:ext cx="1672253" cy="369332"/>
          </a:xfrm>
          <a:prstGeom prst="rect">
            <a:avLst/>
          </a:prstGeom>
        </p:spPr>
        <p:txBody>
          <a:bodyPr wrap="none">
            <a:spAutoFit/>
          </a:bodyPr>
          <a:lstStyle/>
          <a:p>
            <a:r>
              <a:rPr lang="en-US" b="0" i="0" u="none" strike="noStrike" dirty="0" smtClean="0">
                <a:solidFill>
                  <a:srgbClr val="009EE0"/>
                </a:solidFill>
                <a:effectLst/>
                <a:latin typeface="Barlow Condensed"/>
                <a:hlinkClick r:id="rId6"/>
              </a:rPr>
              <a:t>Andreas </a:t>
            </a:r>
            <a:r>
              <a:rPr lang="en-US" b="0" i="0" u="none" strike="noStrike" dirty="0" err="1" smtClean="0">
                <a:solidFill>
                  <a:srgbClr val="009EE0"/>
                </a:solidFill>
                <a:effectLst/>
                <a:latin typeface="Barlow Condensed"/>
                <a:hlinkClick r:id="rId6"/>
              </a:rPr>
              <a:t>Bleck</a:t>
            </a:r>
            <a:endParaRPr lang="en-US" dirty="0"/>
          </a:p>
        </p:txBody>
      </p:sp>
    </p:spTree>
    <p:extLst>
      <p:ext uri="{BB962C8B-B14F-4D97-AF65-F5344CB8AC3E}">
        <p14:creationId xmlns:p14="http://schemas.microsoft.com/office/powerpoint/2010/main" val="253330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FBI</a:t>
            </a:r>
            <a:endParaRPr lang="en-US" dirty="0"/>
          </a:p>
        </p:txBody>
      </p:sp>
      <p:cxnSp>
        <p:nvCxnSpPr>
          <p:cNvPr id="5" name="Straight Connector 4"/>
          <p:cNvCxnSpPr/>
          <p:nvPr/>
        </p:nvCxnSpPr>
        <p:spPr>
          <a:xfrm>
            <a:off x="1219200" y="728870"/>
            <a:ext cx="0" cy="62417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64973" y="102417"/>
            <a:ext cx="3029484" cy="923330"/>
          </a:xfrm>
          <a:prstGeom prst="rect">
            <a:avLst/>
          </a:prstGeom>
          <a:noFill/>
        </p:spPr>
        <p:txBody>
          <a:bodyPr wrap="none" rtlCol="0">
            <a:spAutoFit/>
          </a:bodyPr>
          <a:lstStyle/>
          <a:p>
            <a:r>
              <a:rPr lang="en-US" dirty="0" smtClean="0"/>
              <a:t>TECNOLOGY </a:t>
            </a:r>
          </a:p>
          <a:p>
            <a:r>
              <a:rPr lang="en-US" dirty="0" smtClean="0"/>
              <a:t>L3 SWAT SOFWARE ENGINEER </a:t>
            </a:r>
          </a:p>
          <a:p>
            <a:r>
              <a:rPr lang="en-US" dirty="0" smtClean="0"/>
              <a:t>IBM W/SAM </a:t>
            </a:r>
            <a:endParaRPr lang="en-US" dirty="0"/>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67" y="1341058"/>
            <a:ext cx="4982215" cy="2999497"/>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973" y="1341058"/>
            <a:ext cx="2158546" cy="2886285"/>
          </a:xfrm>
          <a:prstGeom prst="rect">
            <a:avLst/>
          </a:prstGeom>
        </p:spPr>
      </p:pic>
      <p:sp>
        <p:nvSpPr>
          <p:cNvPr id="8" name="Rectangle 7"/>
          <p:cNvSpPr/>
          <p:nvPr/>
        </p:nvSpPr>
        <p:spPr>
          <a:xfrm>
            <a:off x="9625679" y="4516072"/>
            <a:ext cx="2183611" cy="1569660"/>
          </a:xfrm>
          <a:prstGeom prst="rect">
            <a:avLst/>
          </a:prstGeom>
        </p:spPr>
        <p:txBody>
          <a:bodyPr wrap="none">
            <a:spAutoFit/>
          </a:bodyPr>
          <a:lstStyle/>
          <a:p>
            <a:r>
              <a:rPr lang="en-US" sz="4800" b="1" dirty="0" smtClean="0"/>
              <a:t>1D8723</a:t>
            </a:r>
          </a:p>
          <a:p>
            <a:r>
              <a:rPr lang="en-US" sz="4800" b="1" dirty="0" smtClean="0"/>
              <a:t>.DE-AfD</a:t>
            </a:r>
            <a:endParaRPr lang="en-US" sz="4800" b="1"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515" y="5956798"/>
            <a:ext cx="848001" cy="848001"/>
          </a:xfrm>
          <a:prstGeom prst="rect">
            <a:avLst/>
          </a:prstGeom>
        </p:spPr>
      </p:pic>
      <p:sp>
        <p:nvSpPr>
          <p:cNvPr id="10" name="Rectangle 9"/>
          <p:cNvSpPr/>
          <p:nvPr/>
        </p:nvSpPr>
        <p:spPr>
          <a:xfrm>
            <a:off x="10519747" y="6214666"/>
            <a:ext cx="1672253" cy="369332"/>
          </a:xfrm>
          <a:prstGeom prst="rect">
            <a:avLst/>
          </a:prstGeom>
        </p:spPr>
        <p:txBody>
          <a:bodyPr wrap="none">
            <a:spAutoFit/>
          </a:bodyPr>
          <a:lstStyle/>
          <a:p>
            <a:r>
              <a:rPr lang="en-US" b="0" i="0" u="none" strike="noStrike" dirty="0" smtClean="0">
                <a:solidFill>
                  <a:srgbClr val="009EE0"/>
                </a:solidFill>
                <a:effectLst/>
                <a:latin typeface="Barlow Condensed"/>
                <a:hlinkClick r:id="rId5"/>
              </a:rPr>
              <a:t>Andreas </a:t>
            </a:r>
            <a:r>
              <a:rPr lang="en-US" b="0" i="0" u="none" strike="noStrike" dirty="0" err="1" smtClean="0">
                <a:solidFill>
                  <a:srgbClr val="009EE0"/>
                </a:solidFill>
                <a:effectLst/>
                <a:latin typeface="Barlow Condensed"/>
                <a:hlinkClick r:id="rId5"/>
              </a:rPr>
              <a:t>Bleck</a:t>
            </a:r>
            <a:endParaRPr lang="en-US" dirty="0"/>
          </a:p>
        </p:txBody>
      </p:sp>
      <p:pic>
        <p:nvPicPr>
          <p:cNvPr id="18" name="Picture 17"/>
          <p:cNvPicPr>
            <a:picLocks noChangeAspect="1"/>
          </p:cNvPicPr>
          <p:nvPr/>
        </p:nvPicPr>
        <p:blipFill>
          <a:blip r:embed="rId6"/>
          <a:stretch>
            <a:fillRect/>
          </a:stretch>
        </p:blipFill>
        <p:spPr>
          <a:xfrm>
            <a:off x="6789811" y="4617211"/>
            <a:ext cx="1572412" cy="989329"/>
          </a:xfrm>
          <a:prstGeom prst="rect">
            <a:avLst/>
          </a:prstGeom>
        </p:spPr>
      </p:pic>
      <p:cxnSp>
        <p:nvCxnSpPr>
          <p:cNvPr id="19" name="Straight Connector 18"/>
          <p:cNvCxnSpPr/>
          <p:nvPr/>
        </p:nvCxnSpPr>
        <p:spPr>
          <a:xfrm>
            <a:off x="1570761" y="5730758"/>
            <a:ext cx="6810484" cy="5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70760" y="4452330"/>
            <a:ext cx="7364234" cy="12443"/>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7"/>
          <a:stretch>
            <a:fillRect/>
          </a:stretch>
        </p:blipFill>
        <p:spPr>
          <a:xfrm>
            <a:off x="2984088" y="4617211"/>
            <a:ext cx="1024201" cy="1024201"/>
          </a:xfrm>
          <a:prstGeom prst="rect">
            <a:avLst/>
          </a:prstGeom>
        </p:spPr>
      </p:pic>
      <p:sp>
        <p:nvSpPr>
          <p:cNvPr id="22" name="TextBox 21"/>
          <p:cNvSpPr txBox="1"/>
          <p:nvPr/>
        </p:nvSpPr>
        <p:spPr>
          <a:xfrm>
            <a:off x="1570760" y="4803106"/>
            <a:ext cx="1344535" cy="646331"/>
          </a:xfrm>
          <a:prstGeom prst="rect">
            <a:avLst/>
          </a:prstGeom>
          <a:noFill/>
        </p:spPr>
        <p:txBody>
          <a:bodyPr wrap="none" rtlCol="0">
            <a:spAutoFit/>
          </a:bodyPr>
          <a:lstStyle/>
          <a:p>
            <a:r>
              <a:rPr lang="en-US" dirty="0" err="1" smtClean="0"/>
              <a:t>nonPOLICE</a:t>
            </a:r>
            <a:r>
              <a:rPr lang="en-US" dirty="0" smtClean="0"/>
              <a:t> </a:t>
            </a:r>
          </a:p>
          <a:p>
            <a:r>
              <a:rPr lang="en-US" dirty="0" smtClean="0"/>
              <a:t>SWIMLANES</a:t>
            </a:r>
            <a:endParaRPr lang="en-US" dirty="0"/>
          </a:p>
        </p:txBody>
      </p:sp>
      <p:sp>
        <p:nvSpPr>
          <p:cNvPr id="23" name="Rectangle 22"/>
          <p:cNvSpPr/>
          <p:nvPr/>
        </p:nvSpPr>
        <p:spPr>
          <a:xfrm>
            <a:off x="4291599" y="4789755"/>
            <a:ext cx="2026389" cy="369332"/>
          </a:xfrm>
          <a:prstGeom prst="rect">
            <a:avLst/>
          </a:prstGeom>
        </p:spPr>
        <p:txBody>
          <a:bodyPr wrap="none">
            <a:spAutoFit/>
          </a:bodyPr>
          <a:lstStyle/>
          <a:p>
            <a:r>
              <a:rPr lang="en-US" dirty="0"/>
              <a:t>wsam.3.1.0.1.fp.0.1</a:t>
            </a:r>
          </a:p>
        </p:txBody>
      </p:sp>
      <p:cxnSp>
        <p:nvCxnSpPr>
          <p:cNvPr id="24" name="Straight Connector 23"/>
          <p:cNvCxnSpPr/>
          <p:nvPr/>
        </p:nvCxnSpPr>
        <p:spPr>
          <a:xfrm>
            <a:off x="2815194" y="4617211"/>
            <a:ext cx="812186" cy="35721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64973" y="937736"/>
            <a:ext cx="5767348" cy="769441"/>
          </a:xfrm>
          <a:prstGeom prst="rect">
            <a:avLst/>
          </a:prstGeom>
          <a:noFill/>
        </p:spPr>
        <p:txBody>
          <a:bodyPr wrap="none" rtlCol="0">
            <a:spAutoFit/>
          </a:bodyPr>
          <a:lstStyle/>
          <a:p>
            <a:r>
              <a:rPr lang="en-US" sz="4400" b="1" strike="sngStrike" dirty="0" smtClean="0"/>
              <a:t>“I am working to much”</a:t>
            </a:r>
            <a:endParaRPr lang="en-US" sz="4400" b="1" strike="sngStrike" dirty="0"/>
          </a:p>
        </p:txBody>
      </p:sp>
      <p:pic>
        <p:nvPicPr>
          <p:cNvPr id="28" name="Picture 27"/>
          <p:cNvPicPr>
            <a:picLocks noChangeAspect="1"/>
          </p:cNvPicPr>
          <p:nvPr/>
        </p:nvPicPr>
        <p:blipFill>
          <a:blip r:embed="rId7"/>
          <a:stretch>
            <a:fillRect/>
          </a:stretch>
        </p:blipFill>
        <p:spPr>
          <a:xfrm>
            <a:off x="8705230" y="1374023"/>
            <a:ext cx="2943992" cy="2943992"/>
          </a:xfrm>
          <a:prstGeom prst="rect">
            <a:avLst/>
          </a:prstGeom>
        </p:spPr>
      </p:pic>
      <p:cxnSp>
        <p:nvCxnSpPr>
          <p:cNvPr id="15" name="Straight Connector 14"/>
          <p:cNvCxnSpPr/>
          <p:nvPr/>
        </p:nvCxnSpPr>
        <p:spPr>
          <a:xfrm flipV="1">
            <a:off x="4898571" y="4617211"/>
            <a:ext cx="404949" cy="832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8" idx="1"/>
          </p:cNvCxnSpPr>
          <p:nvPr/>
        </p:nvCxnSpPr>
        <p:spPr>
          <a:xfrm flipV="1">
            <a:off x="6789811" y="4554119"/>
            <a:ext cx="2044235" cy="557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780757" y="1558371"/>
            <a:ext cx="2044235" cy="557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43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411</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Barlow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Tarrant County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User_Kiosk_LL_Public</dc:creator>
  <cp:lastModifiedBy>User_Kiosk_LL_Public</cp:lastModifiedBy>
  <cp:revision>10</cp:revision>
  <dcterms:created xsi:type="dcterms:W3CDTF">2023-03-30T18:43:53Z</dcterms:created>
  <dcterms:modified xsi:type="dcterms:W3CDTF">2023-03-30T19:34:36Z</dcterms:modified>
</cp:coreProperties>
</file>