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2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23E2-8B5E-4AFE-B241-6FC9831A429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173F-7EBF-420D-AC34-D7AE896C0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5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23E2-8B5E-4AFE-B241-6FC9831A429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173F-7EBF-420D-AC34-D7AE896C0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4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23E2-8B5E-4AFE-B241-6FC9831A429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173F-7EBF-420D-AC34-D7AE896C0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7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23E2-8B5E-4AFE-B241-6FC9831A429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173F-7EBF-420D-AC34-D7AE896C0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1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23E2-8B5E-4AFE-B241-6FC9831A429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173F-7EBF-420D-AC34-D7AE896C0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23E2-8B5E-4AFE-B241-6FC9831A429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173F-7EBF-420D-AC34-D7AE896C0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9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23E2-8B5E-4AFE-B241-6FC9831A429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173F-7EBF-420D-AC34-D7AE896C0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1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23E2-8B5E-4AFE-B241-6FC9831A429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173F-7EBF-420D-AC34-D7AE896C0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23E2-8B5E-4AFE-B241-6FC9831A429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173F-7EBF-420D-AC34-D7AE896C0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9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23E2-8B5E-4AFE-B241-6FC9831A429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173F-7EBF-420D-AC34-D7AE896C0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9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23E2-8B5E-4AFE-B241-6FC9831A429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173F-7EBF-420D-AC34-D7AE896C0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5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323E2-8B5E-4AFE-B241-6FC9831A429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A173F-7EBF-420D-AC34-D7AE896C0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8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8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10" Type="http://schemas.openxmlformats.org/officeDocument/2006/relationships/image" Target="../media/image13.jpeg"/><Relationship Id="rId4" Type="http://schemas.openxmlformats.org/officeDocument/2006/relationships/image" Target="../media/image9.pn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13762" y="3333644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Lato"/>
              </a:rPr>
              <a:t>Philippines 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792259" cy="547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792258" cy="3325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33722" y="332509"/>
            <a:ext cx="86754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INTERNATIONAL</a:t>
            </a:r>
            <a:endParaRPr lang="en-US" sz="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92258" y="547953"/>
            <a:ext cx="41565" cy="6310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413762" y="3702976"/>
            <a:ext cx="4647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Lato"/>
              </a:rPr>
              <a:t>Enhanced Defense Cooperation Agreement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68025" y="166254"/>
            <a:ext cx="4852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Lato"/>
              </a:rPr>
              <a:t>1951 U.S.-Philippines Mutual Defense Treaty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3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0"/>
            <a:ext cx="792259" cy="547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792258" cy="3325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33722" y="332509"/>
            <a:ext cx="86754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INTERNATIONAL</a:t>
            </a:r>
            <a:endParaRPr lang="en-US" sz="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92258" y="547953"/>
            <a:ext cx="41565" cy="6310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288" y="3592199"/>
            <a:ext cx="2563758" cy="29903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183582" y="12250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https://www.cia.gov/the-world-factbook/countries/philippines/images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92759" y="8832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158460" y="31954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https://ph.usembassy.gov/enhanced-defense-cooperation-agreement-edca-fact-sheet/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66346" y="2579316"/>
            <a:ext cx="1299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 Embassy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23121" y="2394650"/>
            <a:ext cx="186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FORT MAGSAYSAY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803" y="830688"/>
            <a:ext cx="703118" cy="421871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V="1">
            <a:off x="1527464" y="727364"/>
            <a:ext cx="835457" cy="696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Blank Map of Asia | Printable Outline Map of Asia | WhatsAnsw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046" y="525566"/>
            <a:ext cx="6245513" cy="456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6904396" y="6110305"/>
            <a:ext cx="3994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REPUBLIC OF KOREA TREATY (BILATERAL)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9954491" y="2660073"/>
            <a:ext cx="277091" cy="3190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568642" y="5568622"/>
            <a:ext cx="3848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cap="all" dirty="0" smtClean="0">
                <a:solidFill>
                  <a:srgbClr val="000000"/>
                </a:solidFill>
                <a:effectLst/>
                <a:latin typeface="robotobold"/>
              </a:rPr>
              <a:t>PHILIPPINE TREATY (BILATERAL)</a:t>
            </a:r>
            <a:endParaRPr lang="en-US" b="0" i="0" cap="all" dirty="0">
              <a:solidFill>
                <a:srgbClr val="000000"/>
              </a:solidFill>
              <a:effectLst/>
              <a:latin typeface="robotobold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8201891" y="3896591"/>
            <a:ext cx="1752600" cy="167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733809" y="2579316"/>
            <a:ext cx="997527" cy="5899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348085" y="6498790"/>
            <a:ext cx="3766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cap="all" dirty="0" smtClean="0">
                <a:solidFill>
                  <a:srgbClr val="000000"/>
                </a:solidFill>
                <a:effectLst/>
                <a:latin typeface="robotobold"/>
              </a:rPr>
              <a:t>JAPANESE TREATY (BILATERAL)</a:t>
            </a:r>
            <a:endParaRPr lang="en-US" b="0" i="0" cap="all" dirty="0">
              <a:solidFill>
                <a:srgbClr val="000000"/>
              </a:solidFill>
              <a:effectLst/>
              <a:latin typeface="robotobold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10464269" y="2660073"/>
            <a:ext cx="955341" cy="3819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835477" y="1013114"/>
            <a:ext cx="278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err="1" smtClean="0"/>
              <a:t>chinese</a:t>
            </a:r>
            <a:r>
              <a:rPr lang="en-US" strike="sngStrike" dirty="0" smtClean="0"/>
              <a:t> north </a:t>
            </a:r>
            <a:r>
              <a:rPr lang="en-US" strike="sngStrike" dirty="0" err="1" smtClean="0"/>
              <a:t>korean</a:t>
            </a:r>
            <a:r>
              <a:rPr lang="en-US" strike="sngStrike" dirty="0" smtClean="0"/>
              <a:t> treaty</a:t>
            </a:r>
            <a:endParaRPr lang="en-US" strike="sngStrike" dirty="0"/>
          </a:p>
        </p:txBody>
      </p:sp>
      <p:cxnSp>
        <p:nvCxnSpPr>
          <p:cNvPr id="40" name="Straight Arrow Connector 39"/>
          <p:cNvCxnSpPr>
            <a:stCxn id="38" idx="3"/>
          </p:cNvCxnSpPr>
          <p:nvPr/>
        </p:nvCxnSpPr>
        <p:spPr>
          <a:xfrm>
            <a:off x="5618739" y="1197780"/>
            <a:ext cx="4335752" cy="11968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660495" y="1225080"/>
            <a:ext cx="4571086" cy="9748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85288" y="883227"/>
            <a:ext cx="4281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nonPoliceTVLogical.</a:t>
            </a:r>
            <a:r>
              <a:rPr lang="en-US" strike="sngStrike" dirty="0" err="1" smtClean="0"/>
              <a:t>maxplnak.marx</a:t>
            </a:r>
            <a:endParaRPr lang="en-US" strike="sngStrike" dirty="0" smtClean="0"/>
          </a:p>
          <a:p>
            <a:r>
              <a:rPr lang="en-US" dirty="0" smtClean="0"/>
              <a:t>.</a:t>
            </a:r>
            <a:endParaRPr lang="en-US" strike="sngStrike" dirty="0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6120245" y="1382446"/>
            <a:ext cx="935182" cy="22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8152190" y="1652155"/>
            <a:ext cx="825555" cy="633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12027" y="2286001"/>
            <a:ext cx="7076209" cy="1454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8792574" y="1846979"/>
            <a:ext cx="825555" cy="633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80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0"/>
            <a:ext cx="792259" cy="547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792258" cy="3325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33722" y="332509"/>
            <a:ext cx="86754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INTERNATIONAL</a:t>
            </a:r>
            <a:endParaRPr lang="en-US" sz="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92258" y="547953"/>
            <a:ext cx="41565" cy="6310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420464" y="44332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https://www.cia.gov/the-world-factbook/countries/philippines/images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21133" y="288701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98662" y="33220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https://ph.usembassy.gov/enhanced-defense-cooperation-agreement-edca-fact-sheet/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98662" y="4076110"/>
            <a:ext cx="1299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 Embassy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755" y="1067893"/>
            <a:ext cx="1028374" cy="617025"/>
          </a:xfrm>
          <a:prstGeom prst="rect">
            <a:avLst/>
          </a:prstGeom>
        </p:spPr>
      </p:pic>
      <p:pic>
        <p:nvPicPr>
          <p:cNvPr id="23" name="Picture 2" descr="Blank Map of Asia | Printable Outline Map of Asia | WhatsAnsw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035" y="2127766"/>
            <a:ext cx="4866771" cy="355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1808018" y="955964"/>
            <a:ext cx="1298864" cy="728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382491" y="4629109"/>
            <a:ext cx="1818409" cy="1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Two men stand next to each other on a stage and answer questions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560" y="705802"/>
            <a:ext cx="3179424" cy="211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017817" y="3035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704641" y="-52212"/>
            <a:ext cx="1082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FIRST</a:t>
            </a:r>
            <a:endParaRPr lang="en-US" sz="3200" dirty="0"/>
          </a:p>
        </p:txBody>
      </p:sp>
      <p:sp>
        <p:nvSpPr>
          <p:cNvPr id="25" name="Rectangle 24"/>
          <p:cNvSpPr/>
          <p:nvPr/>
        </p:nvSpPr>
        <p:spPr>
          <a:xfrm>
            <a:off x="8070830" y="327892"/>
            <a:ext cx="4275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Lato"/>
              </a:rPr>
              <a:t>U.S.-Philippines Mutual Defense Treaty 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571174" y="31573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Lato"/>
              </a:rPr>
              <a:t>1951</a:t>
            </a:r>
            <a:endParaRPr lang="en-US" dirty="0"/>
          </a:p>
        </p:txBody>
      </p:sp>
      <p:sp>
        <p:nvSpPr>
          <p:cNvPr id="28" name="Flowchart: Direct Access Storage 27"/>
          <p:cNvSpPr/>
          <p:nvPr/>
        </p:nvSpPr>
        <p:spPr>
          <a:xfrm flipH="1">
            <a:off x="5711797" y="4434202"/>
            <a:ext cx="158330" cy="422913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irect Access Storage 29"/>
          <p:cNvSpPr/>
          <p:nvPr/>
        </p:nvSpPr>
        <p:spPr>
          <a:xfrm flipH="1">
            <a:off x="6002744" y="4446364"/>
            <a:ext cx="158330" cy="422913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irect Access Storage 30"/>
          <p:cNvSpPr/>
          <p:nvPr/>
        </p:nvSpPr>
        <p:spPr>
          <a:xfrm flipH="1">
            <a:off x="6146769" y="4434201"/>
            <a:ext cx="158330" cy="422913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irect Access Storage 31"/>
          <p:cNvSpPr/>
          <p:nvPr/>
        </p:nvSpPr>
        <p:spPr>
          <a:xfrm flipH="1">
            <a:off x="5844414" y="4434202"/>
            <a:ext cx="158330" cy="422913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380784" y="421562"/>
            <a:ext cx="2669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TECHNOLOGY:COMPUTER:</a:t>
            </a:r>
          </a:p>
          <a:p>
            <a:r>
              <a:rPr lang="en-US" dirty="0" smtClean="0"/>
              <a:t>Silicon Valley</a:t>
            </a:r>
            <a:endParaRPr lang="en-US" dirty="0"/>
          </a:p>
        </p:txBody>
      </p:sp>
      <p:sp>
        <p:nvSpPr>
          <p:cNvPr id="34" name="Flowchart: Direct Access Storage 33"/>
          <p:cNvSpPr/>
          <p:nvPr/>
        </p:nvSpPr>
        <p:spPr>
          <a:xfrm flipH="1">
            <a:off x="6290195" y="4433280"/>
            <a:ext cx="158330" cy="422913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irect Access Storage 34"/>
          <p:cNvSpPr/>
          <p:nvPr/>
        </p:nvSpPr>
        <p:spPr>
          <a:xfrm flipH="1">
            <a:off x="6581142" y="4445442"/>
            <a:ext cx="158330" cy="422913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irect Access Storage 35"/>
          <p:cNvSpPr/>
          <p:nvPr/>
        </p:nvSpPr>
        <p:spPr>
          <a:xfrm flipH="1">
            <a:off x="6725167" y="4433279"/>
            <a:ext cx="158330" cy="422913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Direct Access Storage 36"/>
          <p:cNvSpPr/>
          <p:nvPr/>
        </p:nvSpPr>
        <p:spPr>
          <a:xfrm flipH="1">
            <a:off x="6422812" y="4433280"/>
            <a:ext cx="158330" cy="422913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5199408" y="1677104"/>
            <a:ext cx="1818409" cy="1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irect Access Storage 38"/>
          <p:cNvSpPr/>
          <p:nvPr/>
        </p:nvSpPr>
        <p:spPr>
          <a:xfrm flipH="1">
            <a:off x="5528714" y="1482197"/>
            <a:ext cx="158330" cy="422913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irect Access Storage 39"/>
          <p:cNvSpPr/>
          <p:nvPr/>
        </p:nvSpPr>
        <p:spPr>
          <a:xfrm flipH="1">
            <a:off x="5819661" y="1494359"/>
            <a:ext cx="158330" cy="422913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Direct Access Storage 40"/>
          <p:cNvSpPr/>
          <p:nvPr/>
        </p:nvSpPr>
        <p:spPr>
          <a:xfrm flipH="1">
            <a:off x="5963686" y="1482196"/>
            <a:ext cx="158330" cy="422913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Direct Access Storage 41"/>
          <p:cNvSpPr/>
          <p:nvPr/>
        </p:nvSpPr>
        <p:spPr>
          <a:xfrm flipH="1">
            <a:off x="5661331" y="1482197"/>
            <a:ext cx="158330" cy="422913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Direct Access Storage 42"/>
          <p:cNvSpPr/>
          <p:nvPr/>
        </p:nvSpPr>
        <p:spPr>
          <a:xfrm flipH="1">
            <a:off x="6107112" y="1481275"/>
            <a:ext cx="158330" cy="422913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Direct Access Storage 43"/>
          <p:cNvSpPr/>
          <p:nvPr/>
        </p:nvSpPr>
        <p:spPr>
          <a:xfrm flipH="1">
            <a:off x="6398059" y="1493437"/>
            <a:ext cx="158330" cy="422913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Direct Access Storage 44"/>
          <p:cNvSpPr/>
          <p:nvPr/>
        </p:nvSpPr>
        <p:spPr>
          <a:xfrm flipH="1">
            <a:off x="6542084" y="1481274"/>
            <a:ext cx="158330" cy="422913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Direct Access Storage 45"/>
          <p:cNvSpPr/>
          <p:nvPr/>
        </p:nvSpPr>
        <p:spPr>
          <a:xfrm flipH="1">
            <a:off x="6239729" y="1481275"/>
            <a:ext cx="158330" cy="422913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941375" y="1261516"/>
            <a:ext cx="2410788" cy="787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718694" y="4138696"/>
            <a:ext cx="1143001" cy="162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851" y="4901159"/>
            <a:ext cx="458889" cy="689587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5898826" y="3747976"/>
            <a:ext cx="761481" cy="3231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5898826" y="4219735"/>
            <a:ext cx="840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455108" y="2023181"/>
            <a:ext cx="2802841" cy="3659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013853" y="5600024"/>
            <a:ext cx="470513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i="0" dirty="0" smtClean="0">
                <a:solidFill>
                  <a:srgbClr val="333333"/>
                </a:solidFill>
                <a:effectLst/>
                <a:latin typeface="Lato"/>
              </a:rPr>
              <a:t>Philippines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308729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0"/>
            <a:ext cx="792259" cy="547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792258" cy="3325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33722" y="332509"/>
            <a:ext cx="86754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INTERNATIONAL</a:t>
            </a:r>
            <a:endParaRPr lang="en-US" sz="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92258" y="547953"/>
            <a:ext cx="41565" cy="6310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69877" y="2698135"/>
            <a:ext cx="186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FORT MAGSAYSAY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032" y="103324"/>
            <a:ext cx="703118" cy="421871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V="1">
            <a:off x="1061693" y="0"/>
            <a:ext cx="835457" cy="696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108" y="3593638"/>
            <a:ext cx="3751118" cy="25569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155" y="3837014"/>
            <a:ext cx="2487403" cy="2070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05437" y="356565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RUSSIA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187019" y="3272649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CHINA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5877" y="727364"/>
            <a:ext cx="2288164" cy="156031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635297" y="519802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UKRAINE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2214" y="948458"/>
            <a:ext cx="1636860" cy="190919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93" y="1931871"/>
            <a:ext cx="458889" cy="689587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8142582" y="2515663"/>
            <a:ext cx="575391" cy="124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415837" y="242803"/>
            <a:ext cx="35445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Lato"/>
              </a:rPr>
              <a:t>1951      U.S.-Philippines Mutual </a:t>
            </a:r>
          </a:p>
          <a:p>
            <a:r>
              <a:rPr lang="en-US" dirty="0">
                <a:solidFill>
                  <a:srgbClr val="333333"/>
                </a:solidFill>
                <a:latin typeface="Lato"/>
              </a:rPr>
              <a:t>	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Lato"/>
              </a:rPr>
              <a:t>Defense Treaty 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192" y="1078761"/>
            <a:ext cx="458889" cy="689587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V="1">
            <a:off x="4635297" y="1638045"/>
            <a:ext cx="8006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761509" y="3143178"/>
            <a:ext cx="8094518" cy="26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865879" y="6067645"/>
            <a:ext cx="8094518" cy="26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irect Access Storage 36"/>
          <p:cNvSpPr/>
          <p:nvPr/>
        </p:nvSpPr>
        <p:spPr>
          <a:xfrm flipH="1">
            <a:off x="3225265" y="1371176"/>
            <a:ext cx="243921" cy="18755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irect Access Storage 37"/>
          <p:cNvSpPr/>
          <p:nvPr/>
        </p:nvSpPr>
        <p:spPr>
          <a:xfrm flipH="1">
            <a:off x="3516212" y="1383338"/>
            <a:ext cx="243921" cy="18755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Direct Access Storage 38"/>
          <p:cNvSpPr/>
          <p:nvPr/>
        </p:nvSpPr>
        <p:spPr>
          <a:xfrm flipH="1">
            <a:off x="3566139" y="1371176"/>
            <a:ext cx="243921" cy="18755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irect Access Storage 39"/>
          <p:cNvSpPr/>
          <p:nvPr/>
        </p:nvSpPr>
        <p:spPr>
          <a:xfrm flipH="1">
            <a:off x="3357882" y="1371176"/>
            <a:ext cx="243921" cy="18755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Direct Access Storage 40"/>
          <p:cNvSpPr/>
          <p:nvPr/>
        </p:nvSpPr>
        <p:spPr>
          <a:xfrm flipH="1">
            <a:off x="3543001" y="1381507"/>
            <a:ext cx="243921" cy="18755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Direct Access Storage 41"/>
          <p:cNvSpPr/>
          <p:nvPr/>
        </p:nvSpPr>
        <p:spPr>
          <a:xfrm flipH="1">
            <a:off x="3398976" y="1383338"/>
            <a:ext cx="243921" cy="18755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Direct Access Storage 42"/>
          <p:cNvSpPr/>
          <p:nvPr/>
        </p:nvSpPr>
        <p:spPr>
          <a:xfrm flipH="1">
            <a:off x="3285870" y="1359601"/>
            <a:ext cx="243921" cy="18755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Direct Access Storage 43"/>
          <p:cNvSpPr/>
          <p:nvPr/>
        </p:nvSpPr>
        <p:spPr>
          <a:xfrm flipH="1">
            <a:off x="3452554" y="1381507"/>
            <a:ext cx="243921" cy="18755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Blank Map of U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80" y="619434"/>
            <a:ext cx="1925803" cy="125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Connector 45"/>
          <p:cNvCxnSpPr/>
          <p:nvPr/>
        </p:nvCxnSpPr>
        <p:spPr>
          <a:xfrm flipH="1" flipV="1">
            <a:off x="2695717" y="1231581"/>
            <a:ext cx="1429475" cy="406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841096" y="1488439"/>
            <a:ext cx="4802945" cy="92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Direct Access Storage 55"/>
          <p:cNvSpPr/>
          <p:nvPr/>
        </p:nvSpPr>
        <p:spPr>
          <a:xfrm flipH="1">
            <a:off x="5395507" y="1960048"/>
            <a:ext cx="243921" cy="18755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Direct Access Storage 56"/>
          <p:cNvSpPr/>
          <p:nvPr/>
        </p:nvSpPr>
        <p:spPr>
          <a:xfrm flipH="1">
            <a:off x="5686454" y="1972210"/>
            <a:ext cx="243921" cy="18755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Direct Access Storage 57"/>
          <p:cNvSpPr/>
          <p:nvPr/>
        </p:nvSpPr>
        <p:spPr>
          <a:xfrm flipH="1">
            <a:off x="5736381" y="1960048"/>
            <a:ext cx="243921" cy="18755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Direct Access Storage 58"/>
          <p:cNvSpPr/>
          <p:nvPr/>
        </p:nvSpPr>
        <p:spPr>
          <a:xfrm flipH="1">
            <a:off x="5528124" y="1960048"/>
            <a:ext cx="243921" cy="18755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Direct Access Storage 59"/>
          <p:cNvSpPr/>
          <p:nvPr/>
        </p:nvSpPr>
        <p:spPr>
          <a:xfrm flipH="1">
            <a:off x="5713243" y="1970379"/>
            <a:ext cx="243921" cy="18755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Direct Access Storage 60"/>
          <p:cNvSpPr/>
          <p:nvPr/>
        </p:nvSpPr>
        <p:spPr>
          <a:xfrm flipH="1">
            <a:off x="5569218" y="1972210"/>
            <a:ext cx="243921" cy="18755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Direct Access Storage 61"/>
          <p:cNvSpPr/>
          <p:nvPr/>
        </p:nvSpPr>
        <p:spPr>
          <a:xfrm flipH="1">
            <a:off x="5456112" y="1948473"/>
            <a:ext cx="243921" cy="18755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Direct Access Storage 62"/>
          <p:cNvSpPr/>
          <p:nvPr/>
        </p:nvSpPr>
        <p:spPr>
          <a:xfrm flipH="1">
            <a:off x="5622796" y="1970379"/>
            <a:ext cx="243921" cy="18755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73" name="Straight Connector 3072"/>
          <p:cNvCxnSpPr/>
          <p:nvPr/>
        </p:nvCxnSpPr>
        <p:spPr>
          <a:xfrm>
            <a:off x="3990108" y="3611296"/>
            <a:ext cx="4152474" cy="2295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6" name="Straight Connector 3075"/>
          <p:cNvCxnSpPr/>
          <p:nvPr/>
        </p:nvCxnSpPr>
        <p:spPr>
          <a:xfrm>
            <a:off x="8535155" y="3891767"/>
            <a:ext cx="2666245" cy="2175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8" name="Straight Connector 3077"/>
          <p:cNvCxnSpPr>
            <a:stCxn id="20" idx="1"/>
          </p:cNvCxnSpPr>
          <p:nvPr/>
        </p:nvCxnSpPr>
        <p:spPr>
          <a:xfrm>
            <a:off x="9187019" y="3457315"/>
            <a:ext cx="653172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2" name="Straight Connector 3081"/>
          <p:cNvCxnSpPr/>
          <p:nvPr/>
        </p:nvCxnSpPr>
        <p:spPr>
          <a:xfrm flipH="1">
            <a:off x="1683327" y="547953"/>
            <a:ext cx="1012390" cy="1090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4" name="Straight Connector 3083"/>
          <p:cNvCxnSpPr/>
          <p:nvPr/>
        </p:nvCxnSpPr>
        <p:spPr>
          <a:xfrm flipH="1">
            <a:off x="6670964" y="795222"/>
            <a:ext cx="763422" cy="75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6" name="Straight Connector 3085"/>
          <p:cNvCxnSpPr/>
          <p:nvPr/>
        </p:nvCxnSpPr>
        <p:spPr>
          <a:xfrm>
            <a:off x="8905009" y="1200351"/>
            <a:ext cx="958226" cy="1227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7" name="Rectangle 3086"/>
          <p:cNvSpPr/>
          <p:nvPr/>
        </p:nvSpPr>
        <p:spPr>
          <a:xfrm>
            <a:off x="3890538" y="3159332"/>
            <a:ext cx="4823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https://www.officialgazette.gov.ph/constitutions/</a:t>
            </a:r>
            <a:endParaRPr lang="en-US" dirty="0"/>
          </a:p>
        </p:txBody>
      </p:sp>
      <p:sp>
        <p:nvSpPr>
          <p:cNvPr id="3088" name="Rectangle 3087"/>
          <p:cNvSpPr/>
          <p:nvPr/>
        </p:nvSpPr>
        <p:spPr>
          <a:xfrm>
            <a:off x="1907750" y="3364982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Lato"/>
              </a:rPr>
              <a:t>Estonia</a:t>
            </a:r>
            <a:endParaRPr lang="en-US" dirty="0"/>
          </a:p>
        </p:txBody>
      </p:sp>
      <p:pic>
        <p:nvPicPr>
          <p:cNvPr id="3089" name="Picture 308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352" y="3837014"/>
            <a:ext cx="1044528" cy="805779"/>
          </a:xfrm>
          <a:prstGeom prst="rect">
            <a:avLst/>
          </a:prstGeom>
        </p:spPr>
      </p:pic>
      <p:cxnSp>
        <p:nvCxnSpPr>
          <p:cNvPr id="82" name="Straight Connector 81"/>
          <p:cNvCxnSpPr/>
          <p:nvPr/>
        </p:nvCxnSpPr>
        <p:spPr>
          <a:xfrm>
            <a:off x="2504841" y="1768348"/>
            <a:ext cx="393374" cy="147361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owchart: Direct Access Storage 83"/>
          <p:cNvSpPr/>
          <p:nvPr/>
        </p:nvSpPr>
        <p:spPr>
          <a:xfrm flipH="1">
            <a:off x="2444235" y="2405389"/>
            <a:ext cx="243921" cy="18755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Direct Access Storage 84"/>
          <p:cNvSpPr/>
          <p:nvPr/>
        </p:nvSpPr>
        <p:spPr>
          <a:xfrm flipH="1">
            <a:off x="2735182" y="2417551"/>
            <a:ext cx="243921" cy="18755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lowchart: Direct Access Storage 85"/>
          <p:cNvSpPr/>
          <p:nvPr/>
        </p:nvSpPr>
        <p:spPr>
          <a:xfrm flipH="1">
            <a:off x="2785109" y="2405389"/>
            <a:ext cx="243921" cy="18755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Direct Access Storage 86"/>
          <p:cNvSpPr/>
          <p:nvPr/>
        </p:nvSpPr>
        <p:spPr>
          <a:xfrm flipH="1">
            <a:off x="2576852" y="2405389"/>
            <a:ext cx="243921" cy="18755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Direct Access Storage 87"/>
          <p:cNvSpPr/>
          <p:nvPr/>
        </p:nvSpPr>
        <p:spPr>
          <a:xfrm flipH="1">
            <a:off x="2761971" y="2415720"/>
            <a:ext cx="243921" cy="18755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lowchart: Direct Access Storage 88"/>
          <p:cNvSpPr/>
          <p:nvPr/>
        </p:nvSpPr>
        <p:spPr>
          <a:xfrm flipH="1">
            <a:off x="2617946" y="2417551"/>
            <a:ext cx="243921" cy="18755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lowchart: Direct Access Storage 89"/>
          <p:cNvSpPr/>
          <p:nvPr/>
        </p:nvSpPr>
        <p:spPr>
          <a:xfrm flipH="1">
            <a:off x="2504840" y="2393814"/>
            <a:ext cx="243921" cy="18755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lowchart: Direct Access Storage 90"/>
          <p:cNvSpPr/>
          <p:nvPr/>
        </p:nvSpPr>
        <p:spPr>
          <a:xfrm flipH="1">
            <a:off x="2671524" y="2415720"/>
            <a:ext cx="243921" cy="18755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2" descr="Two men walk on a red carpet in front of a group of troops.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882" y="4642793"/>
            <a:ext cx="1381769" cy="92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4" name="Rectangle 3093"/>
          <p:cNvSpPr/>
          <p:nvPr/>
        </p:nvSpPr>
        <p:spPr>
          <a:xfrm>
            <a:off x="1545591" y="6185085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Lato"/>
              </a:rPr>
              <a:t>Ukraine Defense Contact Group </a:t>
            </a:r>
            <a:endParaRPr lang="en-US" dirty="0"/>
          </a:p>
        </p:txBody>
      </p:sp>
      <p:sp>
        <p:nvSpPr>
          <p:cNvPr id="3095" name="Rectangle 3094"/>
          <p:cNvSpPr/>
          <p:nvPr/>
        </p:nvSpPr>
        <p:spPr>
          <a:xfrm>
            <a:off x="1545591" y="5905300"/>
            <a:ext cx="2676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Lato"/>
              </a:rPr>
              <a:t>NATO defense ministers</a:t>
            </a:r>
            <a:endParaRPr lang="en-US" dirty="0"/>
          </a:p>
        </p:txBody>
      </p:sp>
      <p:sp>
        <p:nvSpPr>
          <p:cNvPr id="3096" name="Rectangle 3095"/>
          <p:cNvSpPr/>
          <p:nvPr/>
        </p:nvSpPr>
        <p:spPr>
          <a:xfrm>
            <a:off x="1573063" y="6404284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Lato"/>
              </a:rPr>
              <a:t>Brussels.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1324464" y="364213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2B3B65"/>
                </a:solidFill>
                <a:effectLst/>
                <a:latin typeface="oswaldbold"/>
              </a:rPr>
              <a:t>U.S. Collective Defense Arrangements</a:t>
            </a:r>
          </a:p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8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0"/>
            <a:ext cx="792259" cy="547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792258" cy="3325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33722" y="332509"/>
            <a:ext cx="86754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INTERNATIONAL</a:t>
            </a:r>
            <a:endParaRPr lang="en-US" sz="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92258" y="547953"/>
            <a:ext cx="41565" cy="6310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420464" y="44332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https://www.cia.gov/the-world-factbook/countries/philippines/images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21133" y="288701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98662" y="33220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https://ph.usembassy.gov/enhanced-defense-cooperation-agreement-edca-fact-sheet/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98662" y="4076110"/>
            <a:ext cx="1299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 Embassy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33" y="456387"/>
            <a:ext cx="1028374" cy="617025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1271628" y="382877"/>
            <a:ext cx="1298864" cy="728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Two men stand next to each other on a stage and answer questions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560" y="705802"/>
            <a:ext cx="3179424" cy="211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017817" y="3035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704641" y="-52212"/>
            <a:ext cx="1082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FIRST</a:t>
            </a:r>
            <a:endParaRPr lang="en-US" sz="3200" dirty="0"/>
          </a:p>
        </p:txBody>
      </p:sp>
      <p:sp>
        <p:nvSpPr>
          <p:cNvPr id="25" name="Rectangle 24"/>
          <p:cNvSpPr/>
          <p:nvPr/>
        </p:nvSpPr>
        <p:spPr>
          <a:xfrm>
            <a:off x="8070830" y="327892"/>
            <a:ext cx="4275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Lato"/>
              </a:rPr>
              <a:t>U.S.-Philippines Mutual Defense Treaty 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571174" y="31573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Lato"/>
              </a:rPr>
              <a:t>1951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80784" y="421562"/>
            <a:ext cx="2669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TECHNOLOGY:COMPUTER:</a:t>
            </a:r>
          </a:p>
          <a:p>
            <a:r>
              <a:rPr lang="en-US" dirty="0" smtClean="0"/>
              <a:t>Silicon Valley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5199408" y="1677104"/>
            <a:ext cx="1818409" cy="1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irect Access Storage 38"/>
          <p:cNvSpPr/>
          <p:nvPr/>
        </p:nvSpPr>
        <p:spPr>
          <a:xfrm flipH="1">
            <a:off x="5528714" y="1482197"/>
            <a:ext cx="158330" cy="422913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irect Access Storage 39"/>
          <p:cNvSpPr/>
          <p:nvPr/>
        </p:nvSpPr>
        <p:spPr>
          <a:xfrm flipH="1">
            <a:off x="5819661" y="1494359"/>
            <a:ext cx="158330" cy="422913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Direct Access Storage 40"/>
          <p:cNvSpPr/>
          <p:nvPr/>
        </p:nvSpPr>
        <p:spPr>
          <a:xfrm flipH="1">
            <a:off x="5963686" y="1482196"/>
            <a:ext cx="158330" cy="422913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Direct Access Storage 41"/>
          <p:cNvSpPr/>
          <p:nvPr/>
        </p:nvSpPr>
        <p:spPr>
          <a:xfrm flipH="1">
            <a:off x="5661331" y="1482197"/>
            <a:ext cx="158330" cy="422913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Direct Access Storage 42"/>
          <p:cNvSpPr/>
          <p:nvPr/>
        </p:nvSpPr>
        <p:spPr>
          <a:xfrm flipH="1">
            <a:off x="6107112" y="1481275"/>
            <a:ext cx="158330" cy="422913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Direct Access Storage 43"/>
          <p:cNvSpPr/>
          <p:nvPr/>
        </p:nvSpPr>
        <p:spPr>
          <a:xfrm flipH="1">
            <a:off x="6398059" y="1493437"/>
            <a:ext cx="158330" cy="422913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Direct Access Storage 44"/>
          <p:cNvSpPr/>
          <p:nvPr/>
        </p:nvSpPr>
        <p:spPr>
          <a:xfrm flipH="1">
            <a:off x="6542084" y="1481274"/>
            <a:ext cx="158330" cy="422913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Direct Access Storage 45"/>
          <p:cNvSpPr/>
          <p:nvPr/>
        </p:nvSpPr>
        <p:spPr>
          <a:xfrm flipH="1">
            <a:off x="6239729" y="1481275"/>
            <a:ext cx="158330" cy="422913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941375" y="1261516"/>
            <a:ext cx="2410788" cy="787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851" y="4901159"/>
            <a:ext cx="458889" cy="689587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5898826" y="3747976"/>
            <a:ext cx="761481" cy="3231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39" idx="2"/>
          </p:cNvCxnSpPr>
          <p:nvPr/>
        </p:nvCxnSpPr>
        <p:spPr>
          <a:xfrm flipH="1">
            <a:off x="4852555" y="1905110"/>
            <a:ext cx="755324" cy="30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2" idx="2"/>
          </p:cNvCxnSpPr>
          <p:nvPr/>
        </p:nvCxnSpPr>
        <p:spPr>
          <a:xfrm flipH="1">
            <a:off x="5362834" y="1905110"/>
            <a:ext cx="377662" cy="33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33009" y="2242478"/>
            <a:ext cx="131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constitution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58335" y="2537865"/>
            <a:ext cx="2281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https://www.officialgazette.gov.ph/constitutions/</a:t>
            </a:r>
            <a:endParaRPr lang="en-US" sz="800" dirty="0"/>
          </a:p>
        </p:txBody>
      </p:sp>
      <p:sp>
        <p:nvSpPr>
          <p:cNvPr id="21" name="Rectangle 20"/>
          <p:cNvSpPr/>
          <p:nvPr/>
        </p:nvSpPr>
        <p:spPr>
          <a:xfrm>
            <a:off x="782824" y="1992190"/>
            <a:ext cx="4275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Lato"/>
              </a:rPr>
              <a:t>U.S.-Philippines Mutual Defense Treaty 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242969" y="3000326"/>
            <a:ext cx="3033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https://www.congress.gov.ph/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-68096" y="512558"/>
            <a:ext cx="944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PHILIPPINES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5549308" y="2134710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https://tlc.texas.gov/docs/legref/TxConst.pdf</a:t>
            </a:r>
            <a:endParaRPr lang="en-US" sz="800" dirty="0"/>
          </a:p>
        </p:txBody>
      </p:sp>
      <p:cxnSp>
        <p:nvCxnSpPr>
          <p:cNvPr id="52" name="Straight Arrow Connector 51"/>
          <p:cNvCxnSpPr>
            <a:stCxn id="27" idx="0"/>
            <a:endCxn id="45" idx="2"/>
          </p:cNvCxnSpPr>
          <p:nvPr/>
        </p:nvCxnSpPr>
        <p:spPr>
          <a:xfrm flipV="1">
            <a:off x="6590619" y="1904187"/>
            <a:ext cx="30630" cy="230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885333" y="1914846"/>
            <a:ext cx="131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constitution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-60833" y="725493"/>
            <a:ext cx="729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ESTONIA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792258" y="111551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2B3B65"/>
                </a:solidFill>
                <a:effectLst/>
                <a:latin typeface="oswaldbold"/>
              </a:rPr>
              <a:t>U.S. Collective Defense Arrangements</a:t>
            </a:r>
          </a:p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0"/>
            <a:ext cx="792259" cy="547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792258" cy="3325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33722" y="332509"/>
            <a:ext cx="86754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INTERNATIONAL</a:t>
            </a:r>
            <a:endParaRPr lang="en-US" sz="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92258" y="547953"/>
            <a:ext cx="41565" cy="6310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69877" y="2698135"/>
            <a:ext cx="186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FORT MAGSAYSAY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538" y="3611296"/>
            <a:ext cx="3751118" cy="25569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155" y="3837014"/>
            <a:ext cx="2487403" cy="2070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05437" y="356565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RUSSIA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187019" y="3272649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CHINA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3761509" y="3143178"/>
            <a:ext cx="8094518" cy="26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865879" y="6067645"/>
            <a:ext cx="8094518" cy="26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3" name="Straight Connector 3072"/>
          <p:cNvCxnSpPr/>
          <p:nvPr/>
        </p:nvCxnSpPr>
        <p:spPr>
          <a:xfrm>
            <a:off x="3990108" y="3611296"/>
            <a:ext cx="4152474" cy="2295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6" name="Straight Connector 3075"/>
          <p:cNvCxnSpPr/>
          <p:nvPr/>
        </p:nvCxnSpPr>
        <p:spPr>
          <a:xfrm>
            <a:off x="8535155" y="3891767"/>
            <a:ext cx="2666245" cy="2175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8" name="Straight Connector 3077"/>
          <p:cNvCxnSpPr>
            <a:stCxn id="20" idx="1"/>
          </p:cNvCxnSpPr>
          <p:nvPr/>
        </p:nvCxnSpPr>
        <p:spPr>
          <a:xfrm>
            <a:off x="9187019" y="3457315"/>
            <a:ext cx="653172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7" name="Rectangle 3086"/>
          <p:cNvSpPr/>
          <p:nvPr/>
        </p:nvSpPr>
        <p:spPr>
          <a:xfrm>
            <a:off x="3890538" y="3159332"/>
            <a:ext cx="4823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https://www.officialgazette.gov.ph/constitutions/</a:t>
            </a:r>
            <a:endParaRPr lang="en-US" dirty="0"/>
          </a:p>
        </p:txBody>
      </p:sp>
      <p:sp>
        <p:nvSpPr>
          <p:cNvPr id="3094" name="Rectangle 3093"/>
          <p:cNvSpPr/>
          <p:nvPr/>
        </p:nvSpPr>
        <p:spPr>
          <a:xfrm>
            <a:off x="3944630" y="977586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Lato"/>
              </a:rPr>
              <a:t>Ukraine Defense Contact Group </a:t>
            </a:r>
            <a:endParaRPr lang="en-US" dirty="0"/>
          </a:p>
        </p:txBody>
      </p:sp>
      <p:sp>
        <p:nvSpPr>
          <p:cNvPr id="3095" name="Rectangle 3094"/>
          <p:cNvSpPr/>
          <p:nvPr/>
        </p:nvSpPr>
        <p:spPr>
          <a:xfrm>
            <a:off x="4066993" y="608254"/>
            <a:ext cx="2676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Lato"/>
              </a:rPr>
              <a:t>NATO defense ministers</a:t>
            </a:r>
            <a:endParaRPr lang="en-US" dirty="0"/>
          </a:p>
        </p:txBody>
      </p:sp>
      <p:sp>
        <p:nvSpPr>
          <p:cNvPr id="3096" name="Rectangle 3095"/>
          <p:cNvSpPr/>
          <p:nvPr/>
        </p:nvSpPr>
        <p:spPr>
          <a:xfrm>
            <a:off x="3931615" y="1331613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Lato"/>
              </a:rPr>
              <a:t>Brussels.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572" y="654407"/>
            <a:ext cx="3881289" cy="220641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1235" y="4599803"/>
            <a:ext cx="1076197" cy="11841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097491" y="3837014"/>
            <a:ext cx="7825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BLACK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022558" y="3457315"/>
            <a:ext cx="937839" cy="1000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235045" y="3364198"/>
            <a:ext cx="766190" cy="4015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10295779" y="3194718"/>
            <a:ext cx="937839" cy="1000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7808768" y="3781031"/>
            <a:ext cx="766190" cy="4015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7818875" y="3669965"/>
            <a:ext cx="937839" cy="1000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98741" y="2066448"/>
            <a:ext cx="2107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HAMILTION</a:t>
            </a:r>
          </a:p>
          <a:p>
            <a:r>
              <a:rPr lang="en-US" strike="sngStrike" dirty="0" smtClean="0"/>
              <a:t>FREE(PIZZA</a:t>
            </a:r>
            <a:r>
              <a:rPr lang="en-US" dirty="0" smtClean="0"/>
              <a:t>)</a:t>
            </a:r>
          </a:p>
          <a:p>
            <a:r>
              <a:rPr lang="en-US" dirty="0" smtClean="0"/>
              <a:t>¼-us.</a:t>
            </a:r>
            <a:r>
              <a:rPr lang="en-US" strike="sngStrike" dirty="0" smtClean="0"/>
              <a:t>maxplank</a:t>
            </a:r>
            <a:r>
              <a:rPr lang="en-US" dirty="0" smtClean="0"/>
              <a:t>.</a:t>
            </a:r>
            <a:r>
              <a:rPr lang="en-US" strike="sngStrike" dirty="0" smtClean="0"/>
              <a:t>marx</a:t>
            </a:r>
          </a:p>
          <a:p>
            <a:r>
              <a:rPr lang="en-US" strike="sngStrike" dirty="0" smtClean="0"/>
              <a:t>Soviet union(visa)</a:t>
            </a:r>
            <a:endParaRPr lang="en-US" strike="sngStrike" dirty="0"/>
          </a:p>
        </p:txBody>
      </p:sp>
      <p:sp>
        <p:nvSpPr>
          <p:cNvPr id="74" name="TextBox 73"/>
          <p:cNvSpPr txBox="1"/>
          <p:nvPr/>
        </p:nvSpPr>
        <p:spPr>
          <a:xfrm>
            <a:off x="1032655" y="1552820"/>
            <a:ext cx="2669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TECHNOLOGY:COMPUTER:</a:t>
            </a:r>
          </a:p>
          <a:p>
            <a:r>
              <a:rPr lang="en-US" dirty="0" smtClean="0"/>
              <a:t>Silicon Valley</a:t>
            </a:r>
            <a:endParaRPr lang="en-US" dirty="0"/>
          </a:p>
        </p:txBody>
      </p:sp>
      <p:pic>
        <p:nvPicPr>
          <p:cNvPr id="75" name="Picture 2" descr="Blank Map of 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070" y="3264564"/>
            <a:ext cx="1925803" cy="125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/>
          <p:cNvSpPr/>
          <p:nvPr/>
        </p:nvSpPr>
        <p:spPr>
          <a:xfrm>
            <a:off x="2643396" y="3580271"/>
            <a:ext cx="766190" cy="401519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BLUE</a:t>
            </a:r>
            <a:endParaRPr lang="en-US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1125053" y="3316822"/>
            <a:ext cx="1901438" cy="1277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753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208</Words>
  <Application>Microsoft Office PowerPoint</Application>
  <PresentationFormat>Widescreen</PresentationFormat>
  <Paragraphs>88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Lato</vt:lpstr>
      <vt:lpstr>oswaldbold</vt:lpstr>
      <vt:lpstr>robotobold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7</cp:revision>
  <dcterms:created xsi:type="dcterms:W3CDTF">2023-04-04T19:34:54Z</dcterms:created>
  <dcterms:modified xsi:type="dcterms:W3CDTF">2023-04-04T20:39:05Z</dcterms:modified>
</cp:coreProperties>
</file>