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95D5-CFED-4DB4-964E-3C064DC0C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F394E-7389-4A37-B79E-EB4EA2721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7BF1-D965-4697-993F-F44556C7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4AC1-DEE0-47D1-B234-00408700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F114-E84E-460A-9D78-6B9F05FF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94B1-DF66-49C8-8D79-00552DBD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6DB47-6CF1-403B-A845-9875E5320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AFB3-8ABC-4175-ADC3-28313DA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0BC7-0D1A-41CC-B123-C1705B86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7801-89C0-4A88-9D5E-97985A4E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51E55-F171-40A4-8020-574D908F3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3E81D-9773-48E5-9A14-36C87A4F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2151-AF3A-40E4-9B01-7076098C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9DDA-F62A-47AB-AF98-C19B88B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8176-6B54-499E-B552-0624B9D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C008-0BC3-48B7-A35D-F2819DF9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9735-E279-4E79-BDE8-688AEC20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B6EE-76BC-4023-B17C-111D66F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7512-644D-49B0-A0D5-FED851A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EB5C-DF93-4336-9D16-CCD1E30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FD-F284-49FA-B31F-33148C13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7C85F-A826-4C0C-A2E1-EDD55532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D461-DE9F-4251-9ED6-957CC2E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6972-09C6-47B2-9607-4D47B442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3C95-1FB8-4D46-A942-09B0EBBC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DFAC-182B-4110-BBFF-A2B52E7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EDDE-0855-43D7-AAED-4A9D330E4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8D82-AF83-4A00-9A8A-F53A7D4F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F550-0926-47AD-A93B-F41D6F4D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EE53F-EDFC-4258-8906-87286B1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A764-4809-4F6C-9876-411CF322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18FF-FC84-4567-A8F1-6BFD711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6490-F846-4819-84B2-A31F5C43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67B2E-542A-4CF2-89A0-F0296550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D18D4-758E-40D6-BD80-D82579B1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CC33B-8A85-496D-9287-40948417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E03D9-BCED-4614-A3B9-3A7253E0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F587-8D05-4388-BF2B-D893F82F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7CB6E-608E-402D-A187-EBAA26E3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9D0E-C4E8-436E-9482-B2FA878C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3376-D969-4B54-924A-175BDC51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46AF-8084-4F9E-A2C4-53C3EF77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5DDF2-8A32-4FD2-B00E-18D68F87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ED04E-FBC8-43F3-848F-3936C9B4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A647-DD35-4245-B8E9-08C44380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1733-175F-4C3B-B735-D302FF31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59C5-F9A6-4F7A-9317-B256EDED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794E-75EF-40A6-8471-B99319DE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93786-2263-4678-86BF-7EC4DFBA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BACA-E303-464D-9543-DFE3C1BE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C25E-D312-4B0E-8C75-51552694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292D7-9FFE-4D36-A107-FC783429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06FE-7C38-413A-9D03-53377FA9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958B1-ABC6-413D-A8DD-A6BE4A2D5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E24D9-7CA7-4813-9173-8D8D416C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0FC1-9534-40EB-8010-317CDFC1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53F96-5CD4-4B88-9AD1-5BB0EAFF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5883-799F-4EB2-BA21-7E451165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E2883-BDD0-4840-8D96-D196D906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5C650-2045-4791-923D-F7D10246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8476-7977-4D61-846C-5CA042DEF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2F9B-7470-4C3E-979E-844C3FFF5CD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594B-5AA6-4977-806E-A20CEA9D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892F-E4D6-4C46-A8A5-1C99638E8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0592-672D-4FDA-834C-A1BA160F3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8D98-7FC4-4FE5-8648-B8CEFCA94933}"/>
              </a:ext>
            </a:extLst>
          </p:cNvPr>
          <p:cNvSpPr txBox="1"/>
          <p:nvPr/>
        </p:nvSpPr>
        <p:spPr>
          <a:xfrm>
            <a:off x="914400" y="0"/>
            <a:ext cx="36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833393-78D1-44B7-B0FA-1638F0D1BBDB}"/>
              </a:ext>
            </a:extLst>
          </p:cNvPr>
          <p:cNvCxnSpPr/>
          <p:nvPr/>
        </p:nvCxnSpPr>
        <p:spPr>
          <a:xfrm>
            <a:off x="825479" y="457200"/>
            <a:ext cx="11366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ECB9D7-2DE1-4982-B081-4E98E973CE05}"/>
              </a:ext>
            </a:extLst>
          </p:cNvPr>
          <p:cNvSpPr/>
          <p:nvPr/>
        </p:nvSpPr>
        <p:spPr>
          <a:xfrm>
            <a:off x="995934" y="729735"/>
            <a:ext cx="3702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</a:t>
            </a:r>
            <a:r>
              <a:rPr lang="en-US" dirty="0"/>
              <a:t> </a:t>
            </a:r>
            <a:r>
              <a:rPr lang="en-US" dirty="0" err="1"/>
              <a:t>saml</a:t>
            </a:r>
            <a:r>
              <a:rPr lang="en-US" dirty="0"/>
              <a:t> </a:t>
            </a:r>
            <a:r>
              <a:rPr lang="en-US" dirty="0" err="1"/>
              <a:t>webspere</a:t>
            </a:r>
            <a:r>
              <a:rPr lang="en-US" dirty="0"/>
              <a:t> webservices soap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97978-1E98-4EC9-BE3D-521983B99026}"/>
              </a:ext>
            </a:extLst>
          </p:cNvPr>
          <p:cNvSpPr/>
          <p:nvPr/>
        </p:nvSpPr>
        <p:spPr>
          <a:xfrm>
            <a:off x="1234922" y="10990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>
                <a:solidFill>
                  <a:srgbClr val="161616"/>
                </a:solidFill>
                <a:effectLst/>
                <a:latin typeface="IBM Plex Sans"/>
              </a:rPr>
              <a:t>Authenticate web service clients with a SAML (Security Markup Assertion Language) Token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950FFA-CC01-4433-AFD3-E7C972E7FD89}"/>
              </a:ext>
            </a:extLst>
          </p:cNvPr>
          <p:cNvSpPr/>
          <p:nvPr/>
        </p:nvSpPr>
        <p:spPr>
          <a:xfrm>
            <a:off x="4862305" y="3613834"/>
            <a:ext cx="965196" cy="105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16C0D-175A-497A-B46B-8A3CA6F325DF}"/>
              </a:ext>
            </a:extLst>
          </p:cNvPr>
          <p:cNvSpPr/>
          <p:nvPr/>
        </p:nvSpPr>
        <p:spPr>
          <a:xfrm>
            <a:off x="7473943" y="3567499"/>
            <a:ext cx="965196" cy="105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D5098-EFF4-42E2-9A67-2BB6488B86FB}"/>
              </a:ext>
            </a:extLst>
          </p:cNvPr>
          <p:cNvSpPr txBox="1"/>
          <p:nvPr/>
        </p:nvSpPr>
        <p:spPr>
          <a:xfrm>
            <a:off x="8439139" y="3632884"/>
            <a:ext cx="362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 LICENSE</a:t>
            </a:r>
          </a:p>
          <a:p>
            <a:r>
              <a:rPr lang="en-US" dirty="0"/>
              <a:t>ACH (AUTOMATIC CLEARING HOUSE)</a:t>
            </a:r>
          </a:p>
          <a:p>
            <a:r>
              <a:rPr lang="en-US" dirty="0"/>
              <a:t>CREDIT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F2AA7-79D9-44DB-9809-8E2E82CDBD97}"/>
              </a:ext>
            </a:extLst>
          </p:cNvPr>
          <p:cNvSpPr/>
          <p:nvPr/>
        </p:nvSpPr>
        <p:spPr>
          <a:xfrm>
            <a:off x="3009900" y="21147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/>
              </a:rPr>
              <a:t> a SAML token to the web services provider as a means of identifying the requester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C8ADD-FA8A-496F-B452-984FE5B26290}"/>
              </a:ext>
            </a:extLst>
          </p:cNvPr>
          <p:cNvSpPr txBox="1"/>
          <p:nvPr/>
        </p:nvSpPr>
        <p:spPr>
          <a:xfrm>
            <a:off x="3204545" y="3759261"/>
            <a:ext cx="150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1D8723</a:t>
            </a:r>
          </a:p>
          <a:p>
            <a:r>
              <a:rPr lang="en-US" dirty="0"/>
              <a:t>WEB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9C8B13-49D3-49F0-B5B5-410C0DB69F87}"/>
              </a:ext>
            </a:extLst>
          </p:cNvPr>
          <p:cNvSpPr/>
          <p:nvPr/>
        </p:nvSpPr>
        <p:spPr>
          <a:xfrm>
            <a:off x="1233864" y="1675710"/>
            <a:ext cx="3039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161616"/>
                </a:solidFill>
                <a:effectLst/>
                <a:latin typeface="IBM Plex Sans"/>
              </a:rPr>
              <a:t> WS-Security policy</a:t>
            </a:r>
            <a:endParaRPr lang="en-US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01FE4B-DC6C-48B5-B077-42DAB68150F0}"/>
              </a:ext>
            </a:extLst>
          </p:cNvPr>
          <p:cNvSpPr/>
          <p:nvPr/>
        </p:nvSpPr>
        <p:spPr>
          <a:xfrm>
            <a:off x="2470682" y="4997624"/>
            <a:ext cx="478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Mono"/>
              </a:rPr>
              <a:t>com.ibm.websphere.security.saml2.Saml20Token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F7350-AC53-471C-80A6-E12B9044A23F}"/>
              </a:ext>
            </a:extLst>
          </p:cNvPr>
          <p:cNvSpPr txBox="1"/>
          <p:nvPr/>
        </p:nvSpPr>
        <p:spPr>
          <a:xfrm>
            <a:off x="1039367" y="3848263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WS-CLIENT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C2D8E3C-218B-4551-B858-F7A6CA3AAF0F}"/>
              </a:ext>
            </a:extLst>
          </p:cNvPr>
          <p:cNvSpPr/>
          <p:nvPr/>
        </p:nvSpPr>
        <p:spPr>
          <a:xfrm>
            <a:off x="2271009" y="3604971"/>
            <a:ext cx="965196" cy="105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88CCC-EA66-49C1-BD77-FA21B1FC5C15}"/>
              </a:ext>
            </a:extLst>
          </p:cNvPr>
          <p:cNvSpPr txBox="1"/>
          <p:nvPr/>
        </p:nvSpPr>
        <p:spPr>
          <a:xfrm>
            <a:off x="5793757" y="3832939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  <a:p>
            <a:r>
              <a:rPr lang="en-US" sz="1000" dirty="0" err="1"/>
              <a:t>Ibm.damiler.visa.cybersource</a:t>
            </a:r>
            <a:endParaRPr lang="en-US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7ECB87-13BF-404F-BF17-10F5A39D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64174"/>
            <a:ext cx="2709862" cy="3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EFDE3-F878-499C-9840-FE3569560AE6}"/>
              </a:ext>
            </a:extLst>
          </p:cNvPr>
          <p:cNvSpPr/>
          <p:nvPr/>
        </p:nvSpPr>
        <p:spPr>
          <a:xfrm>
            <a:off x="1651973" y="751344"/>
            <a:ext cx="103820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server.xml</a:t>
            </a:r>
            <a:br>
              <a:rPr lang="en-US" dirty="0"/>
            </a:br>
            <a:r>
              <a:rPr lang="en-US" b="0" i="0" dirty="0">
                <a:effectLst/>
                <a:latin typeface="IBM Plex Mono"/>
              </a:rPr>
              <a:t>&lt;</a:t>
            </a:r>
            <a:r>
              <a:rPr lang="en-US" b="0" i="0" dirty="0" err="1">
                <a:effectLst/>
                <a:latin typeface="IBM Plex Mono"/>
              </a:rPr>
              <a:t>featureManager</a:t>
            </a:r>
            <a:r>
              <a:rPr lang="en-US" b="0" i="0" dirty="0">
                <a:effectLst/>
                <a:latin typeface="IBM Plex Mono"/>
              </a:rPr>
              <a:t>&gt;</a:t>
            </a:r>
          </a:p>
          <a:p>
            <a:r>
              <a:rPr lang="en-US" dirty="0">
                <a:latin typeface="IBM Plex Mono"/>
              </a:rPr>
              <a:t>	</a:t>
            </a:r>
            <a:r>
              <a:rPr lang="en-US" b="0" i="0" dirty="0">
                <a:effectLst/>
                <a:latin typeface="IBM Plex Mono"/>
              </a:rPr>
              <a:t>&lt;feature&gt;wsSecuritySaml-1.1&lt;/feature&gt;</a:t>
            </a:r>
          </a:p>
          <a:p>
            <a:r>
              <a:rPr lang="en-US" b="0" i="0" dirty="0">
                <a:effectLst/>
                <a:latin typeface="IBM Plex Mono"/>
              </a:rPr>
              <a:t>&lt;/</a:t>
            </a:r>
            <a:r>
              <a:rPr lang="en-US" b="0" i="0" dirty="0" err="1">
                <a:effectLst/>
                <a:latin typeface="IBM Plex Mono"/>
              </a:rPr>
              <a:t>featuremanager</a:t>
            </a:r>
            <a:r>
              <a:rPr lang="en-US" b="0" i="0" dirty="0">
                <a:effectLst/>
                <a:latin typeface="IBM Plex Mono"/>
              </a:rPr>
              <a:t>&gt;</a:t>
            </a:r>
          </a:p>
          <a:p>
            <a:endParaRPr lang="en-US" dirty="0">
              <a:latin typeface="IBM Plex Mono"/>
            </a:endParaRPr>
          </a:p>
          <a:p>
            <a:endParaRPr lang="en-US" dirty="0">
              <a:latin typeface="IBM Plex Mono"/>
            </a:endParaRPr>
          </a:p>
          <a:p>
            <a:endParaRPr lang="en-US" dirty="0">
              <a:latin typeface="IBM Plex Mono"/>
            </a:endParaRPr>
          </a:p>
          <a:p>
            <a:r>
              <a:rPr lang="en-US" dirty="0"/>
              <a:t>.</a:t>
            </a:r>
            <a:r>
              <a:rPr lang="en-US" dirty="0" err="1"/>
              <a:t>wsdl</a:t>
            </a:r>
            <a:r>
              <a:rPr lang="en-US" dirty="0"/>
              <a:t> </a:t>
            </a:r>
            <a:r>
              <a:rPr lang="en-US" b="1" dirty="0"/>
              <a:t>SAML token</a:t>
            </a:r>
            <a:endParaRPr lang="en-US" b="1" dirty="0">
              <a:latin typeface="IBM Plex Mono"/>
            </a:endParaRPr>
          </a:p>
          <a:p>
            <a:r>
              <a:rPr lang="en-US" dirty="0"/>
              <a:t>&lt;</a:t>
            </a:r>
            <a:r>
              <a:rPr lang="en-US" dirty="0" err="1"/>
              <a:t>wsp:Policy</a:t>
            </a:r>
            <a:r>
              <a:rPr lang="en-US" dirty="0"/>
              <a:t> </a:t>
            </a:r>
            <a:r>
              <a:rPr lang="en-US" dirty="0" err="1"/>
              <a:t>wsu:Id</a:t>
            </a:r>
            <a:r>
              <a:rPr lang="en-US" dirty="0"/>
              <a:t>="</a:t>
            </a:r>
            <a:r>
              <a:rPr lang="en-US" dirty="0" err="1"/>
              <a:t>CallerHttpPolicy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sp:SupportingTokens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  <a:p>
            <a:r>
              <a:rPr lang="en-US" dirty="0"/>
              <a:t>          &lt;</a:t>
            </a:r>
            <a:r>
              <a:rPr lang="en-US" dirty="0" err="1"/>
              <a:t>sp:SamlToken</a:t>
            </a:r>
            <a:r>
              <a:rPr lang="en-US" dirty="0"/>
              <a:t> </a:t>
            </a:r>
            <a:r>
              <a:rPr lang="en-US" dirty="0" err="1"/>
              <a:t>sp:IncludeToken</a:t>
            </a:r>
            <a:r>
              <a:rPr lang="en-US" dirty="0"/>
              <a:t>="http://ibm.io/</a:t>
            </a:r>
            <a:r>
              <a:rPr lang="en-US" dirty="0" err="1"/>
              <a:t>ws</a:t>
            </a:r>
            <a:r>
              <a:rPr lang="en-US" dirty="0"/>
              <a:t>/</a:t>
            </a:r>
            <a:r>
              <a:rPr lang="en-US" dirty="0" err="1"/>
              <a:t>ws-securitypolicyIncludeToken</a:t>
            </a:r>
            <a:r>
              <a:rPr lang="en-US" dirty="0"/>
              <a:t>/</a:t>
            </a:r>
            <a:r>
              <a:rPr lang="en-US" dirty="0" err="1"/>
              <a:t>AlwaysToRecipient</a:t>
            </a:r>
            <a:r>
              <a:rPr lang="en-US" dirty="0"/>
              <a:t>"&gt;</a:t>
            </a:r>
          </a:p>
          <a:p>
            <a:r>
              <a:rPr lang="en-US" dirty="0"/>
              <a:t>         &lt;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  <a:p>
            <a:r>
              <a:rPr lang="en-US" dirty="0"/>
              <a:t>              &lt;sp:WssSamlV20Token11 /&gt;</a:t>
            </a:r>
          </a:p>
          <a:p>
            <a:r>
              <a:rPr lang="en-US" dirty="0"/>
              <a:t>         &lt;/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  <a:p>
            <a:r>
              <a:rPr lang="en-US" dirty="0"/>
              <a:t>         &lt;/</a:t>
            </a:r>
            <a:r>
              <a:rPr lang="en-US" dirty="0" err="1"/>
              <a:t>sp:SamlToken</a:t>
            </a:r>
            <a:r>
              <a:rPr lang="en-US" dirty="0"/>
              <a:t>&gt; </a:t>
            </a:r>
          </a:p>
          <a:p>
            <a:r>
              <a:rPr lang="en-US" dirty="0"/>
              <a:t>    &lt;/</a:t>
            </a:r>
            <a:r>
              <a:rPr lang="en-US" dirty="0" err="1"/>
              <a:t>wsp:Policy</a:t>
            </a:r>
            <a:r>
              <a:rPr lang="en-US" dirty="0"/>
              <a:t>&gt; </a:t>
            </a:r>
          </a:p>
          <a:p>
            <a:r>
              <a:rPr lang="en-US" dirty="0"/>
              <a:t>  &lt;/</a:t>
            </a:r>
            <a:r>
              <a:rPr lang="en-US" dirty="0" err="1"/>
              <a:t>sp:SupportingTokens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C428F-CD30-4220-B1D3-4AE8C11F8D74}"/>
              </a:ext>
            </a:extLst>
          </p:cNvPr>
          <p:cNvSpPr/>
          <p:nvPr/>
        </p:nvSpPr>
        <p:spPr>
          <a:xfrm>
            <a:off x="931842" y="43934"/>
            <a:ext cx="364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C2875D-A2CD-4062-A68F-64AA390E761E}"/>
              </a:ext>
            </a:extLst>
          </p:cNvPr>
          <p:cNvCxnSpPr>
            <a:cxnSpLocks/>
          </p:cNvCxnSpPr>
          <p:nvPr/>
        </p:nvCxnSpPr>
        <p:spPr>
          <a:xfrm>
            <a:off x="825479" y="431800"/>
            <a:ext cx="11366521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888AF9F-F700-4B29-B55D-025B50EC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64174"/>
            <a:ext cx="2709862" cy="3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8D98-7FC4-4FE5-8648-B8CEFCA94933}"/>
              </a:ext>
            </a:extLst>
          </p:cNvPr>
          <p:cNvSpPr txBox="1"/>
          <p:nvPr/>
        </p:nvSpPr>
        <p:spPr>
          <a:xfrm>
            <a:off x="914400" y="0"/>
            <a:ext cx="36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EFDE3-F878-499C-9840-FE3569560AE6}"/>
              </a:ext>
            </a:extLst>
          </p:cNvPr>
          <p:cNvSpPr/>
          <p:nvPr/>
        </p:nvSpPr>
        <p:spPr>
          <a:xfrm>
            <a:off x="1651973" y="751344"/>
            <a:ext cx="103820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server.xml</a:t>
            </a:r>
            <a:br>
              <a:rPr lang="en-US" dirty="0"/>
            </a:br>
            <a:r>
              <a:rPr lang="en-US" b="0" i="0" dirty="0">
                <a:effectLst/>
                <a:latin typeface="IBM Plex Mono"/>
              </a:rPr>
              <a:t>&lt;</a:t>
            </a:r>
            <a:r>
              <a:rPr lang="en-US" b="0" i="0" dirty="0" err="1">
                <a:effectLst/>
                <a:latin typeface="IBM Plex Mono"/>
              </a:rPr>
              <a:t>featureManager</a:t>
            </a:r>
            <a:r>
              <a:rPr lang="en-US" b="0" i="0" dirty="0">
                <a:effectLst/>
                <a:latin typeface="IBM Plex Mono"/>
              </a:rPr>
              <a:t>&gt;</a:t>
            </a:r>
          </a:p>
          <a:p>
            <a:r>
              <a:rPr lang="en-US" dirty="0">
                <a:latin typeface="IBM Plex Mono"/>
              </a:rPr>
              <a:t>	</a:t>
            </a:r>
            <a:r>
              <a:rPr lang="en-US" b="0" i="0" dirty="0">
                <a:effectLst/>
                <a:latin typeface="IBM Plex Mono"/>
              </a:rPr>
              <a:t>&lt;feature&gt;wsSecuritySaml-1.1&lt;/feature&gt;</a:t>
            </a:r>
          </a:p>
          <a:p>
            <a:r>
              <a:rPr lang="en-US" b="0" i="0" dirty="0">
                <a:effectLst/>
                <a:latin typeface="IBM Plex Mono"/>
              </a:rPr>
              <a:t>&lt;/</a:t>
            </a:r>
            <a:r>
              <a:rPr lang="en-US" b="0" i="0" dirty="0" err="1">
                <a:effectLst/>
                <a:latin typeface="IBM Plex Mono"/>
              </a:rPr>
              <a:t>featuremanager</a:t>
            </a:r>
            <a:r>
              <a:rPr lang="en-US" b="0" i="0" dirty="0">
                <a:effectLst/>
                <a:latin typeface="IBM Plex Mono"/>
              </a:rPr>
              <a:t>&gt;</a:t>
            </a:r>
          </a:p>
          <a:p>
            <a:endParaRPr lang="en-US" dirty="0">
              <a:latin typeface="IBM Plex Mono"/>
            </a:endParaRPr>
          </a:p>
          <a:p>
            <a:endParaRPr lang="en-US" dirty="0">
              <a:latin typeface="IBM Plex Mono"/>
            </a:endParaRPr>
          </a:p>
          <a:p>
            <a:endParaRPr lang="en-US" dirty="0">
              <a:latin typeface="IBM Plex Mono"/>
            </a:endParaRPr>
          </a:p>
          <a:p>
            <a:r>
              <a:rPr lang="en-US" dirty="0"/>
              <a:t>.</a:t>
            </a:r>
            <a:r>
              <a:rPr lang="en-US" dirty="0" err="1"/>
              <a:t>wsdl</a:t>
            </a:r>
            <a:r>
              <a:rPr lang="en-US" dirty="0"/>
              <a:t> </a:t>
            </a:r>
            <a:r>
              <a:rPr lang="en-US" b="1" dirty="0"/>
              <a:t>SAML token</a:t>
            </a:r>
            <a:endParaRPr lang="en-US" b="1" dirty="0">
              <a:latin typeface="IBM Plex Mono"/>
            </a:endParaRPr>
          </a:p>
          <a:p>
            <a:r>
              <a:rPr lang="en-US" dirty="0"/>
              <a:t>&lt;</a:t>
            </a:r>
            <a:r>
              <a:rPr lang="en-US" dirty="0" err="1"/>
              <a:t>wsp:Policy</a:t>
            </a:r>
            <a:r>
              <a:rPr lang="en-US" dirty="0"/>
              <a:t> </a:t>
            </a:r>
            <a:r>
              <a:rPr lang="en-US" dirty="0" err="1"/>
              <a:t>wsu:Id</a:t>
            </a:r>
            <a:r>
              <a:rPr lang="en-US" dirty="0"/>
              <a:t>="</a:t>
            </a:r>
            <a:r>
              <a:rPr lang="en-US" dirty="0" err="1"/>
              <a:t>CallerHttpPolicy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sp:SupportingTokens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  <a:p>
            <a:r>
              <a:rPr lang="en-US" dirty="0"/>
              <a:t>          &lt;</a:t>
            </a:r>
            <a:r>
              <a:rPr lang="en-US" dirty="0" err="1"/>
              <a:t>sp:SamlToken</a:t>
            </a:r>
            <a:r>
              <a:rPr lang="en-US" dirty="0"/>
              <a:t> </a:t>
            </a:r>
            <a:r>
              <a:rPr lang="en-US" dirty="0" err="1"/>
              <a:t>sp:IncludeToken</a:t>
            </a:r>
            <a:r>
              <a:rPr lang="en-US" dirty="0"/>
              <a:t>="http://ibm.io/</a:t>
            </a:r>
            <a:r>
              <a:rPr lang="en-US" dirty="0" err="1"/>
              <a:t>ws</a:t>
            </a:r>
            <a:r>
              <a:rPr lang="en-US" dirty="0"/>
              <a:t>/</a:t>
            </a:r>
            <a:r>
              <a:rPr lang="en-US" dirty="0" err="1"/>
              <a:t>ws-securitypolicyIncludeToken</a:t>
            </a:r>
            <a:r>
              <a:rPr lang="en-US" dirty="0"/>
              <a:t>/</a:t>
            </a:r>
            <a:r>
              <a:rPr lang="en-US" dirty="0" err="1"/>
              <a:t>AlwaysToRecipient</a:t>
            </a:r>
            <a:r>
              <a:rPr lang="en-US" dirty="0"/>
              <a:t>"&gt;</a:t>
            </a:r>
          </a:p>
          <a:p>
            <a:r>
              <a:rPr lang="en-US" dirty="0"/>
              <a:t>         &lt;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  <a:p>
            <a:r>
              <a:rPr lang="en-US" dirty="0"/>
              <a:t>              &lt;sp:WssSamlV20Token11 /&gt;</a:t>
            </a:r>
          </a:p>
          <a:p>
            <a:r>
              <a:rPr lang="en-US" dirty="0"/>
              <a:t>         &lt;/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  <a:p>
            <a:r>
              <a:rPr lang="en-US" dirty="0"/>
              <a:t>         &lt;/</a:t>
            </a:r>
            <a:r>
              <a:rPr lang="en-US" dirty="0" err="1"/>
              <a:t>sp:SamlToken</a:t>
            </a:r>
            <a:r>
              <a:rPr lang="en-US" dirty="0"/>
              <a:t>&gt; </a:t>
            </a:r>
          </a:p>
          <a:p>
            <a:r>
              <a:rPr lang="en-US" dirty="0"/>
              <a:t>    &lt;/</a:t>
            </a:r>
            <a:r>
              <a:rPr lang="en-US" dirty="0" err="1"/>
              <a:t>wsp:Policy</a:t>
            </a:r>
            <a:r>
              <a:rPr lang="en-US" dirty="0"/>
              <a:t>&gt; </a:t>
            </a:r>
          </a:p>
          <a:p>
            <a:r>
              <a:rPr lang="en-US" dirty="0"/>
              <a:t>  &lt;/</a:t>
            </a:r>
            <a:r>
              <a:rPr lang="en-US" dirty="0" err="1"/>
              <a:t>sp:SupportingTokens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wsp:Policy</a:t>
            </a:r>
            <a:r>
              <a:rPr lang="en-US" dirty="0"/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88A40-2BF3-445F-9066-383C9D30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38175"/>
            <a:ext cx="12058650" cy="55816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E0B558-435A-47CE-B1A6-8ADDDE55B5D7}"/>
              </a:ext>
            </a:extLst>
          </p:cNvPr>
          <p:cNvCxnSpPr>
            <a:cxnSpLocks/>
          </p:cNvCxnSpPr>
          <p:nvPr/>
        </p:nvCxnSpPr>
        <p:spPr>
          <a:xfrm>
            <a:off x="825479" y="431800"/>
            <a:ext cx="11366521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8D98-7FC4-4FE5-8648-B8CEFCA94933}"/>
              </a:ext>
            </a:extLst>
          </p:cNvPr>
          <p:cNvSpPr txBox="1"/>
          <p:nvPr/>
        </p:nvSpPr>
        <p:spPr>
          <a:xfrm>
            <a:off x="914400" y="0"/>
            <a:ext cx="36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833393-78D1-44B7-B0FA-1638F0D1BBDB}"/>
              </a:ext>
            </a:extLst>
          </p:cNvPr>
          <p:cNvCxnSpPr/>
          <p:nvPr/>
        </p:nvCxnSpPr>
        <p:spPr>
          <a:xfrm>
            <a:off x="825479" y="457200"/>
            <a:ext cx="11366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D4DA85F-F76F-42FC-84A2-DA322458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8" y="3756025"/>
            <a:ext cx="7248525" cy="291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7C803-2BD2-4791-977F-85DF77B9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8" y="571500"/>
            <a:ext cx="7267575" cy="3257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AC74C3-027E-4D79-B032-5C751F4FB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069" y="64174"/>
            <a:ext cx="2709862" cy="3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8D98-7FC4-4FE5-8648-B8CEFCA94933}"/>
              </a:ext>
            </a:extLst>
          </p:cNvPr>
          <p:cNvSpPr txBox="1"/>
          <p:nvPr/>
        </p:nvSpPr>
        <p:spPr>
          <a:xfrm>
            <a:off x="914400" y="0"/>
            <a:ext cx="36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833393-78D1-44B7-B0FA-1638F0D1BBDB}"/>
              </a:ext>
            </a:extLst>
          </p:cNvPr>
          <p:cNvCxnSpPr/>
          <p:nvPr/>
        </p:nvCxnSpPr>
        <p:spPr>
          <a:xfrm>
            <a:off x="825479" y="457200"/>
            <a:ext cx="11366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BD2880-6610-457F-9076-67F00DB7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3695700"/>
            <a:ext cx="7048500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905D4-5400-4703-B458-D35053A5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800100"/>
            <a:ext cx="712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B2CCA-DBBD-42F3-B810-29D02372D895}"/>
              </a:ext>
            </a:extLst>
          </p:cNvPr>
          <p:cNvCxnSpPr>
            <a:cxnSpLocks/>
          </p:cNvCxnSpPr>
          <p:nvPr/>
        </p:nvCxnSpPr>
        <p:spPr>
          <a:xfrm flipH="1" flipV="1">
            <a:off x="3759200" y="1457549"/>
            <a:ext cx="3657938" cy="19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8D98-7FC4-4FE5-8648-B8CEFCA94933}"/>
              </a:ext>
            </a:extLst>
          </p:cNvPr>
          <p:cNvSpPr txBox="1"/>
          <p:nvPr/>
        </p:nvSpPr>
        <p:spPr>
          <a:xfrm>
            <a:off x="914400" y="0"/>
            <a:ext cx="36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833393-78D1-44B7-B0FA-1638F0D1BBDB}"/>
              </a:ext>
            </a:extLst>
          </p:cNvPr>
          <p:cNvCxnSpPr/>
          <p:nvPr/>
        </p:nvCxnSpPr>
        <p:spPr>
          <a:xfrm>
            <a:off x="825479" y="457200"/>
            <a:ext cx="11366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5F0491C-D735-4A04-B04C-B6F766B8D0CB}"/>
              </a:ext>
            </a:extLst>
          </p:cNvPr>
          <p:cNvSpPr/>
          <p:nvPr/>
        </p:nvSpPr>
        <p:spPr>
          <a:xfrm>
            <a:off x="1783645" y="10173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nonPoliceOperation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nonPoliceSAML</a:t>
            </a:r>
            <a:r>
              <a:rPr lang="en-US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9E0A3-4751-4130-9FC0-D11D8F18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61" y="1806222"/>
            <a:ext cx="1104900" cy="1371600"/>
          </a:xfrm>
          <a:prstGeom prst="rect">
            <a:avLst/>
          </a:prstGeom>
        </p:spPr>
      </p:pic>
      <p:pic>
        <p:nvPicPr>
          <p:cNvPr id="1026" name="Picture 2" descr="Vincent Picarelli - Italian American Police Society">
            <a:extLst>
              <a:ext uri="{FF2B5EF4-FFF2-40B4-BE49-F238E27FC236}">
                <a16:creationId xmlns:a16="http://schemas.microsoft.com/office/drawing/2014/main" id="{65444385-1E75-4DAC-8F6E-82DA667F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74" y="1122208"/>
            <a:ext cx="918797" cy="10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143F4-87DE-4663-B4E9-9A7DEBDFDF41}"/>
              </a:ext>
            </a:extLst>
          </p:cNvPr>
          <p:cNvSpPr txBox="1"/>
          <p:nvPr/>
        </p:nvSpPr>
        <p:spPr>
          <a:xfrm>
            <a:off x="3499556" y="2261680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D7024-D162-47EE-9ACF-E18473C46A33}"/>
              </a:ext>
            </a:extLst>
          </p:cNvPr>
          <p:cNvSpPr txBox="1"/>
          <p:nvPr/>
        </p:nvSpPr>
        <p:spPr>
          <a:xfrm>
            <a:off x="8760178" y="13405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papa</a:t>
            </a:r>
          </a:p>
        </p:txBody>
      </p:sp>
      <p:pic>
        <p:nvPicPr>
          <p:cNvPr id="1028" name="Picture 4" descr="Motorcycle Police Helmets for Law Enforcement | Super Seer Motorcycle  Helmets for Law Enforcement &amp; Recreation">
            <a:extLst>
              <a:ext uri="{FF2B5EF4-FFF2-40B4-BE49-F238E27FC236}">
                <a16:creationId xmlns:a16="http://schemas.microsoft.com/office/drawing/2014/main" id="{65AEA2D5-946C-4F97-9BCC-83BB2D50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91" y="3429000"/>
            <a:ext cx="1215670" cy="1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1678BA-8E22-4F9C-9733-1C3DCFA6A506}"/>
              </a:ext>
            </a:extLst>
          </p:cNvPr>
          <p:cNvSpPr/>
          <p:nvPr/>
        </p:nvSpPr>
        <p:spPr>
          <a:xfrm>
            <a:off x="3910117" y="3472934"/>
            <a:ext cx="646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Mike</a:t>
            </a:r>
          </a:p>
        </p:txBody>
      </p:sp>
      <p:pic>
        <p:nvPicPr>
          <p:cNvPr id="1030" name="Picture 6" descr="95-year-old Nottingham woman gets taste of police work - Nottinghamshire  Live">
            <a:extLst>
              <a:ext uri="{FF2B5EF4-FFF2-40B4-BE49-F238E27FC236}">
                <a16:creationId xmlns:a16="http://schemas.microsoft.com/office/drawing/2014/main" id="{6A56FD7E-6414-4C80-B9BC-6D0DFF52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72" y="4572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EA8CB-5373-413F-9B66-3F48A3CFF948}"/>
              </a:ext>
            </a:extLst>
          </p:cNvPr>
          <p:cNvSpPr txBox="1"/>
          <p:nvPr/>
        </p:nvSpPr>
        <p:spPr>
          <a:xfrm>
            <a:off x="7060774" y="50885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3650B-4F7F-4AF6-9B9A-0CECD4072F97}"/>
              </a:ext>
            </a:extLst>
          </p:cNvPr>
          <p:cNvSpPr txBox="1"/>
          <p:nvPr/>
        </p:nvSpPr>
        <p:spPr>
          <a:xfrm>
            <a:off x="5926667" y="4538133"/>
            <a:ext cx="26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nonPoliceTRX</a:t>
            </a:r>
            <a:endParaRPr lang="en-US" dirty="0"/>
          </a:p>
          <a:p>
            <a:r>
              <a:rPr lang="en-US" dirty="0"/>
              <a:t>	</a:t>
            </a:r>
            <a:r>
              <a:rPr lang="en-US" strike="sngStrike" dirty="0" err="1"/>
              <a:t>Commuity</a:t>
            </a:r>
            <a:r>
              <a:rPr lang="en-US" strike="sngStrike" dirty="0"/>
              <a:t> Banks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483BE-FD6C-451C-8EDD-6E7804E65011}"/>
              </a:ext>
            </a:extLst>
          </p:cNvPr>
          <p:cNvSpPr/>
          <p:nvPr/>
        </p:nvSpPr>
        <p:spPr>
          <a:xfrm>
            <a:off x="1989270" y="5782201"/>
            <a:ext cx="192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nonPoliceSAML</a:t>
            </a:r>
            <a:r>
              <a:rPr lang="en-US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891E1-4154-45C5-B364-D7C744330761}"/>
              </a:ext>
            </a:extLst>
          </p:cNvPr>
          <p:cNvSpPr/>
          <p:nvPr/>
        </p:nvSpPr>
        <p:spPr>
          <a:xfrm>
            <a:off x="1627376" y="6031468"/>
            <a:ext cx="228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nonPoliceOperation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9379F-84A6-4F5B-AC54-EF835751D6F5}"/>
              </a:ext>
            </a:extLst>
          </p:cNvPr>
          <p:cNvSpPr/>
          <p:nvPr/>
        </p:nvSpPr>
        <p:spPr>
          <a:xfrm>
            <a:off x="5785612" y="6151533"/>
            <a:ext cx="1117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/>
              </a:rPr>
              <a:t> 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Mono"/>
              </a:rPr>
              <a:t>.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IBM Plex Mono"/>
              </a:rPr>
              <a:t>wsdl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/>
              </a:rPr>
              <a:t> file.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0B503-9D95-41E1-8521-A09686CF3471}"/>
              </a:ext>
            </a:extLst>
          </p:cNvPr>
          <p:cNvSpPr/>
          <p:nvPr/>
        </p:nvSpPr>
        <p:spPr>
          <a:xfrm>
            <a:off x="6096000" y="5911875"/>
            <a:ext cx="477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/>
              </a:rPr>
              <a:t>Authenticate the Web Service with a SAML token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DCF26D-5ED7-46E0-BDBD-E51B1D213083}"/>
              </a:ext>
            </a:extLst>
          </p:cNvPr>
          <p:cNvSpPr/>
          <p:nvPr/>
        </p:nvSpPr>
        <p:spPr>
          <a:xfrm>
            <a:off x="7218493" y="3353629"/>
            <a:ext cx="318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161616"/>
                </a:solidFill>
                <a:latin typeface="IBM Plex Mono"/>
              </a:rPr>
              <a:t>wsdl:binding</a:t>
            </a:r>
            <a:r>
              <a:rPr lang="en-US" altLang="en-US" b="1" dirty="0">
                <a:solidFill>
                  <a:srgbClr val="161616"/>
                </a:solidFill>
                <a:latin typeface="IBM Plex Sans"/>
              </a:rPr>
              <a:t> or </a:t>
            </a:r>
            <a:r>
              <a:rPr lang="en-US" altLang="en-US" b="1" dirty="0" err="1">
                <a:solidFill>
                  <a:srgbClr val="161616"/>
                </a:solidFill>
                <a:latin typeface="IBM Plex Mono"/>
              </a:rPr>
              <a:t>wsdl:operation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20FA09-44FE-46E7-B25E-B7A8A4FE12AF}"/>
              </a:ext>
            </a:extLst>
          </p:cNvPr>
          <p:cNvSpPr/>
          <p:nvPr/>
        </p:nvSpPr>
        <p:spPr>
          <a:xfrm>
            <a:off x="7218493" y="365371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https://www.ibm.com/docs/en/was-liberty/base?topic=security-web-services-message-level</a:t>
            </a:r>
          </a:p>
        </p:txBody>
      </p:sp>
    </p:spTree>
    <p:extLst>
      <p:ext uri="{BB962C8B-B14F-4D97-AF65-F5344CB8AC3E}">
        <p14:creationId xmlns:p14="http://schemas.microsoft.com/office/powerpoint/2010/main" val="315989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A4A8B-0E0D-41EC-8447-479A74035A43}"/>
              </a:ext>
            </a:extLst>
          </p:cNvPr>
          <p:cNvCxnSpPr/>
          <p:nvPr/>
        </p:nvCxnSpPr>
        <p:spPr>
          <a:xfrm>
            <a:off x="825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ECF-5C14-4DF6-849B-6546E60B733E}"/>
              </a:ext>
            </a:extLst>
          </p:cNvPr>
          <p:cNvSpPr/>
          <p:nvPr/>
        </p:nvSpPr>
        <p:spPr>
          <a:xfrm>
            <a:off x="0" y="0"/>
            <a:ext cx="82547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8D98-7FC4-4FE5-8648-B8CEFCA94933}"/>
              </a:ext>
            </a:extLst>
          </p:cNvPr>
          <p:cNvSpPr txBox="1"/>
          <p:nvPr/>
        </p:nvSpPr>
        <p:spPr>
          <a:xfrm>
            <a:off x="914400" y="0"/>
            <a:ext cx="36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COLOR CRIME - TECHNOLOGY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833393-78D1-44B7-B0FA-1638F0D1BBDB}"/>
              </a:ext>
            </a:extLst>
          </p:cNvPr>
          <p:cNvCxnSpPr/>
          <p:nvPr/>
        </p:nvCxnSpPr>
        <p:spPr>
          <a:xfrm>
            <a:off x="825479" y="457200"/>
            <a:ext cx="11366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CE4448-180E-423A-9F3F-82B13EBAE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0261" y="4209569"/>
            <a:ext cx="2656390" cy="19922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570E76-2E94-4B08-8F1F-0018EF84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98" y="826532"/>
            <a:ext cx="7267575" cy="3257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161BFC-6F37-4BFA-BB69-E360C4D1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019" y="4403625"/>
            <a:ext cx="6838950" cy="3714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FFEB5D-F1D7-45C7-8CB3-263CEE1080EF}"/>
              </a:ext>
            </a:extLst>
          </p:cNvPr>
          <p:cNvSpPr/>
          <p:nvPr/>
        </p:nvSpPr>
        <p:spPr>
          <a:xfrm>
            <a:off x="4651411" y="4403624"/>
            <a:ext cx="1444589" cy="168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7030A0"/>
                </a:solidFill>
              </a:rPr>
              <a:t>PAYMENT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4D863E-BB48-425A-B681-1478B4A00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00" y="2980481"/>
            <a:ext cx="2497867" cy="11035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90F652-90A3-4FAD-ABD1-31CF9D494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500" y="4853434"/>
            <a:ext cx="4850191" cy="174132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B2EC72-6822-4232-A1F3-980456742CF4}"/>
              </a:ext>
            </a:extLst>
          </p:cNvPr>
          <p:cNvSpPr/>
          <p:nvPr/>
        </p:nvSpPr>
        <p:spPr>
          <a:xfrm>
            <a:off x="3206187" y="4571871"/>
            <a:ext cx="2393313" cy="98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396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Mono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Custom-tc-cen01</dc:creator>
  <cp:lastModifiedBy>Custom-tc-cen01</cp:lastModifiedBy>
  <cp:revision>8</cp:revision>
  <dcterms:created xsi:type="dcterms:W3CDTF">2023-03-21T20:22:35Z</dcterms:created>
  <dcterms:modified xsi:type="dcterms:W3CDTF">2023-03-21T21:26:03Z</dcterms:modified>
</cp:coreProperties>
</file>