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6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79" d="100"/>
          <a:sy n="79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80169-B48B-4921-A971-AA17D5268A43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41BD2-A6CB-4E91-B493-C49F6F2BA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473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80169-B48B-4921-A971-AA17D5268A43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41BD2-A6CB-4E91-B493-C49F6F2BA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187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80169-B48B-4921-A971-AA17D5268A43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41BD2-A6CB-4E91-B493-C49F6F2BA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0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80169-B48B-4921-A971-AA17D5268A43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41BD2-A6CB-4E91-B493-C49F6F2BA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777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80169-B48B-4921-A971-AA17D5268A43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41BD2-A6CB-4E91-B493-C49F6F2BA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079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80169-B48B-4921-A971-AA17D5268A43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41BD2-A6CB-4E91-B493-C49F6F2BA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795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80169-B48B-4921-A971-AA17D5268A43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41BD2-A6CB-4E91-B493-C49F6F2BA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822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80169-B48B-4921-A971-AA17D5268A43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41BD2-A6CB-4E91-B493-C49F6F2BA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134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80169-B48B-4921-A971-AA17D5268A43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41BD2-A6CB-4E91-B493-C49F6F2BA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560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80169-B48B-4921-A971-AA17D5268A43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41BD2-A6CB-4E91-B493-C49F6F2BA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577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80169-B48B-4921-A971-AA17D5268A43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41BD2-A6CB-4E91-B493-C49F6F2BA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46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A80169-B48B-4921-A971-AA17D5268A43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41BD2-A6CB-4E91-B493-C49F6F2BA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559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jpeg"/><Relationship Id="rId4" Type="http://schemas.openxmlformats.org/officeDocument/2006/relationships/image" Target="../media/image5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jpg"/><Relationship Id="rId7" Type="http://schemas.openxmlformats.org/officeDocument/2006/relationships/image" Target="../media/image8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jpg"/><Relationship Id="rId5" Type="http://schemas.openxmlformats.org/officeDocument/2006/relationships/image" Target="../media/image15.jpeg"/><Relationship Id="rId4" Type="http://schemas.openxmlformats.org/officeDocument/2006/relationships/image" Target="../media/image14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jp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7" Type="http://schemas.openxmlformats.org/officeDocument/2006/relationships/image" Target="../media/image2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jpeg"/><Relationship Id="rId5" Type="http://schemas.openxmlformats.org/officeDocument/2006/relationships/image" Target="../media/image20.jpg"/><Relationship Id="rId4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616781" y="429298"/>
            <a:ext cx="11016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0" y="0"/>
            <a:ext cx="627961" cy="5067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-50864" y="506776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WMD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4772026" y="63584"/>
            <a:ext cx="22621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i="0" dirty="0" smtClean="0">
                <a:effectLst/>
                <a:latin typeface="Karla"/>
              </a:rPr>
              <a:t>!Manhattan Project</a:t>
            </a:r>
            <a:endParaRPr lang="en-US" b="1" i="0" dirty="0">
              <a:effectLst/>
              <a:latin typeface="Karla"/>
            </a:endParaRPr>
          </a:p>
        </p:txBody>
      </p:sp>
      <p:cxnSp>
        <p:nvCxnSpPr>
          <p:cNvPr id="30" name="Straight Connector 29"/>
          <p:cNvCxnSpPr/>
          <p:nvPr/>
        </p:nvCxnSpPr>
        <p:spPr>
          <a:xfrm>
            <a:off x="678823" y="561662"/>
            <a:ext cx="11513177" cy="436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782580" y="286296"/>
            <a:ext cx="2563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WW1, WW2 </a:t>
            </a:r>
            <a:r>
              <a:rPr lang="en-US" strike="sngStrike" dirty="0" smtClean="0"/>
              <a:t>OTTO-HAHN</a:t>
            </a:r>
            <a:endParaRPr lang="en-US" strike="sngStrike" dirty="0"/>
          </a:p>
        </p:txBody>
      </p:sp>
      <p:pic>
        <p:nvPicPr>
          <p:cNvPr id="74" name="Picture 7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7521" y="3226"/>
            <a:ext cx="1050511" cy="588286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050104" y="2183862"/>
            <a:ext cx="202491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smtClean="0"/>
              <a:t>MAX-PLANK</a:t>
            </a:r>
          </a:p>
          <a:p>
            <a:r>
              <a:rPr lang="en-US" sz="6000" strike="sngStrike" dirty="0"/>
              <a:t>F=MA</a:t>
            </a:r>
          </a:p>
          <a:p>
            <a:endParaRPr lang="en-US" strike="sngStrike" dirty="0"/>
          </a:p>
        </p:txBody>
      </p:sp>
      <p:sp>
        <p:nvSpPr>
          <p:cNvPr id="3" name="TextBox 2"/>
          <p:cNvSpPr txBox="1"/>
          <p:nvPr/>
        </p:nvSpPr>
        <p:spPr>
          <a:xfrm>
            <a:off x="7826908" y="1853047"/>
            <a:ext cx="2324675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ALBERT-EINSTEIN</a:t>
            </a:r>
          </a:p>
          <a:p>
            <a:r>
              <a:rPr lang="en-US" sz="6000" dirty="0"/>
              <a:t> </a:t>
            </a:r>
            <a:r>
              <a:rPr lang="en-US" sz="6000" b="1" dirty="0"/>
              <a:t>E</a:t>
            </a:r>
            <a:r>
              <a:rPr lang="en-US" sz="6000" dirty="0"/>
              <a:t>=</a:t>
            </a:r>
            <a:r>
              <a:rPr lang="en-US" sz="6000" b="1" dirty="0"/>
              <a:t>mc</a:t>
            </a:r>
            <a:r>
              <a:rPr lang="en-US" sz="6000" b="1" baseline="30000" dirty="0"/>
              <a:t>2</a:t>
            </a:r>
            <a:endParaRPr lang="en-US" sz="6000" dirty="0"/>
          </a:p>
        </p:txBody>
      </p:sp>
      <p:sp>
        <p:nvSpPr>
          <p:cNvPr id="9" name="TextBox 8"/>
          <p:cNvSpPr txBox="1"/>
          <p:nvPr/>
        </p:nvSpPr>
        <p:spPr>
          <a:xfrm>
            <a:off x="2983458" y="3629575"/>
            <a:ext cx="1345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smtClean="0"/>
              <a:t>OTTO-HAHN</a:t>
            </a:r>
            <a:endParaRPr lang="en-US" strike="sngStrike" dirty="0"/>
          </a:p>
        </p:txBody>
      </p:sp>
      <p:sp>
        <p:nvSpPr>
          <p:cNvPr id="12" name="TextBox 11"/>
          <p:cNvSpPr txBox="1"/>
          <p:nvPr/>
        </p:nvSpPr>
        <p:spPr>
          <a:xfrm>
            <a:off x="3230088" y="1970635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WW1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3300051" y="3346361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WW1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04809" y="3966749"/>
            <a:ext cx="3257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JFK.BULLET.SHOOTER</a:t>
            </a:r>
            <a:r>
              <a:rPr lang="en-US" dirty="0" smtClean="0"/>
              <a:t>(</a:t>
            </a:r>
            <a:r>
              <a:rPr lang="en-US" dirty="0" err="1" smtClean="0"/>
              <a:t>Kugelweg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019332" y="4151415"/>
            <a:ext cx="2716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ATOMCLOCK</a:t>
            </a:r>
            <a:r>
              <a:rPr lang="en-US" dirty="0" smtClean="0"/>
              <a:t>(Quartz Circle)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78823" y="583469"/>
            <a:ext cx="3524298" cy="15465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FATHER OF DR JESUS CHRIST</a:t>
            </a:r>
          </a:p>
          <a:p>
            <a:r>
              <a:rPr lang="en-US" b="1" dirty="0" smtClean="0"/>
              <a:t>AND SAINT PETER, APOSTLE 1</a:t>
            </a:r>
          </a:p>
          <a:p>
            <a:r>
              <a:rPr lang="en-US" dirty="0" smtClean="0"/>
              <a:t>DR. DR. JOESEPH(Joachim) FISHAN</a:t>
            </a:r>
          </a:p>
          <a:p>
            <a:r>
              <a:rPr lang="en-US" dirty="0" smtClean="0"/>
              <a:t>Max-Plank, Albert-Einstein-Institute</a:t>
            </a:r>
          </a:p>
          <a:p>
            <a:r>
              <a:rPr lang="en-US" sz="1050" dirty="0" smtClean="0"/>
              <a:t>https://www.aei.mpg.de/</a:t>
            </a:r>
          </a:p>
          <a:p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SAINT PETER, FEDERAL(US) REPULIC GERMANY</a:t>
            </a:r>
            <a:endParaRPr 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2237139" y="2183862"/>
            <a:ext cx="22098" cy="178288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2794057" y="2104805"/>
            <a:ext cx="342624" cy="40962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15" idx="2"/>
          </p:cNvCxnSpPr>
          <p:nvPr/>
        </p:nvCxnSpPr>
        <p:spPr>
          <a:xfrm>
            <a:off x="2440972" y="2130046"/>
            <a:ext cx="653167" cy="149952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7826908" y="1320103"/>
            <a:ext cx="152477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https://www.aei.mpg.de/</a:t>
            </a:r>
          </a:p>
        </p:txBody>
      </p:sp>
      <p:cxnSp>
        <p:nvCxnSpPr>
          <p:cNvPr id="73" name="Straight Connector 72"/>
          <p:cNvCxnSpPr/>
          <p:nvPr/>
        </p:nvCxnSpPr>
        <p:spPr>
          <a:xfrm>
            <a:off x="2259237" y="1504769"/>
            <a:ext cx="5459724" cy="11104"/>
          </a:xfrm>
          <a:prstGeom prst="line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7826908" y="2695141"/>
            <a:ext cx="2324675" cy="46170"/>
          </a:xfrm>
          <a:prstGeom prst="line">
            <a:avLst/>
          </a:prstGeom>
          <a:ln w="31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flipV="1">
            <a:off x="7956622" y="2015380"/>
            <a:ext cx="1603014" cy="61868"/>
          </a:xfrm>
          <a:prstGeom prst="line">
            <a:avLst/>
          </a:prstGeom>
          <a:ln w="31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92206" y="1345854"/>
            <a:ext cx="1407839" cy="1100930"/>
          </a:xfrm>
          <a:prstGeom prst="rect">
            <a:avLst/>
          </a:prstGeom>
        </p:spPr>
      </p:pic>
      <p:sp>
        <p:nvSpPr>
          <p:cNvPr id="76" name="TextBox 75"/>
          <p:cNvSpPr txBox="1"/>
          <p:nvPr/>
        </p:nvSpPr>
        <p:spPr>
          <a:xfrm>
            <a:off x="10398962" y="2447251"/>
            <a:ext cx="1088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strike="sngStrike" dirty="0" smtClean="0"/>
              <a:t>(delta)Government</a:t>
            </a:r>
          </a:p>
          <a:p>
            <a:r>
              <a:rPr lang="en-US" sz="900" strike="sngStrike" dirty="0" smtClean="0"/>
              <a:t>(</a:t>
            </a:r>
            <a:r>
              <a:rPr lang="en-US" sz="900" strike="sngStrike" dirty="0" err="1" smtClean="0"/>
              <a:t>delat</a:t>
            </a:r>
            <a:r>
              <a:rPr lang="en-US" sz="900" strike="sngStrike" dirty="0" smtClean="0"/>
              <a:t>) WWII son</a:t>
            </a:r>
            <a:endParaRPr lang="en-US" sz="900" strike="sngStrike" dirty="0"/>
          </a:p>
        </p:txBody>
      </p:sp>
      <p:cxnSp>
        <p:nvCxnSpPr>
          <p:cNvPr id="77" name="Straight Connector 76"/>
          <p:cNvCxnSpPr/>
          <p:nvPr/>
        </p:nvCxnSpPr>
        <p:spPr>
          <a:xfrm>
            <a:off x="10398962" y="1332090"/>
            <a:ext cx="1654493" cy="1114694"/>
          </a:xfrm>
          <a:prstGeom prst="line">
            <a:avLst/>
          </a:prstGeom>
          <a:ln w="31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flipV="1">
            <a:off x="10398962" y="1218259"/>
            <a:ext cx="1654493" cy="1228525"/>
          </a:xfrm>
          <a:prstGeom prst="line">
            <a:avLst/>
          </a:prstGeom>
          <a:ln w="31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5" name="Picture 8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463717" y="5096410"/>
            <a:ext cx="216937" cy="162703"/>
          </a:xfrm>
          <a:prstGeom prst="rect">
            <a:avLst/>
          </a:prstGeom>
        </p:spPr>
      </p:pic>
      <p:sp>
        <p:nvSpPr>
          <p:cNvPr id="86" name="Right Brace 85"/>
          <p:cNvSpPr/>
          <p:nvPr/>
        </p:nvSpPr>
        <p:spPr>
          <a:xfrm rot="5400000">
            <a:off x="9430778" y="3513909"/>
            <a:ext cx="120112" cy="2779159"/>
          </a:xfrm>
          <a:prstGeom prst="rightBrace">
            <a:avLst>
              <a:gd name="adj1" fmla="val 8333"/>
              <a:gd name="adj2" fmla="val 4570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86"/>
          <p:cNvSpPr txBox="1"/>
          <p:nvPr/>
        </p:nvSpPr>
        <p:spPr>
          <a:xfrm>
            <a:off x="7774882" y="4445942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2010</a:t>
            </a:r>
            <a:endParaRPr lang="en-US" dirty="0"/>
          </a:p>
        </p:txBody>
      </p:sp>
      <p:sp>
        <p:nvSpPr>
          <p:cNvPr id="88" name="TextBox 87"/>
          <p:cNvSpPr txBox="1"/>
          <p:nvPr/>
        </p:nvSpPr>
        <p:spPr>
          <a:xfrm>
            <a:off x="10543382" y="4445942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2016</a:t>
            </a:r>
            <a:endParaRPr lang="en-US" dirty="0"/>
          </a:p>
        </p:txBody>
      </p:sp>
      <p:cxnSp>
        <p:nvCxnSpPr>
          <p:cNvPr id="90" name="Straight Arrow Connector 89"/>
          <p:cNvCxnSpPr/>
          <p:nvPr/>
        </p:nvCxnSpPr>
        <p:spPr>
          <a:xfrm>
            <a:off x="8589296" y="4630608"/>
            <a:ext cx="0" cy="27288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9929228" y="4621796"/>
            <a:ext cx="0" cy="27288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10542859" y="4621796"/>
            <a:ext cx="0" cy="27288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10270030" y="4894676"/>
            <a:ext cx="6254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strike="sngStrike" dirty="0" err="1" smtClean="0"/>
              <a:t>Dropapple</a:t>
            </a:r>
            <a:endParaRPr lang="en-US" sz="800" strike="sngStrike" dirty="0" smtClean="0"/>
          </a:p>
          <a:p>
            <a:r>
              <a:rPr lang="en-US" sz="800" strike="sngStrike" dirty="0" smtClean="0"/>
              <a:t>Aftermath</a:t>
            </a:r>
            <a:endParaRPr lang="en-US" sz="800" strike="sngStrike" dirty="0"/>
          </a:p>
        </p:txBody>
      </p:sp>
    </p:spTree>
    <p:extLst>
      <p:ext uri="{BB962C8B-B14F-4D97-AF65-F5344CB8AC3E}">
        <p14:creationId xmlns:p14="http://schemas.microsoft.com/office/powerpoint/2010/main" val="3663722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616781" y="429298"/>
            <a:ext cx="11016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0" y="0"/>
            <a:ext cx="627961" cy="5067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-50864" y="506776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WMD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4772026" y="63584"/>
            <a:ext cx="22621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i="0" dirty="0" smtClean="0">
                <a:effectLst/>
                <a:latin typeface="Karla"/>
              </a:rPr>
              <a:t>!Manhattan Project</a:t>
            </a:r>
            <a:endParaRPr lang="en-US" b="1" i="0" dirty="0">
              <a:effectLst/>
              <a:latin typeface="Karla"/>
            </a:endParaRPr>
          </a:p>
        </p:txBody>
      </p:sp>
      <p:cxnSp>
        <p:nvCxnSpPr>
          <p:cNvPr id="30" name="Straight Connector 29"/>
          <p:cNvCxnSpPr/>
          <p:nvPr/>
        </p:nvCxnSpPr>
        <p:spPr>
          <a:xfrm>
            <a:off x="678823" y="561662"/>
            <a:ext cx="11513177" cy="436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782580" y="286296"/>
            <a:ext cx="2563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WW1, WW2 </a:t>
            </a:r>
            <a:r>
              <a:rPr lang="en-US" strike="sngStrike" dirty="0" smtClean="0"/>
              <a:t>OTTO-HAHN</a:t>
            </a:r>
            <a:endParaRPr lang="en-US" strike="sngStrike" dirty="0"/>
          </a:p>
        </p:txBody>
      </p:sp>
      <p:pic>
        <p:nvPicPr>
          <p:cNvPr id="74" name="Picture 7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7521" y="3226"/>
            <a:ext cx="1050511" cy="588286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903105" y="3797101"/>
            <a:ext cx="325775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JFK.BULLET.SHOOTER</a:t>
            </a:r>
            <a:r>
              <a:rPr lang="en-US" dirty="0" smtClean="0"/>
              <a:t>(</a:t>
            </a:r>
            <a:r>
              <a:rPr lang="en-US" strike="sngStrike" dirty="0" err="1" smtClean="0"/>
              <a:t>Kugelweg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LABOR_CODE</a:t>
            </a:r>
          </a:p>
          <a:p>
            <a:r>
              <a:rPr lang="en-US" dirty="0" smtClean="0"/>
              <a:t>CIVIL_CODE.CHERRTREE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310003" y="2788832"/>
            <a:ext cx="2716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ATOMCLOCK</a:t>
            </a:r>
            <a:r>
              <a:rPr lang="en-US" dirty="0" smtClean="0"/>
              <a:t>(Quartz Circle)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78823" y="583469"/>
            <a:ext cx="3524298" cy="15465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FATHER OF DR JESUS CHRIST</a:t>
            </a:r>
          </a:p>
          <a:p>
            <a:r>
              <a:rPr lang="en-US" b="1" dirty="0" smtClean="0"/>
              <a:t>AND SAINT PETER, APOSTLE 1</a:t>
            </a:r>
          </a:p>
          <a:p>
            <a:r>
              <a:rPr lang="en-US" dirty="0" smtClean="0"/>
              <a:t>DR. DR. JOESEPH(Joachim) FISHAN</a:t>
            </a:r>
          </a:p>
          <a:p>
            <a:r>
              <a:rPr lang="en-US" dirty="0" smtClean="0"/>
              <a:t>Max-Plank, Albert-Einstein-Institute</a:t>
            </a:r>
          </a:p>
          <a:p>
            <a:r>
              <a:rPr lang="en-US" sz="1050" dirty="0" smtClean="0"/>
              <a:t>https://www.aei.mpg.de/</a:t>
            </a:r>
          </a:p>
          <a:p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SAINT PETER, FEDERAL(US) REPULIC GERMANY</a:t>
            </a:r>
            <a:endParaRPr 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5" name="Picture 8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999100" y="3892526"/>
            <a:ext cx="3280338" cy="2460257"/>
          </a:xfrm>
          <a:prstGeom prst="rect">
            <a:avLst/>
          </a:prstGeom>
        </p:spPr>
      </p:pic>
      <p:sp>
        <p:nvSpPr>
          <p:cNvPr id="86" name="Right Brace 85"/>
          <p:cNvSpPr/>
          <p:nvPr/>
        </p:nvSpPr>
        <p:spPr>
          <a:xfrm rot="5400000">
            <a:off x="3576816" y="1828451"/>
            <a:ext cx="120112" cy="2779159"/>
          </a:xfrm>
          <a:prstGeom prst="rightBrace">
            <a:avLst>
              <a:gd name="adj1" fmla="val 8333"/>
              <a:gd name="adj2" fmla="val 4570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86"/>
          <p:cNvSpPr txBox="1"/>
          <p:nvPr/>
        </p:nvSpPr>
        <p:spPr>
          <a:xfrm>
            <a:off x="1687708" y="2896294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2010</a:t>
            </a:r>
            <a:endParaRPr lang="en-US" dirty="0"/>
          </a:p>
        </p:txBody>
      </p:sp>
      <p:sp>
        <p:nvSpPr>
          <p:cNvPr id="88" name="TextBox 87"/>
          <p:cNvSpPr txBox="1"/>
          <p:nvPr/>
        </p:nvSpPr>
        <p:spPr>
          <a:xfrm>
            <a:off x="4456208" y="2896294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2016</a:t>
            </a:r>
            <a:endParaRPr lang="en-US" dirty="0"/>
          </a:p>
        </p:txBody>
      </p:sp>
      <p:cxnSp>
        <p:nvCxnSpPr>
          <p:cNvPr id="90" name="Straight Arrow Connector 89"/>
          <p:cNvCxnSpPr/>
          <p:nvPr/>
        </p:nvCxnSpPr>
        <p:spPr>
          <a:xfrm>
            <a:off x="2502122" y="3080960"/>
            <a:ext cx="0" cy="27288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3842054" y="3072148"/>
            <a:ext cx="0" cy="27288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4455685" y="3072148"/>
            <a:ext cx="0" cy="27288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4182856" y="3345028"/>
            <a:ext cx="6254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strike="sngStrike" dirty="0" err="1" smtClean="0"/>
              <a:t>Dropapple</a:t>
            </a:r>
            <a:endParaRPr lang="en-US" sz="800" strike="sngStrike" dirty="0" smtClean="0"/>
          </a:p>
          <a:p>
            <a:r>
              <a:rPr lang="en-US" sz="800" strike="sngStrike" dirty="0" smtClean="0"/>
              <a:t>Aftermath</a:t>
            </a:r>
            <a:endParaRPr lang="en-US" sz="800" strike="sngStrike" dirty="0"/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9469" y="3842927"/>
            <a:ext cx="1858563" cy="2769255"/>
          </a:xfrm>
          <a:prstGeom prst="rect">
            <a:avLst/>
          </a:prstGeom>
        </p:spPr>
      </p:pic>
      <p:sp>
        <p:nvSpPr>
          <p:cNvPr id="37" name="Rectangle 36"/>
          <p:cNvSpPr/>
          <p:nvPr/>
        </p:nvSpPr>
        <p:spPr>
          <a:xfrm>
            <a:off x="9160856" y="3797101"/>
            <a:ext cx="2535936" cy="29198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3028" y="784374"/>
            <a:ext cx="2096210" cy="2785872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 rot="10800000">
            <a:off x="4352544" y="3683582"/>
            <a:ext cx="1550561" cy="6339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533963" y="637337"/>
            <a:ext cx="27402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ATOMCLOCK</a:t>
            </a:r>
            <a:r>
              <a:rPr lang="en-US" dirty="0" smtClean="0"/>
              <a:t>(Quartz Circle)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584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616945" y="0"/>
            <a:ext cx="11016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0" y="0"/>
            <a:ext cx="627961" cy="5067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-50864" y="506776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WMD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359927" y="1791831"/>
            <a:ext cx="2230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CAR</a:t>
            </a:r>
            <a:r>
              <a:rPr lang="en-US" dirty="0" smtClean="0"/>
              <a:t>(car-</a:t>
            </a:r>
            <a:r>
              <a:rPr lang="en-US" dirty="0" err="1" smtClean="0"/>
              <a:t>benz</a:t>
            </a:r>
            <a:r>
              <a:rPr lang="en-US" dirty="0" smtClean="0"/>
              <a:t>-</a:t>
            </a:r>
            <a:r>
              <a:rPr lang="en-US" dirty="0" err="1" smtClean="0"/>
              <a:t>strasse</a:t>
            </a:r>
            <a:r>
              <a:rPr lang="en-US" dirty="0" smtClean="0"/>
              <a:t>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09311" y="2473018"/>
            <a:ext cx="2956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Gorbachev(</a:t>
            </a:r>
            <a:r>
              <a:rPr lang="en-US" dirty="0" err="1" smtClean="0"/>
              <a:t>dr</a:t>
            </a:r>
            <a:r>
              <a:rPr lang="en-US" dirty="0" smtClean="0"/>
              <a:t>/j </a:t>
            </a:r>
            <a:r>
              <a:rPr lang="en-US" dirty="0" err="1" smtClean="0"/>
              <a:t>lindner-hahn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357610" y="2907918"/>
            <a:ext cx="280237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0" i="0" dirty="0" smtClean="0">
                <a:solidFill>
                  <a:srgbClr val="4D5156"/>
                </a:solidFill>
                <a:effectLst/>
                <a:latin typeface="Roboto"/>
              </a:rPr>
              <a:t>WWI; </a:t>
            </a:r>
            <a:r>
              <a:rPr lang="en-US" sz="1000" b="0" i="0" strike="sngStrike" dirty="0" smtClean="0">
                <a:solidFill>
                  <a:srgbClr val="4D5156"/>
                </a:solidFill>
                <a:effectLst/>
                <a:latin typeface="Roboto"/>
              </a:rPr>
              <a:t>Otto-Hann</a:t>
            </a:r>
            <a:r>
              <a:rPr lang="en-US" sz="1000" strike="sngStrike" dirty="0" smtClean="0">
                <a:solidFill>
                  <a:srgbClr val="4D5156"/>
                </a:solidFill>
                <a:latin typeface="Roboto"/>
              </a:rPr>
              <a:t>, </a:t>
            </a:r>
            <a:r>
              <a:rPr lang="en-US" sz="1000" b="0" i="0" strike="sngStrike" dirty="0" smtClean="0">
                <a:solidFill>
                  <a:srgbClr val="4D5156"/>
                </a:solidFill>
                <a:effectLst/>
                <a:latin typeface="Roboto"/>
              </a:rPr>
              <a:t>father of nuclear chemistry </a:t>
            </a:r>
            <a:endParaRPr lang="en-US" sz="1000" strike="sngStrike" dirty="0"/>
          </a:p>
        </p:txBody>
      </p:sp>
      <p:sp>
        <p:nvSpPr>
          <p:cNvPr id="11" name="TextBox 10"/>
          <p:cNvSpPr txBox="1"/>
          <p:nvPr/>
        </p:nvSpPr>
        <p:spPr>
          <a:xfrm>
            <a:off x="7947586" y="1492194"/>
            <a:ext cx="49400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2011-2016 Gorbachev(</a:t>
            </a:r>
            <a:r>
              <a:rPr lang="en-US" dirty="0" err="1" smtClean="0"/>
              <a:t>white:DUB-LOSGATOS</a:t>
            </a:r>
            <a:r>
              <a:rPr lang="en-US" dirty="0" smtClean="0"/>
              <a:t>)</a:t>
            </a:r>
          </a:p>
          <a:p>
            <a:r>
              <a:rPr lang="en-US" dirty="0"/>
              <a:t>	</a:t>
            </a:r>
            <a:r>
              <a:rPr lang="en-US" dirty="0" err="1" smtClean="0"/>
              <a:t>ibm.damiler.sap.employe.dr.maik.lindner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159980" y="3525707"/>
            <a:ext cx="27945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Valley View</a:t>
            </a:r>
          </a:p>
          <a:p>
            <a:r>
              <a:rPr lang="en-US" strike="sngStrike" dirty="0" smtClean="0"/>
              <a:t>Trailer(sound cloud:80/443)</a:t>
            </a:r>
          </a:p>
          <a:p>
            <a:r>
              <a:rPr lang="en-US" dirty="0" smtClean="0"/>
              <a:t>MATHEW:23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432193" y="1815360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1995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416387" y="4520624"/>
            <a:ext cx="52995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1990 Albert Einstein Institute</a:t>
            </a:r>
          </a:p>
          <a:p>
            <a:r>
              <a:rPr lang="en-US" dirty="0" smtClean="0"/>
              <a:t>          Max-Plank Institute</a:t>
            </a:r>
          </a:p>
          <a:p>
            <a:r>
              <a:rPr lang="en-US" dirty="0" smtClean="0"/>
              <a:t>Berlin-East, CHECKPOINT_CHARLIE(</a:t>
            </a:r>
            <a:r>
              <a:rPr lang="en-US" dirty="0" err="1" smtClean="0"/>
              <a:t>brandenburger</a:t>
            </a:r>
            <a:r>
              <a:rPr lang="en-US" dirty="0" smtClean="0"/>
              <a:t> tor)</a:t>
            </a:r>
            <a:endParaRPr lang="en-US" dirty="0"/>
          </a:p>
        </p:txBody>
      </p:sp>
      <p:cxnSp>
        <p:nvCxnSpPr>
          <p:cNvPr id="21" name="Straight Connector 20"/>
          <p:cNvCxnSpPr/>
          <p:nvPr/>
        </p:nvCxnSpPr>
        <p:spPr>
          <a:xfrm>
            <a:off x="2987664" y="3441436"/>
            <a:ext cx="1989886" cy="5421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432193" y="1278336"/>
            <a:ext cx="3733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1990         </a:t>
            </a:r>
            <a:r>
              <a:rPr lang="en-US" b="1" dirty="0" smtClean="0"/>
              <a:t>PHYSICS</a:t>
            </a:r>
            <a:r>
              <a:rPr lang="en-US" dirty="0" smtClean="0"/>
              <a:t>(</a:t>
            </a:r>
            <a:r>
              <a:rPr lang="en-US" dirty="0" err="1" smtClean="0"/>
              <a:t>otto</a:t>
            </a:r>
            <a:r>
              <a:rPr lang="en-US" dirty="0" smtClean="0"/>
              <a:t>-</a:t>
            </a:r>
            <a:r>
              <a:rPr lang="en-US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Hahn-</a:t>
            </a:r>
            <a:r>
              <a:rPr lang="en-US" dirty="0" err="1" smtClean="0"/>
              <a:t>strasse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4466018" y="1582149"/>
            <a:ext cx="21852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i="0" dirty="0" smtClean="0">
                <a:solidFill>
                  <a:srgbClr val="FFFFFF"/>
                </a:solidFill>
                <a:effectLst/>
                <a:latin typeface="Karla"/>
              </a:rPr>
              <a:t>Manhattan Project</a:t>
            </a:r>
            <a:endParaRPr lang="en-US" b="1" i="0" dirty="0">
              <a:solidFill>
                <a:srgbClr val="FFFFFF"/>
              </a:solidFill>
              <a:effectLst/>
              <a:latin typeface="Karla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772026" y="63584"/>
            <a:ext cx="22621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i="0" dirty="0" smtClean="0">
                <a:effectLst/>
                <a:latin typeface="Karla"/>
              </a:rPr>
              <a:t>!Manhattan Project</a:t>
            </a:r>
            <a:endParaRPr lang="en-US" b="1" i="0" dirty="0">
              <a:effectLst/>
              <a:latin typeface="Karla"/>
            </a:endParaRP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9252" y="16990"/>
            <a:ext cx="1050511" cy="588286"/>
          </a:xfrm>
          <a:prstGeom prst="rect">
            <a:avLst/>
          </a:prstGeom>
        </p:spPr>
      </p:pic>
      <p:cxnSp>
        <p:nvCxnSpPr>
          <p:cNvPr id="30" name="Straight Connector 29"/>
          <p:cNvCxnSpPr/>
          <p:nvPr/>
        </p:nvCxnSpPr>
        <p:spPr>
          <a:xfrm>
            <a:off x="678823" y="561662"/>
            <a:ext cx="11513177" cy="436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416387" y="670844"/>
            <a:ext cx="5681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1988	</a:t>
            </a:r>
            <a:r>
              <a:rPr lang="en-US" b="1" dirty="0" smtClean="0"/>
              <a:t>Hudson</a:t>
            </a:r>
            <a:r>
              <a:rPr lang="en-US" dirty="0" smtClean="0"/>
              <a:t>(University of Davis, Physics Department)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2640105" y="1535084"/>
            <a:ext cx="4422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1991 </a:t>
            </a:r>
            <a:r>
              <a:rPr lang="en-US" b="1" dirty="0" smtClean="0"/>
              <a:t>SCHOOL</a:t>
            </a:r>
            <a:r>
              <a:rPr lang="en-US" dirty="0" smtClean="0"/>
              <a:t> Gorbachev(</a:t>
            </a:r>
            <a:r>
              <a:rPr lang="en-US" dirty="0" err="1" smtClean="0"/>
              <a:t>dr</a:t>
            </a:r>
            <a:r>
              <a:rPr lang="en-US" dirty="0" smtClean="0"/>
              <a:t>/</a:t>
            </a:r>
            <a:r>
              <a:rPr lang="en-US" dirty="0" err="1" smtClean="0"/>
              <a:t>j,black</a:t>
            </a:r>
            <a:r>
              <a:rPr lang="en-US" dirty="0" smtClean="0"/>
              <a:t> or white)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1089672" y="5807443"/>
            <a:ext cx="28200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Grohceoh</a:t>
            </a:r>
            <a:r>
              <a:rPr lang="en-US" dirty="0" smtClean="0"/>
              <a:t>(Cisco, Mark:21)</a:t>
            </a:r>
          </a:p>
          <a:p>
            <a:r>
              <a:rPr lang="en-US" dirty="0" err="1" smtClean="0"/>
              <a:t>Grohceo</a:t>
            </a:r>
            <a:r>
              <a:rPr lang="en-US" dirty="0" smtClean="0"/>
              <a:t>(visa, Mark:22)</a:t>
            </a:r>
          </a:p>
          <a:p>
            <a:r>
              <a:rPr lang="en-US" dirty="0" err="1" smtClean="0"/>
              <a:t>Gocehoheo</a:t>
            </a:r>
            <a:r>
              <a:rPr lang="en-US" dirty="0" smtClean="0"/>
              <a:t>(</a:t>
            </a:r>
            <a:r>
              <a:rPr lang="en-US" dirty="0" err="1" smtClean="0"/>
              <a:t>cosco</a:t>
            </a:r>
            <a:r>
              <a:rPr lang="en-US" dirty="0" smtClean="0"/>
              <a:t>, Mark 24)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2666993" y="968553"/>
            <a:ext cx="4947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1989 </a:t>
            </a:r>
            <a:r>
              <a:rPr lang="en-US" b="1" dirty="0" smtClean="0"/>
              <a:t>HOUSES</a:t>
            </a:r>
            <a:r>
              <a:rPr lang="en-US" dirty="0" smtClean="0"/>
              <a:t> </a:t>
            </a:r>
            <a:r>
              <a:rPr lang="en-US" dirty="0" err="1" smtClean="0"/>
              <a:t>Gorvhcoeh</a:t>
            </a:r>
            <a:r>
              <a:rPr lang="en-US" dirty="0" smtClean="0"/>
              <a:t>(</a:t>
            </a:r>
            <a:r>
              <a:rPr lang="en-US" dirty="0" err="1" smtClean="0"/>
              <a:t>dr</a:t>
            </a:r>
            <a:r>
              <a:rPr lang="en-US" dirty="0" smtClean="0"/>
              <a:t>/</a:t>
            </a:r>
            <a:r>
              <a:rPr lang="en-US" dirty="0" err="1" smtClean="0"/>
              <a:t>j,jacko</a:t>
            </a:r>
            <a:r>
              <a:rPr lang="en-US" dirty="0" smtClean="0"/>
              <a:t> jacket </a:t>
            </a:r>
            <a:r>
              <a:rPr lang="en-US" dirty="0" err="1" smtClean="0"/>
              <a:t>fussball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4782580" y="286296"/>
            <a:ext cx="2563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WW1, WW2 </a:t>
            </a:r>
            <a:r>
              <a:rPr lang="en-US" strike="sngStrike" dirty="0" smtClean="0"/>
              <a:t>OTTO-HAHN</a:t>
            </a:r>
            <a:endParaRPr lang="en-US" strike="sngStrike" dirty="0"/>
          </a:p>
        </p:txBody>
      </p:sp>
      <p:sp>
        <p:nvSpPr>
          <p:cNvPr id="42" name="TextBox 41"/>
          <p:cNvSpPr txBox="1"/>
          <p:nvPr/>
        </p:nvSpPr>
        <p:spPr>
          <a:xfrm>
            <a:off x="7947586" y="691442"/>
            <a:ext cx="42848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2023 FORT WORTH(JFK), FORT MYERS(MLK)</a:t>
            </a:r>
          </a:p>
          <a:p>
            <a:r>
              <a:rPr lang="en-US" dirty="0"/>
              <a:t>	</a:t>
            </a:r>
            <a:r>
              <a:rPr lang="en-US" dirty="0" err="1" smtClean="0"/>
              <a:t>nonPoliceDocumentsLogical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8641062" y="2784807"/>
            <a:ext cx="3290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2013  </a:t>
            </a:r>
            <a:r>
              <a:rPr lang="en-US" b="1" dirty="0" smtClean="0"/>
              <a:t>ATOMCLOCK</a:t>
            </a:r>
            <a:r>
              <a:rPr lang="en-US" dirty="0" smtClean="0"/>
              <a:t>(Quartz Circle)</a:t>
            </a:r>
            <a:endParaRPr lang="en-US" dirty="0"/>
          </a:p>
        </p:txBody>
      </p:sp>
      <p:sp>
        <p:nvSpPr>
          <p:cNvPr id="3" name="Right Arrow 2"/>
          <p:cNvSpPr/>
          <p:nvPr/>
        </p:nvSpPr>
        <p:spPr>
          <a:xfrm rot="2715363">
            <a:off x="5998903" y="1734021"/>
            <a:ext cx="2406034" cy="11541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own Arrow 3"/>
          <p:cNvSpPr/>
          <p:nvPr/>
        </p:nvSpPr>
        <p:spPr>
          <a:xfrm rot="10800000">
            <a:off x="8835602" y="2138525"/>
            <a:ext cx="2901245" cy="5385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179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616781" y="429298"/>
            <a:ext cx="11016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0" y="0"/>
            <a:ext cx="627961" cy="5067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-50864" y="506776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WMD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4772026" y="63584"/>
            <a:ext cx="22621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i="0" dirty="0" smtClean="0">
                <a:effectLst/>
                <a:latin typeface="Karla"/>
              </a:rPr>
              <a:t>!Manhattan Project</a:t>
            </a:r>
            <a:endParaRPr lang="en-US" b="1" i="0" dirty="0">
              <a:effectLst/>
              <a:latin typeface="Karla"/>
            </a:endParaRP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2651" y="2145051"/>
            <a:ext cx="1050511" cy="588286"/>
          </a:xfrm>
          <a:prstGeom prst="rect">
            <a:avLst/>
          </a:prstGeom>
        </p:spPr>
      </p:pic>
      <p:cxnSp>
        <p:nvCxnSpPr>
          <p:cNvPr id="30" name="Straight Connector 29"/>
          <p:cNvCxnSpPr/>
          <p:nvPr/>
        </p:nvCxnSpPr>
        <p:spPr>
          <a:xfrm>
            <a:off x="678823" y="561662"/>
            <a:ext cx="11513177" cy="436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782580" y="286296"/>
            <a:ext cx="2563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WW1, WW2 </a:t>
            </a:r>
            <a:r>
              <a:rPr lang="en-US" strike="sngStrike" dirty="0" smtClean="0"/>
              <a:t>OTTO-HAHN</a:t>
            </a:r>
            <a:endParaRPr lang="en-US" strike="sngStrike" dirty="0"/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0455" y="2439194"/>
            <a:ext cx="876300" cy="876300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171" y="2411676"/>
            <a:ext cx="360709" cy="537456"/>
          </a:xfrm>
          <a:prstGeom prst="rect">
            <a:avLst/>
          </a:prstGeom>
        </p:spPr>
      </p:pic>
      <p:sp>
        <p:nvSpPr>
          <p:cNvPr id="45" name="Rectangle 44"/>
          <p:cNvSpPr/>
          <p:nvPr/>
        </p:nvSpPr>
        <p:spPr>
          <a:xfrm>
            <a:off x="1121800" y="2072832"/>
            <a:ext cx="663080" cy="9559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10500376" y="2322689"/>
            <a:ext cx="1026379" cy="11063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4046174" y="3416516"/>
            <a:ext cx="1917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X</a:t>
            </a:r>
            <a:r>
              <a:rPr lang="en-US" dirty="0" smtClean="0"/>
              <a:t>(SQ-MANNHEIM)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3687278" y="2875844"/>
            <a:ext cx="1496306" cy="2952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Blinki</a:t>
            </a:r>
            <a:r>
              <a:rPr lang="en-US" dirty="0" smtClean="0"/>
              <a:t>-lights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3861876" y="3121231"/>
            <a:ext cx="2614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Call you rice (</a:t>
            </a:r>
            <a:r>
              <a:rPr lang="en-US" dirty="0" err="1" smtClean="0"/>
              <a:t>Visa:Mopay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2671843" y="3121231"/>
            <a:ext cx="886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Dr. Rice</a:t>
            </a:r>
            <a:endParaRPr lang="en-US" dirty="0"/>
          </a:p>
        </p:txBody>
      </p:sp>
      <p:sp>
        <p:nvSpPr>
          <p:cNvPr id="51" name="Right Arrow 50"/>
          <p:cNvSpPr/>
          <p:nvPr/>
        </p:nvSpPr>
        <p:spPr>
          <a:xfrm>
            <a:off x="1784880" y="2875844"/>
            <a:ext cx="886963" cy="73782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Connector 52"/>
          <p:cNvCxnSpPr/>
          <p:nvPr/>
        </p:nvCxnSpPr>
        <p:spPr>
          <a:xfrm>
            <a:off x="678823" y="4232012"/>
            <a:ext cx="11089624" cy="41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699829" y="3692269"/>
            <a:ext cx="226260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Gorbachev(</a:t>
            </a:r>
            <a:r>
              <a:rPr lang="en-US" dirty="0" err="1" smtClean="0"/>
              <a:t>Dr</a:t>
            </a:r>
            <a:r>
              <a:rPr lang="en-US" dirty="0" smtClean="0"/>
              <a:t>/j Hahn)</a:t>
            </a:r>
          </a:p>
          <a:p>
            <a:r>
              <a:rPr lang="en-US" sz="800" dirty="0" err="1" smtClean="0"/>
              <a:t>Ibm.damiler.sap</a:t>
            </a:r>
            <a:endParaRPr lang="en-US" sz="800" dirty="0"/>
          </a:p>
        </p:txBody>
      </p:sp>
      <p:pic>
        <p:nvPicPr>
          <p:cNvPr id="57" name="Picture 5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3051" y="5945685"/>
            <a:ext cx="575713" cy="382849"/>
          </a:xfrm>
          <a:prstGeom prst="rect">
            <a:avLst/>
          </a:prstGeom>
        </p:spPr>
      </p:pic>
      <p:sp>
        <p:nvSpPr>
          <p:cNvPr id="58" name="TextBox 57"/>
          <p:cNvSpPr txBox="1"/>
          <p:nvPr/>
        </p:nvSpPr>
        <p:spPr>
          <a:xfrm>
            <a:off x="3803534" y="4672458"/>
            <a:ext cx="3473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2) Call you rice (</a:t>
            </a:r>
            <a:r>
              <a:rPr lang="en-US" dirty="0" err="1" smtClean="0"/>
              <a:t>Visa:Tango:Mopay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9" name="Right Arrow 58"/>
          <p:cNvSpPr/>
          <p:nvPr/>
        </p:nvSpPr>
        <p:spPr>
          <a:xfrm>
            <a:off x="1904073" y="5278424"/>
            <a:ext cx="886963" cy="73782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4033122" y="5084585"/>
            <a:ext cx="40121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Petersson.nonPoliceCourtInteruptLogical</a:t>
            </a:r>
            <a:endParaRPr lang="en-US" dirty="0" smtClean="0"/>
          </a:p>
          <a:p>
            <a:r>
              <a:rPr lang="en-US" dirty="0" smtClean="0"/>
              <a:t>NAME_CHANGE_DOCUMENT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2671843" y="5125828"/>
            <a:ext cx="886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Dr. Rice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2699829" y="6380398"/>
            <a:ext cx="226260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Gorbachev(</a:t>
            </a:r>
            <a:r>
              <a:rPr lang="en-US" dirty="0" err="1" smtClean="0"/>
              <a:t>Dr</a:t>
            </a:r>
            <a:r>
              <a:rPr lang="en-US" dirty="0" smtClean="0"/>
              <a:t>/j Hahn)</a:t>
            </a:r>
          </a:p>
          <a:p>
            <a:r>
              <a:rPr lang="en-US" sz="800" dirty="0" err="1" smtClean="0"/>
              <a:t>Ibm.damiler.sap</a:t>
            </a:r>
            <a:endParaRPr lang="en-US" sz="800" dirty="0"/>
          </a:p>
        </p:txBody>
      </p:sp>
      <p:pic>
        <p:nvPicPr>
          <p:cNvPr id="64" name="Picture 6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8859" y="5953549"/>
            <a:ext cx="380733" cy="380733"/>
          </a:xfrm>
          <a:prstGeom prst="rect">
            <a:avLst/>
          </a:prstGeom>
        </p:spPr>
      </p:pic>
      <p:pic>
        <p:nvPicPr>
          <p:cNvPr id="65" name="Picture 6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3534" y="5914152"/>
            <a:ext cx="343970" cy="343970"/>
          </a:xfrm>
          <a:prstGeom prst="rect">
            <a:avLst/>
          </a:prstGeom>
        </p:spPr>
      </p:pic>
      <p:pic>
        <p:nvPicPr>
          <p:cNvPr id="66" name="Picture 6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7254" y="5953549"/>
            <a:ext cx="380733" cy="380733"/>
          </a:xfrm>
          <a:prstGeom prst="rect">
            <a:avLst/>
          </a:prstGeom>
        </p:spPr>
      </p:pic>
      <p:sp>
        <p:nvSpPr>
          <p:cNvPr id="63" name="Rectangle 62"/>
          <p:cNvSpPr/>
          <p:nvPr/>
        </p:nvSpPr>
        <p:spPr>
          <a:xfrm>
            <a:off x="3099461" y="6016246"/>
            <a:ext cx="2755074" cy="2322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7" name="Picture 6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7254" y="5746553"/>
            <a:ext cx="360709" cy="537456"/>
          </a:xfrm>
          <a:prstGeom prst="rect">
            <a:avLst/>
          </a:prstGeom>
        </p:spPr>
      </p:pic>
      <p:sp>
        <p:nvSpPr>
          <p:cNvPr id="68" name="Rectangle 67"/>
          <p:cNvSpPr/>
          <p:nvPr/>
        </p:nvSpPr>
        <p:spPr>
          <a:xfrm>
            <a:off x="1084883" y="5407709"/>
            <a:ext cx="663080" cy="9559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/>
          <p:cNvSpPr txBox="1"/>
          <p:nvPr/>
        </p:nvSpPr>
        <p:spPr>
          <a:xfrm>
            <a:off x="9172587" y="5052373"/>
            <a:ext cx="2492157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Ibm-dns</a:t>
            </a:r>
            <a:r>
              <a:rPr lang="en-US" dirty="0" smtClean="0"/>
              <a:t>: dropapple.com</a:t>
            </a:r>
          </a:p>
          <a:p>
            <a:r>
              <a:rPr lang="en-US" sz="800" dirty="0" smtClean="0"/>
              <a:t>Self-destruction </a:t>
            </a:r>
          </a:p>
          <a:p>
            <a:r>
              <a:rPr lang="en-US" sz="800" strike="sngStrike" dirty="0" smtClean="0"/>
              <a:t>Tim cook</a:t>
            </a:r>
            <a:r>
              <a:rPr lang="en-US" sz="800" dirty="0" smtClean="0"/>
              <a:t>, United States</a:t>
            </a:r>
          </a:p>
          <a:p>
            <a:r>
              <a:rPr lang="en-US" sz="800" dirty="0" smtClean="0"/>
              <a:t>1D8723 </a:t>
            </a:r>
            <a:r>
              <a:rPr lang="en-US" sz="800" strike="sngStrike" dirty="0" smtClean="0"/>
              <a:t>Apple</a:t>
            </a:r>
          </a:p>
          <a:p>
            <a:r>
              <a:rPr lang="en-US" sz="800" strike="sngStrike" dirty="0" smtClean="0"/>
              <a:t>Da Bomb</a:t>
            </a:r>
          </a:p>
          <a:p>
            <a:r>
              <a:rPr lang="en-US" sz="800" strike="sngStrike" dirty="0" smtClean="0"/>
              <a:t>After Math</a:t>
            </a:r>
            <a:endParaRPr lang="en-US" sz="800" strike="sngStrike" dirty="0"/>
          </a:p>
        </p:txBody>
      </p:sp>
      <p:sp>
        <p:nvSpPr>
          <p:cNvPr id="70" name="TextBox 69"/>
          <p:cNvSpPr txBox="1"/>
          <p:nvPr/>
        </p:nvSpPr>
        <p:spPr>
          <a:xfrm>
            <a:off x="9169840" y="5971791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[x] no</a:t>
            </a:r>
            <a:endParaRPr lang="en-US" dirty="0"/>
          </a:p>
        </p:txBody>
      </p:sp>
      <p:cxnSp>
        <p:nvCxnSpPr>
          <p:cNvPr id="72" name="Straight Connector 71"/>
          <p:cNvCxnSpPr/>
          <p:nvPr/>
        </p:nvCxnSpPr>
        <p:spPr>
          <a:xfrm flipH="1" flipV="1">
            <a:off x="627798" y="1964106"/>
            <a:ext cx="11564202" cy="614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4" name="Picture 7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7521" y="3226"/>
            <a:ext cx="1050511" cy="588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366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616781" y="429298"/>
            <a:ext cx="11016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0" y="0"/>
            <a:ext cx="627961" cy="5067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-50864" y="506776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WMD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4772026" y="63584"/>
            <a:ext cx="22621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i="0" dirty="0" smtClean="0">
                <a:effectLst/>
                <a:latin typeface="Karla"/>
              </a:rPr>
              <a:t>!Manhattan Project</a:t>
            </a:r>
            <a:endParaRPr lang="en-US" b="1" i="0" dirty="0">
              <a:effectLst/>
              <a:latin typeface="Karla"/>
            </a:endParaRPr>
          </a:p>
        </p:txBody>
      </p:sp>
      <p:cxnSp>
        <p:nvCxnSpPr>
          <p:cNvPr id="30" name="Straight Connector 29"/>
          <p:cNvCxnSpPr/>
          <p:nvPr/>
        </p:nvCxnSpPr>
        <p:spPr>
          <a:xfrm>
            <a:off x="678823" y="561662"/>
            <a:ext cx="11513177" cy="436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782580" y="286296"/>
            <a:ext cx="2563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WW1, WW2 </a:t>
            </a:r>
            <a:r>
              <a:rPr lang="en-US" strike="sngStrike" dirty="0" smtClean="0"/>
              <a:t>OTTO-HAHN</a:t>
            </a:r>
            <a:endParaRPr lang="en-US" strike="sngStrike" dirty="0"/>
          </a:p>
        </p:txBody>
      </p:sp>
      <p:pic>
        <p:nvPicPr>
          <p:cNvPr id="74" name="Picture 7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7521" y="3226"/>
            <a:ext cx="1050511" cy="588286"/>
          </a:xfrm>
          <a:prstGeom prst="rect">
            <a:avLst/>
          </a:prstGeom>
        </p:spPr>
      </p:pic>
      <p:sp>
        <p:nvSpPr>
          <p:cNvPr id="94" name="Rectangle 93"/>
          <p:cNvSpPr/>
          <p:nvPr/>
        </p:nvSpPr>
        <p:spPr>
          <a:xfrm>
            <a:off x="7034185" y="1684862"/>
            <a:ext cx="50047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https://www.youtube.com/watch?v=w9QnckO9pJ8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50976" y="1315530"/>
            <a:ext cx="641508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Cherrytree.Gorbachev</a:t>
            </a:r>
            <a:r>
              <a:rPr lang="en-US" dirty="0" smtClean="0"/>
              <a:t>(</a:t>
            </a:r>
            <a:r>
              <a:rPr lang="en-US" strike="sngStrike" dirty="0" smtClean="0"/>
              <a:t>Depress</a:t>
            </a:r>
            <a:r>
              <a:rPr lang="en-US" dirty="0" smtClean="0"/>
              <a:t>, </a:t>
            </a:r>
            <a:r>
              <a:rPr lang="en-US" dirty="0" err="1" smtClean="0"/>
              <a:t>ibm.damiler.walmart.o.pbs.Sandra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	$1 </a:t>
            </a:r>
            <a:r>
              <a:rPr lang="en-US" strike="sngStrike" dirty="0" err="1" smtClean="0"/>
              <a:t>frontdoor</a:t>
            </a:r>
            <a:r>
              <a:rPr lang="en-US" strike="sngStrike" dirty="0" smtClean="0"/>
              <a:t> </a:t>
            </a:r>
            <a:r>
              <a:rPr lang="en-US" strike="sngStrike" dirty="0" err="1" smtClean="0"/>
              <a:t>sandles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strike="sngStrike" dirty="0" smtClean="0"/>
              <a:t>wife</a:t>
            </a:r>
            <a:r>
              <a:rPr lang="en-US" dirty="0" smtClean="0"/>
              <a:t>)</a:t>
            </a:r>
          </a:p>
          <a:p>
            <a:r>
              <a:rPr lang="en-US" dirty="0"/>
              <a:t>	</a:t>
            </a:r>
            <a:r>
              <a:rPr lang="en-US" dirty="0" smtClean="0"/>
              <a:t>			   (</a:t>
            </a:r>
            <a:r>
              <a:rPr lang="en-US" strike="sngStrike" dirty="0" smtClean="0"/>
              <a:t>depress</a:t>
            </a:r>
            <a:r>
              <a:rPr lang="en-US" dirty="0" smtClean="0"/>
              <a:t>)</a:t>
            </a:r>
          </a:p>
          <a:p>
            <a:r>
              <a:rPr lang="en-US" dirty="0"/>
              <a:t>	</a:t>
            </a:r>
            <a:r>
              <a:rPr lang="en-US" dirty="0" smtClean="0"/>
              <a:t>			   (</a:t>
            </a:r>
            <a:r>
              <a:rPr lang="en-US" strike="sngStrike" dirty="0" err="1" smtClean="0"/>
              <a:t>sandra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6629715" y="3015051"/>
            <a:ext cx="808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smtClean="0"/>
              <a:t>Costco</a:t>
            </a:r>
            <a:endParaRPr lang="en-US" strike="sngStrike" dirty="0"/>
          </a:p>
        </p:txBody>
      </p:sp>
      <p:sp>
        <p:nvSpPr>
          <p:cNvPr id="40" name="TextBox 39"/>
          <p:cNvSpPr txBox="1"/>
          <p:nvPr/>
        </p:nvSpPr>
        <p:spPr>
          <a:xfrm>
            <a:off x="1636573" y="2975295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smtClean="0"/>
              <a:t>Apple</a:t>
            </a:r>
            <a:endParaRPr lang="en-US" strike="sngStrike" dirty="0"/>
          </a:p>
        </p:txBody>
      </p:sp>
      <p:sp>
        <p:nvSpPr>
          <p:cNvPr id="8" name="Rectangle 7"/>
          <p:cNvSpPr/>
          <p:nvPr/>
        </p:nvSpPr>
        <p:spPr>
          <a:xfrm>
            <a:off x="4254222" y="2975295"/>
            <a:ext cx="7578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trike="sngStrike" dirty="0" smtClean="0"/>
              <a:t>Yahoo</a:t>
            </a:r>
            <a:endParaRPr lang="en-US" strike="sngStrike" dirty="0"/>
          </a:p>
        </p:txBody>
      </p:sp>
      <p:sp>
        <p:nvSpPr>
          <p:cNvPr id="10" name="TextBox 9"/>
          <p:cNvSpPr txBox="1"/>
          <p:nvPr/>
        </p:nvSpPr>
        <p:spPr>
          <a:xfrm>
            <a:off x="2640025" y="2975295"/>
            <a:ext cx="13404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smtClean="0"/>
              <a:t>Google</a:t>
            </a:r>
          </a:p>
          <a:p>
            <a:r>
              <a:rPr lang="en-US" sz="1000" strike="sngStrike" dirty="0" smtClean="0"/>
              <a:t>(</a:t>
            </a:r>
            <a:r>
              <a:rPr lang="en-US" sz="1000" strike="sngStrike" dirty="0" err="1" smtClean="0"/>
              <a:t>touchurban</a:t>
            </a:r>
            <a:r>
              <a:rPr lang="en-US" sz="1000" strike="sngStrike" dirty="0" smtClean="0"/>
              <a:t>: counter)</a:t>
            </a:r>
            <a:endParaRPr lang="en-US" sz="1000" strike="sngStrike" dirty="0"/>
          </a:p>
        </p:txBody>
      </p:sp>
      <p:sp>
        <p:nvSpPr>
          <p:cNvPr id="11" name="TextBox 10"/>
          <p:cNvSpPr txBox="1"/>
          <p:nvPr/>
        </p:nvSpPr>
        <p:spPr>
          <a:xfrm>
            <a:off x="921410" y="876108"/>
            <a:ext cx="1469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ibm.damiler.*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629715" y="3595445"/>
            <a:ext cx="54099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Ibm.damiler.employe.frank</a:t>
            </a:r>
            <a:r>
              <a:rPr lang="en-US" dirty="0" smtClean="0"/>
              <a:t>.?</a:t>
            </a:r>
          </a:p>
          <a:p>
            <a:r>
              <a:rPr lang="en-US" dirty="0" err="1" smtClean="0"/>
              <a:t>nonPoliceTimerLogical</a:t>
            </a:r>
            <a:endParaRPr lang="en-US" dirty="0" smtClean="0"/>
          </a:p>
          <a:p>
            <a:r>
              <a:rPr lang="en-US" dirty="0" smtClean="0"/>
              <a:t>Jobs/jobs/</a:t>
            </a:r>
            <a:r>
              <a:rPr lang="en-US" dirty="0" err="1" smtClean="0"/>
              <a:t>meiers</a:t>
            </a:r>
            <a:r>
              <a:rPr lang="en-US" dirty="0" smtClean="0"/>
              <a:t>/</a:t>
            </a:r>
            <a:r>
              <a:rPr lang="en-US" dirty="0" err="1" smtClean="0"/>
              <a:t>meiers</a:t>
            </a:r>
            <a:r>
              <a:rPr lang="en-US" dirty="0" smtClean="0"/>
              <a:t>/</a:t>
            </a:r>
            <a:r>
              <a:rPr lang="en-US" dirty="0" err="1" smtClean="0"/>
              <a:t>meiers</a:t>
            </a:r>
            <a:r>
              <a:rPr lang="en-US" dirty="0" smtClean="0"/>
              <a:t>/</a:t>
            </a:r>
            <a:r>
              <a:rPr lang="en-US" dirty="0" err="1" smtClean="0"/>
              <a:t>meiers</a:t>
            </a:r>
            <a:r>
              <a:rPr lang="en-US" dirty="0" smtClean="0"/>
              <a:t>/</a:t>
            </a:r>
            <a:r>
              <a:rPr lang="en-US" dirty="0" err="1" smtClean="0"/>
              <a:t>meiers</a:t>
            </a:r>
            <a:r>
              <a:rPr lang="en-US" dirty="0" smtClean="0"/>
              <a:t>/</a:t>
            </a:r>
            <a:r>
              <a:rPr lang="en-US" dirty="0" err="1" smtClean="0"/>
              <a:t>meiers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438022" y="3002412"/>
            <a:ext cx="997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smtClean="0"/>
              <a:t>Walmart</a:t>
            </a:r>
            <a:endParaRPr lang="en-US" strike="sngStrike" dirty="0"/>
          </a:p>
        </p:txBody>
      </p:sp>
      <p:sp>
        <p:nvSpPr>
          <p:cNvPr id="18" name="TextBox 17"/>
          <p:cNvSpPr txBox="1"/>
          <p:nvPr/>
        </p:nvSpPr>
        <p:spPr>
          <a:xfrm>
            <a:off x="5539099" y="3292050"/>
            <a:ext cx="8258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strike="sngStrike" dirty="0" smtClean="0"/>
              <a:t>Walmart.com</a:t>
            </a:r>
            <a:endParaRPr lang="en-US" sz="900" strike="sngStrike" dirty="0"/>
          </a:p>
        </p:txBody>
      </p:sp>
      <p:sp>
        <p:nvSpPr>
          <p:cNvPr id="20" name="Rectangle 19"/>
          <p:cNvSpPr/>
          <p:nvPr/>
        </p:nvSpPr>
        <p:spPr>
          <a:xfrm>
            <a:off x="998904" y="2633080"/>
            <a:ext cx="23276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 smtClean="0"/>
              <a:t>nonPoliceTimerLogical</a:t>
            </a:r>
            <a:endParaRPr lang="en-US" b="1" dirty="0" smtClean="0"/>
          </a:p>
        </p:txBody>
      </p:sp>
      <p:sp>
        <p:nvSpPr>
          <p:cNvPr id="21" name="TextBox 20"/>
          <p:cNvSpPr txBox="1"/>
          <p:nvPr/>
        </p:nvSpPr>
        <p:spPr>
          <a:xfrm>
            <a:off x="1035870" y="4718304"/>
            <a:ext cx="625870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0.1 Assumed: SUPPLIER </a:t>
            </a:r>
            <a:r>
              <a:rPr lang="en-US" b="1" dirty="0" smtClean="0"/>
              <a:t>ATOMCCLOCK</a:t>
            </a:r>
            <a:r>
              <a:rPr lang="en-US" dirty="0" smtClean="0"/>
              <a:t>(Quartz Circle) EXTORTION</a:t>
            </a:r>
          </a:p>
          <a:p>
            <a:r>
              <a:rPr lang="en-US" dirty="0"/>
              <a:t>	</a:t>
            </a:r>
            <a:r>
              <a:rPr lang="en-US" dirty="0" smtClean="0"/>
              <a:t>Chinese Factory Suppliers</a:t>
            </a:r>
          </a:p>
          <a:p>
            <a:r>
              <a:rPr lang="en-US" b="1" dirty="0"/>
              <a:t> </a:t>
            </a:r>
            <a:r>
              <a:rPr lang="en-US" b="1" dirty="0" smtClean="0"/>
              <a:t> PRICES</a:t>
            </a:r>
            <a:r>
              <a:rPr lang="en-US" dirty="0" smtClean="0"/>
              <a:t>, MERKEL(LARY WALL)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-21562" y="780188"/>
            <a:ext cx="6710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PREA</a:t>
            </a:r>
          </a:p>
          <a:p>
            <a:r>
              <a:rPr lang="en-US" dirty="0" smtClean="0"/>
              <a:t>§187</a:t>
            </a:r>
            <a:endParaRPr lang="en-US" dirty="0"/>
          </a:p>
        </p:txBody>
      </p:sp>
      <p:cxnSp>
        <p:nvCxnSpPr>
          <p:cNvPr id="25" name="Straight Arrow Connector 24"/>
          <p:cNvCxnSpPr>
            <a:endCxn id="23" idx="3"/>
          </p:cNvCxnSpPr>
          <p:nvPr/>
        </p:nvCxnSpPr>
        <p:spPr>
          <a:xfrm flipH="1" flipV="1">
            <a:off x="649519" y="1103354"/>
            <a:ext cx="386351" cy="323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1673539" y="2961332"/>
            <a:ext cx="246096" cy="41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2289594" y="2968161"/>
            <a:ext cx="246096" cy="41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4070391" y="3058195"/>
            <a:ext cx="246096" cy="41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3667327" y="2797206"/>
            <a:ext cx="1977569" cy="2609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3644355" y="2707172"/>
            <a:ext cx="2791056" cy="337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002450" y="2391108"/>
            <a:ext cx="5386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2009 Stuttgart(1500 A.D.) ( Sweeper, IBM JVM Sweeper)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1636573" y="3586530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2016</a:t>
            </a:r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8705088" y="691442"/>
            <a:ext cx="1463040" cy="5734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Blinki</a:t>
            </a:r>
            <a:r>
              <a:rPr lang="en-US" dirty="0" smtClean="0"/>
              <a:t> Lights</a:t>
            </a:r>
            <a:endParaRPr lang="en-US" dirty="0"/>
          </a:p>
        </p:txBody>
      </p:sp>
      <p:pic>
        <p:nvPicPr>
          <p:cNvPr id="65" name="Picture 6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0915" y="766471"/>
            <a:ext cx="214250" cy="319232"/>
          </a:xfrm>
          <a:prstGeom prst="rect">
            <a:avLst/>
          </a:prstGeom>
        </p:spPr>
      </p:pic>
      <p:sp>
        <p:nvSpPr>
          <p:cNvPr id="66" name="Rectangle 65"/>
          <p:cNvSpPr/>
          <p:nvPr/>
        </p:nvSpPr>
        <p:spPr>
          <a:xfrm>
            <a:off x="8151116" y="720258"/>
            <a:ext cx="393849" cy="5446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Arrow Connector 43"/>
          <p:cNvCxnSpPr/>
          <p:nvPr/>
        </p:nvCxnSpPr>
        <p:spPr>
          <a:xfrm flipH="1">
            <a:off x="1503123" y="1315530"/>
            <a:ext cx="7578247" cy="1075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flipH="1">
            <a:off x="2275218" y="1418070"/>
            <a:ext cx="6806152" cy="2303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2622102" y="3572099"/>
            <a:ext cx="1231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2010, 2019</a:t>
            </a:r>
            <a:endParaRPr lang="en-US" dirty="0"/>
          </a:p>
        </p:txBody>
      </p:sp>
      <p:cxnSp>
        <p:nvCxnSpPr>
          <p:cNvPr id="72" name="Straight Arrow Connector 71"/>
          <p:cNvCxnSpPr>
            <a:endCxn id="50" idx="0"/>
          </p:cNvCxnSpPr>
          <p:nvPr/>
        </p:nvCxnSpPr>
        <p:spPr>
          <a:xfrm flipH="1">
            <a:off x="5802585" y="1351102"/>
            <a:ext cx="3210901" cy="2247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4250493" y="3603573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2015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5476213" y="359869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2008</a:t>
            </a:r>
            <a:endParaRPr lang="en-US" dirty="0"/>
          </a:p>
        </p:txBody>
      </p:sp>
      <p:sp>
        <p:nvSpPr>
          <p:cNvPr id="53" name="Right Arrow 52"/>
          <p:cNvSpPr/>
          <p:nvPr/>
        </p:nvSpPr>
        <p:spPr>
          <a:xfrm rot="19413770">
            <a:off x="9985189" y="551039"/>
            <a:ext cx="481244" cy="498077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6764055" y="3384383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2014</a:t>
            </a:r>
            <a:endParaRPr lang="en-US" dirty="0"/>
          </a:p>
        </p:txBody>
      </p:sp>
      <p:cxnSp>
        <p:nvCxnSpPr>
          <p:cNvPr id="80" name="Straight Arrow Connector 79"/>
          <p:cNvCxnSpPr/>
          <p:nvPr/>
        </p:nvCxnSpPr>
        <p:spPr>
          <a:xfrm flipH="1">
            <a:off x="7379292" y="1503502"/>
            <a:ext cx="1786595" cy="1880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2025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616781" y="429298"/>
            <a:ext cx="11016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0" y="0"/>
            <a:ext cx="627961" cy="5067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-50864" y="506776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WMD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4772026" y="63584"/>
            <a:ext cx="22621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i="0" dirty="0" smtClean="0">
                <a:effectLst/>
                <a:latin typeface="Karla"/>
              </a:rPr>
              <a:t>!Manhattan Project</a:t>
            </a:r>
            <a:endParaRPr lang="en-US" b="1" i="0" dirty="0">
              <a:effectLst/>
              <a:latin typeface="Karla"/>
            </a:endParaRPr>
          </a:p>
        </p:txBody>
      </p:sp>
      <p:cxnSp>
        <p:nvCxnSpPr>
          <p:cNvPr id="30" name="Straight Connector 29"/>
          <p:cNvCxnSpPr/>
          <p:nvPr/>
        </p:nvCxnSpPr>
        <p:spPr>
          <a:xfrm>
            <a:off x="678823" y="561662"/>
            <a:ext cx="11513177" cy="436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782580" y="286296"/>
            <a:ext cx="2563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WW1, WW2 </a:t>
            </a:r>
            <a:r>
              <a:rPr lang="en-US" strike="sngStrike" dirty="0" smtClean="0"/>
              <a:t>OTTO-HAHN</a:t>
            </a:r>
            <a:endParaRPr lang="en-US" strike="sngStrike" dirty="0"/>
          </a:p>
        </p:txBody>
      </p:sp>
      <p:pic>
        <p:nvPicPr>
          <p:cNvPr id="74" name="Picture 7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7521" y="3226"/>
            <a:ext cx="1050511" cy="588286"/>
          </a:xfrm>
          <a:prstGeom prst="rect">
            <a:avLst/>
          </a:prstGeom>
        </p:spPr>
      </p:pic>
      <p:sp>
        <p:nvSpPr>
          <p:cNvPr id="94" name="Rectangle 93"/>
          <p:cNvSpPr/>
          <p:nvPr/>
        </p:nvSpPr>
        <p:spPr>
          <a:xfrm>
            <a:off x="7034185" y="1684862"/>
            <a:ext cx="50047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https://www.youtube.com/watch?v=w9QnckO9pJ8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50976" y="1315530"/>
            <a:ext cx="641508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Cherrytree.Gorbachev</a:t>
            </a:r>
            <a:r>
              <a:rPr lang="en-US" dirty="0" smtClean="0"/>
              <a:t>(</a:t>
            </a:r>
            <a:r>
              <a:rPr lang="en-US" strike="sngStrike" dirty="0" smtClean="0"/>
              <a:t>Depress</a:t>
            </a:r>
            <a:r>
              <a:rPr lang="en-US" dirty="0" smtClean="0"/>
              <a:t>, </a:t>
            </a:r>
            <a:r>
              <a:rPr lang="en-US" dirty="0" err="1" smtClean="0"/>
              <a:t>ibm.damiler.walmart.o.pbs.Sandra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	$1 </a:t>
            </a:r>
            <a:r>
              <a:rPr lang="en-US" strike="sngStrike" dirty="0" err="1" smtClean="0"/>
              <a:t>frontdoor</a:t>
            </a:r>
            <a:r>
              <a:rPr lang="en-US" strike="sngStrike" dirty="0" smtClean="0"/>
              <a:t> </a:t>
            </a:r>
            <a:r>
              <a:rPr lang="en-US" strike="sngStrike" dirty="0" err="1" smtClean="0"/>
              <a:t>sandles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strike="sngStrike" dirty="0" smtClean="0"/>
              <a:t>wife</a:t>
            </a:r>
            <a:r>
              <a:rPr lang="en-US" dirty="0" smtClean="0"/>
              <a:t>)</a:t>
            </a:r>
          </a:p>
          <a:p>
            <a:r>
              <a:rPr lang="en-US" dirty="0"/>
              <a:t>	</a:t>
            </a:r>
            <a:r>
              <a:rPr lang="en-US" dirty="0" smtClean="0"/>
              <a:t>			   (</a:t>
            </a:r>
            <a:r>
              <a:rPr lang="en-US" strike="sngStrike" dirty="0" smtClean="0"/>
              <a:t>depress</a:t>
            </a:r>
            <a:r>
              <a:rPr lang="en-US" dirty="0" smtClean="0"/>
              <a:t>)</a:t>
            </a:r>
          </a:p>
          <a:p>
            <a:r>
              <a:rPr lang="en-US" dirty="0"/>
              <a:t>	</a:t>
            </a:r>
            <a:r>
              <a:rPr lang="en-US" dirty="0" smtClean="0"/>
              <a:t>			   (</a:t>
            </a:r>
            <a:r>
              <a:rPr lang="en-US" strike="sngStrike" dirty="0" err="1" smtClean="0"/>
              <a:t>sandra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6629715" y="3015051"/>
            <a:ext cx="808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smtClean="0"/>
              <a:t>Costco</a:t>
            </a:r>
            <a:endParaRPr lang="en-US" strike="sngStrike" dirty="0"/>
          </a:p>
        </p:txBody>
      </p:sp>
      <p:sp>
        <p:nvSpPr>
          <p:cNvPr id="40" name="TextBox 39"/>
          <p:cNvSpPr txBox="1"/>
          <p:nvPr/>
        </p:nvSpPr>
        <p:spPr>
          <a:xfrm>
            <a:off x="1636573" y="2975295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smtClean="0"/>
              <a:t>Apple</a:t>
            </a:r>
            <a:endParaRPr lang="en-US" strike="sngStrike" dirty="0"/>
          </a:p>
        </p:txBody>
      </p:sp>
      <p:sp>
        <p:nvSpPr>
          <p:cNvPr id="8" name="Rectangle 7"/>
          <p:cNvSpPr/>
          <p:nvPr/>
        </p:nvSpPr>
        <p:spPr>
          <a:xfrm>
            <a:off x="4254222" y="2975295"/>
            <a:ext cx="7578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trike="sngStrike" dirty="0" smtClean="0"/>
              <a:t>Yahoo</a:t>
            </a:r>
            <a:endParaRPr lang="en-US" strike="sngStrike" dirty="0"/>
          </a:p>
        </p:txBody>
      </p:sp>
      <p:sp>
        <p:nvSpPr>
          <p:cNvPr id="10" name="TextBox 9"/>
          <p:cNvSpPr txBox="1"/>
          <p:nvPr/>
        </p:nvSpPr>
        <p:spPr>
          <a:xfrm>
            <a:off x="2640025" y="2975295"/>
            <a:ext cx="13404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smtClean="0"/>
              <a:t>Google</a:t>
            </a:r>
          </a:p>
          <a:p>
            <a:r>
              <a:rPr lang="en-US" sz="1000" strike="sngStrike" dirty="0" smtClean="0"/>
              <a:t>(</a:t>
            </a:r>
            <a:r>
              <a:rPr lang="en-US" sz="1000" strike="sngStrike" dirty="0" err="1" smtClean="0"/>
              <a:t>touchurban</a:t>
            </a:r>
            <a:r>
              <a:rPr lang="en-US" sz="1000" strike="sngStrike" dirty="0" smtClean="0"/>
              <a:t>: counter)</a:t>
            </a:r>
            <a:endParaRPr lang="en-US" sz="1000" strike="sngStrike" dirty="0"/>
          </a:p>
        </p:txBody>
      </p:sp>
      <p:sp>
        <p:nvSpPr>
          <p:cNvPr id="11" name="TextBox 10"/>
          <p:cNvSpPr txBox="1"/>
          <p:nvPr/>
        </p:nvSpPr>
        <p:spPr>
          <a:xfrm>
            <a:off x="921410" y="876108"/>
            <a:ext cx="1469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ibm.damiler.*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629715" y="3595445"/>
            <a:ext cx="54099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Ibm.damiler.employe.frank</a:t>
            </a:r>
            <a:r>
              <a:rPr lang="en-US" dirty="0" smtClean="0"/>
              <a:t>.?</a:t>
            </a:r>
          </a:p>
          <a:p>
            <a:r>
              <a:rPr lang="en-US" dirty="0" err="1" smtClean="0"/>
              <a:t>nonPoliceTimerLogical</a:t>
            </a:r>
            <a:endParaRPr lang="en-US" dirty="0" smtClean="0"/>
          </a:p>
          <a:p>
            <a:r>
              <a:rPr lang="en-US" dirty="0" smtClean="0"/>
              <a:t>Jobs/jobs/</a:t>
            </a:r>
            <a:r>
              <a:rPr lang="en-US" dirty="0" err="1" smtClean="0"/>
              <a:t>meiers</a:t>
            </a:r>
            <a:r>
              <a:rPr lang="en-US" dirty="0" smtClean="0"/>
              <a:t>/</a:t>
            </a:r>
            <a:r>
              <a:rPr lang="en-US" dirty="0" err="1" smtClean="0"/>
              <a:t>meiers</a:t>
            </a:r>
            <a:r>
              <a:rPr lang="en-US" dirty="0" smtClean="0"/>
              <a:t>/</a:t>
            </a:r>
            <a:r>
              <a:rPr lang="en-US" dirty="0" err="1" smtClean="0"/>
              <a:t>meiers</a:t>
            </a:r>
            <a:r>
              <a:rPr lang="en-US" dirty="0" smtClean="0"/>
              <a:t>/</a:t>
            </a:r>
            <a:r>
              <a:rPr lang="en-US" dirty="0" err="1" smtClean="0"/>
              <a:t>meiers</a:t>
            </a:r>
            <a:r>
              <a:rPr lang="en-US" dirty="0" smtClean="0"/>
              <a:t>/</a:t>
            </a:r>
            <a:r>
              <a:rPr lang="en-US" dirty="0" err="1" smtClean="0"/>
              <a:t>meiers</a:t>
            </a:r>
            <a:r>
              <a:rPr lang="en-US" dirty="0" smtClean="0"/>
              <a:t>/</a:t>
            </a:r>
            <a:r>
              <a:rPr lang="en-US" dirty="0" err="1" smtClean="0"/>
              <a:t>meiers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438022" y="3002412"/>
            <a:ext cx="997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smtClean="0"/>
              <a:t>Walmart</a:t>
            </a:r>
            <a:endParaRPr lang="en-US" strike="sngStrike" dirty="0"/>
          </a:p>
        </p:txBody>
      </p:sp>
      <p:sp>
        <p:nvSpPr>
          <p:cNvPr id="18" name="TextBox 17"/>
          <p:cNvSpPr txBox="1"/>
          <p:nvPr/>
        </p:nvSpPr>
        <p:spPr>
          <a:xfrm>
            <a:off x="5539099" y="3292050"/>
            <a:ext cx="8258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strike="sngStrike" dirty="0" smtClean="0"/>
              <a:t>Walmart.com</a:t>
            </a:r>
            <a:endParaRPr lang="en-US" sz="900" strike="sngStrike" dirty="0"/>
          </a:p>
        </p:txBody>
      </p:sp>
      <p:sp>
        <p:nvSpPr>
          <p:cNvPr id="20" name="Rectangle 19"/>
          <p:cNvSpPr/>
          <p:nvPr/>
        </p:nvSpPr>
        <p:spPr>
          <a:xfrm>
            <a:off x="998904" y="2633080"/>
            <a:ext cx="23276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 smtClean="0"/>
              <a:t>nonPoliceTimerLogical</a:t>
            </a:r>
            <a:endParaRPr lang="en-US" b="1" dirty="0" smtClean="0"/>
          </a:p>
        </p:txBody>
      </p:sp>
      <p:sp>
        <p:nvSpPr>
          <p:cNvPr id="21" name="TextBox 20"/>
          <p:cNvSpPr txBox="1"/>
          <p:nvPr/>
        </p:nvSpPr>
        <p:spPr>
          <a:xfrm>
            <a:off x="1035870" y="4718304"/>
            <a:ext cx="625870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0.1 Assumed: SUPPLIER </a:t>
            </a:r>
            <a:r>
              <a:rPr lang="en-US" b="1" dirty="0" smtClean="0"/>
              <a:t>ATOMCCLOCK</a:t>
            </a:r>
            <a:r>
              <a:rPr lang="en-US" dirty="0" smtClean="0"/>
              <a:t>(Quartz Circle) EXTORTION</a:t>
            </a:r>
          </a:p>
          <a:p>
            <a:r>
              <a:rPr lang="en-US" dirty="0"/>
              <a:t>	</a:t>
            </a:r>
            <a:r>
              <a:rPr lang="en-US" dirty="0" smtClean="0"/>
              <a:t>Chinese Factory Suppliers</a:t>
            </a:r>
          </a:p>
          <a:p>
            <a:r>
              <a:rPr lang="en-US" b="1" dirty="0"/>
              <a:t> </a:t>
            </a:r>
            <a:r>
              <a:rPr lang="en-US" b="1" dirty="0" smtClean="0"/>
              <a:t> PRICES</a:t>
            </a:r>
            <a:r>
              <a:rPr lang="en-US" dirty="0" smtClean="0"/>
              <a:t>, MERKEL(LARY WALL)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-21562" y="780188"/>
            <a:ext cx="6710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PREA</a:t>
            </a:r>
          </a:p>
          <a:p>
            <a:r>
              <a:rPr lang="en-US" dirty="0" smtClean="0"/>
              <a:t>§187</a:t>
            </a:r>
            <a:endParaRPr lang="en-US" dirty="0"/>
          </a:p>
        </p:txBody>
      </p:sp>
      <p:cxnSp>
        <p:nvCxnSpPr>
          <p:cNvPr id="25" name="Straight Arrow Connector 24"/>
          <p:cNvCxnSpPr>
            <a:endCxn id="23" idx="3"/>
          </p:cNvCxnSpPr>
          <p:nvPr/>
        </p:nvCxnSpPr>
        <p:spPr>
          <a:xfrm flipH="1" flipV="1">
            <a:off x="649519" y="1103354"/>
            <a:ext cx="386351" cy="323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1673539" y="2961332"/>
            <a:ext cx="246096" cy="41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2289594" y="2968161"/>
            <a:ext cx="246096" cy="41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4070391" y="3058195"/>
            <a:ext cx="246096" cy="41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3667327" y="2797206"/>
            <a:ext cx="1977569" cy="2609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3644355" y="2707172"/>
            <a:ext cx="2791056" cy="337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002450" y="2391108"/>
            <a:ext cx="5386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2009 Stuttgart(1500 A.D.) ( Sweeper, IBM JVM Sweeper)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1636573" y="3586530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2016</a:t>
            </a:r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8705088" y="691442"/>
            <a:ext cx="1463040" cy="5734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Blink-</a:t>
            </a:r>
            <a:r>
              <a:rPr lang="en-US" dirty="0" err="1" smtClean="0"/>
              <a:t>i</a:t>
            </a:r>
            <a:r>
              <a:rPr lang="en-US" dirty="0" smtClean="0"/>
              <a:t>-Lights</a:t>
            </a:r>
            <a:endParaRPr lang="en-US" dirty="0"/>
          </a:p>
        </p:txBody>
      </p:sp>
      <p:pic>
        <p:nvPicPr>
          <p:cNvPr id="65" name="Picture 6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0915" y="766471"/>
            <a:ext cx="214250" cy="319232"/>
          </a:xfrm>
          <a:prstGeom prst="rect">
            <a:avLst/>
          </a:prstGeom>
        </p:spPr>
      </p:pic>
      <p:sp>
        <p:nvSpPr>
          <p:cNvPr id="66" name="Rectangle 65"/>
          <p:cNvSpPr/>
          <p:nvPr/>
        </p:nvSpPr>
        <p:spPr>
          <a:xfrm>
            <a:off x="8157739" y="687301"/>
            <a:ext cx="380601" cy="5926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Arrow Connector 43"/>
          <p:cNvCxnSpPr/>
          <p:nvPr/>
        </p:nvCxnSpPr>
        <p:spPr>
          <a:xfrm flipH="1">
            <a:off x="1503123" y="1315530"/>
            <a:ext cx="7578247" cy="1075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flipH="1">
            <a:off x="2275218" y="1418070"/>
            <a:ext cx="6806152" cy="2303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2622102" y="3572099"/>
            <a:ext cx="1231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2010, 2019</a:t>
            </a:r>
            <a:endParaRPr lang="en-US" dirty="0"/>
          </a:p>
        </p:txBody>
      </p:sp>
      <p:cxnSp>
        <p:nvCxnSpPr>
          <p:cNvPr id="72" name="Straight Arrow Connector 71"/>
          <p:cNvCxnSpPr>
            <a:endCxn id="50" idx="0"/>
          </p:cNvCxnSpPr>
          <p:nvPr/>
        </p:nvCxnSpPr>
        <p:spPr>
          <a:xfrm flipH="1">
            <a:off x="5802585" y="1351102"/>
            <a:ext cx="3210901" cy="2247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4250493" y="3603573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2015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5476213" y="359869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2008</a:t>
            </a:r>
            <a:endParaRPr lang="en-US" dirty="0"/>
          </a:p>
        </p:txBody>
      </p:sp>
      <p:sp>
        <p:nvSpPr>
          <p:cNvPr id="53" name="Right Arrow 52"/>
          <p:cNvSpPr/>
          <p:nvPr/>
        </p:nvSpPr>
        <p:spPr>
          <a:xfrm rot="19413770">
            <a:off x="9985189" y="551039"/>
            <a:ext cx="481244" cy="498077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6764055" y="3384383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2014</a:t>
            </a:r>
            <a:endParaRPr lang="en-US" dirty="0"/>
          </a:p>
        </p:txBody>
      </p:sp>
      <p:cxnSp>
        <p:nvCxnSpPr>
          <p:cNvPr id="80" name="Straight Arrow Connector 79"/>
          <p:cNvCxnSpPr/>
          <p:nvPr/>
        </p:nvCxnSpPr>
        <p:spPr>
          <a:xfrm flipH="1">
            <a:off x="7379292" y="1503502"/>
            <a:ext cx="1786595" cy="1880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>
            <a:off x="4590253" y="1365882"/>
            <a:ext cx="4315752" cy="2128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998904" y="5841163"/>
            <a:ext cx="23276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 smtClean="0"/>
              <a:t>nonPoliceTimerLogical</a:t>
            </a:r>
            <a:endParaRPr lang="en-US" b="1" dirty="0" smtClean="0"/>
          </a:p>
        </p:txBody>
      </p:sp>
      <p:sp>
        <p:nvSpPr>
          <p:cNvPr id="12" name="Rectangle 11"/>
          <p:cNvSpPr/>
          <p:nvPr/>
        </p:nvSpPr>
        <p:spPr>
          <a:xfrm>
            <a:off x="983830" y="5643581"/>
            <a:ext cx="34787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2010  </a:t>
            </a:r>
            <a:r>
              <a:rPr lang="en-US" strike="sngStrike" dirty="0" smtClean="0"/>
              <a:t>Gas Station(</a:t>
            </a:r>
            <a:r>
              <a:rPr lang="en-US" strike="sngStrike" dirty="0" err="1" smtClean="0"/>
              <a:t>ss</a:t>
            </a:r>
            <a:r>
              <a:rPr lang="en-US" strike="sngStrike" dirty="0" smtClean="0"/>
              <a:t>; </a:t>
            </a:r>
            <a:r>
              <a:rPr lang="en-US" strike="sngStrike" dirty="0" err="1" smtClean="0"/>
              <a:t>timo</a:t>
            </a:r>
            <a:r>
              <a:rPr lang="en-US" strike="sngStrike" dirty="0" smtClean="0"/>
              <a:t> </a:t>
            </a:r>
            <a:r>
              <a:rPr lang="en-US" strike="sngStrike" dirty="0" err="1" smtClean="0"/>
              <a:t>boesser</a:t>
            </a:r>
            <a:r>
              <a:rPr lang="en-US" strike="sngStrike" dirty="0" smtClean="0"/>
              <a:t>)</a:t>
            </a:r>
            <a:endParaRPr lang="en-US" strike="sngStrike" dirty="0"/>
          </a:p>
        </p:txBody>
      </p:sp>
      <p:sp>
        <p:nvSpPr>
          <p:cNvPr id="13" name="TextBox 12"/>
          <p:cNvSpPr txBox="1"/>
          <p:nvPr/>
        </p:nvSpPr>
        <p:spPr>
          <a:xfrm>
            <a:off x="1595932" y="4131110"/>
            <a:ext cx="9707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smtClean="0"/>
              <a:t>LinkedIn</a:t>
            </a:r>
          </a:p>
          <a:p>
            <a:r>
              <a:rPr lang="en-US" dirty="0" smtClean="0"/>
              <a:t>2014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7057710" y="5690694"/>
            <a:ext cx="23276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 smtClean="0"/>
              <a:t>nonPoliceTimerLogical</a:t>
            </a:r>
            <a:endParaRPr lang="en-US" b="1" dirty="0" smtClean="0"/>
          </a:p>
          <a:p>
            <a:r>
              <a:rPr lang="en-US" strike="sngStrike" dirty="0" err="1" smtClean="0"/>
              <a:t>iWatch</a:t>
            </a:r>
            <a:endParaRPr lang="en-US" strike="sngStrike" dirty="0" smtClean="0"/>
          </a:p>
        </p:txBody>
      </p:sp>
      <p:sp>
        <p:nvSpPr>
          <p:cNvPr id="51" name="Rectangle 50"/>
          <p:cNvSpPr/>
          <p:nvPr/>
        </p:nvSpPr>
        <p:spPr>
          <a:xfrm>
            <a:off x="8705088" y="4893190"/>
            <a:ext cx="23276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 smtClean="0"/>
              <a:t>nonPoliceTimerLogical</a:t>
            </a:r>
            <a:endParaRPr lang="en-US" b="1" dirty="0" smtClean="0"/>
          </a:p>
          <a:p>
            <a:endParaRPr lang="en-US" dirty="0" smtClean="0"/>
          </a:p>
        </p:txBody>
      </p:sp>
      <p:sp>
        <p:nvSpPr>
          <p:cNvPr id="15" name="Right Arrow 14"/>
          <p:cNvSpPr/>
          <p:nvPr/>
        </p:nvSpPr>
        <p:spPr>
          <a:xfrm>
            <a:off x="4772026" y="5139948"/>
            <a:ext cx="3766314" cy="1225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ight Arrow 51"/>
          <p:cNvSpPr/>
          <p:nvPr/>
        </p:nvSpPr>
        <p:spPr>
          <a:xfrm rot="1905773" flipV="1">
            <a:off x="4869439" y="5556671"/>
            <a:ext cx="1331874" cy="2208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ight Arrow 53"/>
          <p:cNvSpPr/>
          <p:nvPr/>
        </p:nvSpPr>
        <p:spPr>
          <a:xfrm rot="7346698" flipV="1">
            <a:off x="3824511" y="5292777"/>
            <a:ext cx="755817" cy="1675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933145" y="6290908"/>
            <a:ext cx="38160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nonPoliceTimceLogical</a:t>
            </a:r>
            <a:endParaRPr lang="en-US" b="1" dirty="0" smtClean="0"/>
          </a:p>
          <a:p>
            <a:r>
              <a:rPr lang="en-US" strike="sngStrike" dirty="0" smtClean="0"/>
              <a:t>Norway Nation Handball Team, Airport</a:t>
            </a:r>
            <a:endParaRPr lang="en-US" strike="sngStrike" dirty="0"/>
          </a:p>
        </p:txBody>
      </p:sp>
      <p:sp>
        <p:nvSpPr>
          <p:cNvPr id="59" name="Right Arrow 58"/>
          <p:cNvSpPr/>
          <p:nvPr/>
        </p:nvSpPr>
        <p:spPr>
          <a:xfrm rot="7346698" flipV="1">
            <a:off x="3191752" y="5876421"/>
            <a:ext cx="1770608" cy="1544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436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616781" y="429298"/>
            <a:ext cx="11016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0" y="0"/>
            <a:ext cx="627961" cy="5067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-50864" y="506776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WMD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4772026" y="63584"/>
            <a:ext cx="22621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i="0" dirty="0" smtClean="0">
                <a:effectLst/>
                <a:latin typeface="Karla"/>
              </a:rPr>
              <a:t>!Manhattan Project</a:t>
            </a:r>
            <a:endParaRPr lang="en-US" b="1" i="0" dirty="0">
              <a:effectLst/>
              <a:latin typeface="Karla"/>
            </a:endParaRPr>
          </a:p>
        </p:txBody>
      </p:sp>
      <p:cxnSp>
        <p:nvCxnSpPr>
          <p:cNvPr id="30" name="Straight Connector 29"/>
          <p:cNvCxnSpPr/>
          <p:nvPr/>
        </p:nvCxnSpPr>
        <p:spPr>
          <a:xfrm>
            <a:off x="678823" y="561662"/>
            <a:ext cx="11513177" cy="436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782580" y="286296"/>
            <a:ext cx="2563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WW1, WW2 </a:t>
            </a:r>
            <a:r>
              <a:rPr lang="en-US" strike="sngStrike" dirty="0" smtClean="0"/>
              <a:t>OTTO-HAHN</a:t>
            </a:r>
            <a:endParaRPr lang="en-US" strike="sngStrike" dirty="0"/>
          </a:p>
        </p:txBody>
      </p:sp>
      <p:pic>
        <p:nvPicPr>
          <p:cNvPr id="74" name="Picture 7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7521" y="3226"/>
            <a:ext cx="1050511" cy="58828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921410" y="876108"/>
            <a:ext cx="1469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ibm.damiler.*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-21562" y="780188"/>
            <a:ext cx="6710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PREA</a:t>
            </a:r>
          </a:p>
          <a:p>
            <a:r>
              <a:rPr lang="en-US" dirty="0" smtClean="0"/>
              <a:t>§187</a:t>
            </a:r>
            <a:endParaRPr lang="en-US" dirty="0"/>
          </a:p>
        </p:txBody>
      </p:sp>
      <p:cxnSp>
        <p:nvCxnSpPr>
          <p:cNvPr id="25" name="Straight Arrow Connector 24"/>
          <p:cNvCxnSpPr>
            <a:endCxn id="23" idx="3"/>
          </p:cNvCxnSpPr>
          <p:nvPr/>
        </p:nvCxnSpPr>
        <p:spPr>
          <a:xfrm flipH="1" flipV="1">
            <a:off x="649519" y="1103354"/>
            <a:ext cx="386351" cy="323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5128948" y="1497824"/>
            <a:ext cx="3094591" cy="27812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Blink-</a:t>
            </a:r>
            <a:r>
              <a:rPr lang="en-US" dirty="0" err="1" smtClean="0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-Lights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5" name="Picture 6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1506" y="3513743"/>
            <a:ext cx="1858563" cy="2769255"/>
          </a:xfrm>
          <a:prstGeom prst="rect">
            <a:avLst/>
          </a:prstGeom>
        </p:spPr>
      </p:pic>
      <p:sp>
        <p:nvSpPr>
          <p:cNvPr id="53" name="Right Arrow 52"/>
          <p:cNvSpPr/>
          <p:nvPr/>
        </p:nvSpPr>
        <p:spPr>
          <a:xfrm rot="19413770">
            <a:off x="9985189" y="551039"/>
            <a:ext cx="481244" cy="498077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5005" y="1497824"/>
            <a:ext cx="2692968" cy="269296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989371" y="4416561"/>
            <a:ext cx="313957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Hello, Kim Jun Un you have</a:t>
            </a:r>
          </a:p>
          <a:p>
            <a:r>
              <a:rPr lang="en-US" dirty="0" smtClean="0"/>
              <a:t>Green light to send Atom bomb</a:t>
            </a:r>
          </a:p>
          <a:p>
            <a:r>
              <a:rPr lang="en-US" dirty="0" smtClean="0"/>
              <a:t>To California, it could even hit</a:t>
            </a:r>
          </a:p>
          <a:p>
            <a:r>
              <a:rPr lang="en-US" dirty="0" smtClean="0"/>
              <a:t>Cupertino</a:t>
            </a:r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8616346" y="4160754"/>
            <a:ext cx="2535936" cy="1475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2001646" y="2106692"/>
            <a:ext cx="2960497" cy="1475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4" name="Picture 5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0915" y="710130"/>
            <a:ext cx="658900" cy="658900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3557" y="725232"/>
            <a:ext cx="655928" cy="655928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3000481" y="824058"/>
            <a:ext cx="1180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smtClean="0"/>
              <a:t>He is black</a:t>
            </a:r>
            <a:endParaRPr lang="en-US" strike="sngStrike" dirty="0"/>
          </a:p>
        </p:txBody>
      </p:sp>
      <p:sp>
        <p:nvSpPr>
          <p:cNvPr id="15" name="TextBox 14"/>
          <p:cNvSpPr txBox="1"/>
          <p:nvPr/>
        </p:nvSpPr>
        <p:spPr>
          <a:xfrm>
            <a:off x="4962143" y="806686"/>
            <a:ext cx="10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smtClean="0"/>
              <a:t>Yes, he is</a:t>
            </a:r>
            <a:endParaRPr lang="en-US" strike="sngStrike" dirty="0"/>
          </a:p>
        </p:txBody>
      </p:sp>
      <p:sp>
        <p:nvSpPr>
          <p:cNvPr id="61" name="Rectangle 60"/>
          <p:cNvSpPr/>
          <p:nvPr/>
        </p:nvSpPr>
        <p:spPr>
          <a:xfrm>
            <a:off x="2274969" y="857660"/>
            <a:ext cx="800630" cy="2505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4086328" y="851400"/>
            <a:ext cx="800630" cy="2505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52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616781" y="429298"/>
            <a:ext cx="11016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0" y="0"/>
            <a:ext cx="627961" cy="5067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-50864" y="506776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WMD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4772026" y="63584"/>
            <a:ext cx="22621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i="0" dirty="0" smtClean="0">
                <a:effectLst/>
                <a:latin typeface="Karla"/>
              </a:rPr>
              <a:t>!Manhattan Project</a:t>
            </a:r>
            <a:endParaRPr lang="en-US" b="1" i="0" dirty="0">
              <a:effectLst/>
              <a:latin typeface="Karla"/>
            </a:endParaRPr>
          </a:p>
        </p:txBody>
      </p:sp>
      <p:cxnSp>
        <p:nvCxnSpPr>
          <p:cNvPr id="30" name="Straight Connector 29"/>
          <p:cNvCxnSpPr/>
          <p:nvPr/>
        </p:nvCxnSpPr>
        <p:spPr>
          <a:xfrm>
            <a:off x="678823" y="561662"/>
            <a:ext cx="11513177" cy="436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782580" y="286296"/>
            <a:ext cx="2563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WW1, WW2 </a:t>
            </a:r>
            <a:r>
              <a:rPr lang="en-US" strike="sngStrike" dirty="0" smtClean="0"/>
              <a:t>OTTO-HAHN</a:t>
            </a:r>
            <a:endParaRPr lang="en-US" strike="sngStrike" dirty="0"/>
          </a:p>
        </p:txBody>
      </p:sp>
      <p:pic>
        <p:nvPicPr>
          <p:cNvPr id="74" name="Picture 7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7521" y="3226"/>
            <a:ext cx="1050511" cy="58828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921410" y="876108"/>
            <a:ext cx="1469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ibm.damiler.*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-21562" y="780188"/>
            <a:ext cx="6710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PREA</a:t>
            </a:r>
          </a:p>
          <a:p>
            <a:r>
              <a:rPr lang="en-US" dirty="0" smtClean="0"/>
              <a:t>§187</a:t>
            </a:r>
            <a:endParaRPr lang="en-US" dirty="0"/>
          </a:p>
        </p:txBody>
      </p:sp>
      <p:cxnSp>
        <p:nvCxnSpPr>
          <p:cNvPr id="25" name="Straight Arrow Connector 24"/>
          <p:cNvCxnSpPr>
            <a:endCxn id="23" idx="3"/>
          </p:cNvCxnSpPr>
          <p:nvPr/>
        </p:nvCxnSpPr>
        <p:spPr>
          <a:xfrm flipH="1" flipV="1">
            <a:off x="649519" y="1103354"/>
            <a:ext cx="386351" cy="323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5486889" y="1455372"/>
            <a:ext cx="3094591" cy="27812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Blink-</a:t>
            </a:r>
            <a:r>
              <a:rPr lang="en-US" dirty="0" err="1" smtClean="0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-Lights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5" name="Picture 6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6002" y="3005737"/>
            <a:ext cx="1858563" cy="2769255"/>
          </a:xfrm>
          <a:prstGeom prst="rect">
            <a:avLst/>
          </a:prstGeom>
        </p:spPr>
      </p:pic>
      <p:sp>
        <p:nvSpPr>
          <p:cNvPr id="53" name="Right Arrow 52"/>
          <p:cNvSpPr/>
          <p:nvPr/>
        </p:nvSpPr>
        <p:spPr>
          <a:xfrm rot="19413770">
            <a:off x="9985189" y="551039"/>
            <a:ext cx="481244" cy="498077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259029" y="3808753"/>
            <a:ext cx="35491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smtClean="0"/>
              <a:t>Hello, Kim Jun Un you have</a:t>
            </a:r>
          </a:p>
          <a:p>
            <a:r>
              <a:rPr lang="en-US" strike="sngStrike" dirty="0" smtClean="0"/>
              <a:t>Green light to send Atom bomb</a:t>
            </a:r>
          </a:p>
          <a:p>
            <a:r>
              <a:rPr lang="en-US" strike="sngStrike" dirty="0" smtClean="0"/>
              <a:t>To California, it should hit </a:t>
            </a:r>
            <a:r>
              <a:rPr lang="en-US" strike="sngStrike" dirty="0" err="1" smtClean="0"/>
              <a:t>Tiberroun</a:t>
            </a:r>
            <a:endParaRPr lang="en-US" strike="sngStrike" dirty="0" smtClean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9029" y="1778906"/>
            <a:ext cx="2821523" cy="1876312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8851392" y="3572256"/>
            <a:ext cx="2535936" cy="1475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3071" y="652112"/>
            <a:ext cx="973259" cy="973259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481712" y="649515"/>
            <a:ext cx="271862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trike="sngStrike" dirty="0" smtClean="0"/>
              <a:t>At IBM we </a:t>
            </a:r>
            <a:r>
              <a:rPr lang="en-US" strike="sngStrike" dirty="0" err="1" smtClean="0"/>
              <a:t>belive</a:t>
            </a:r>
            <a:r>
              <a:rPr lang="en-US" strike="sngStrike" dirty="0" smtClean="0"/>
              <a:t> in</a:t>
            </a:r>
          </a:p>
          <a:p>
            <a:r>
              <a:rPr lang="en-US" strike="sngStrike" dirty="0" smtClean="0"/>
              <a:t>Jerry Yang testing</a:t>
            </a:r>
          </a:p>
          <a:p>
            <a:r>
              <a:rPr lang="en-US" strike="sngStrike" dirty="0" smtClean="0"/>
              <a:t>Blink-</a:t>
            </a:r>
            <a:r>
              <a:rPr lang="en-US" strike="sngStrike" dirty="0" err="1" smtClean="0"/>
              <a:t>i</a:t>
            </a:r>
            <a:r>
              <a:rPr lang="en-US" strike="sngStrike" dirty="0" smtClean="0"/>
              <a:t>-lights on Disneyland</a:t>
            </a:r>
          </a:p>
          <a:p>
            <a:r>
              <a:rPr lang="en-US" strike="sngStrike" dirty="0" smtClean="0"/>
              <a:t>With Kim-Jun-Un</a:t>
            </a:r>
            <a:endParaRPr lang="en-US" strike="sngStrike" dirty="0"/>
          </a:p>
        </p:txBody>
      </p:sp>
      <p:sp>
        <p:nvSpPr>
          <p:cNvPr id="8" name="Rectangle 7"/>
          <p:cNvSpPr/>
          <p:nvPr/>
        </p:nvSpPr>
        <p:spPr>
          <a:xfrm>
            <a:off x="2011680" y="2267712"/>
            <a:ext cx="3304032" cy="1060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391843" y="855688"/>
            <a:ext cx="1060565" cy="5708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2314" y="5047488"/>
            <a:ext cx="1434772" cy="1434772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011680" y="5287325"/>
            <a:ext cx="1605406" cy="967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787720" y="5036359"/>
            <a:ext cx="315278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smtClean="0"/>
              <a:t>Working with IBM</a:t>
            </a:r>
          </a:p>
          <a:p>
            <a:r>
              <a:rPr lang="en-US" strike="sngStrike" dirty="0" smtClean="0"/>
              <a:t>Has been a pleasure</a:t>
            </a:r>
          </a:p>
          <a:p>
            <a:r>
              <a:rPr lang="en-US" strike="sngStrike" dirty="0" smtClean="0"/>
              <a:t>And the Atomic </a:t>
            </a:r>
            <a:r>
              <a:rPr lang="en-US" strike="sngStrike" dirty="0" err="1" smtClean="0"/>
              <a:t>Destution</a:t>
            </a:r>
            <a:endParaRPr lang="en-US" strike="sngStrike" dirty="0" smtClean="0"/>
          </a:p>
          <a:p>
            <a:r>
              <a:rPr lang="en-US" strike="sngStrike" dirty="0" smtClean="0"/>
              <a:t>Of the United States of America</a:t>
            </a:r>
            <a:endParaRPr lang="en-US" strike="sngStrike" dirty="0"/>
          </a:p>
        </p:txBody>
      </p:sp>
    </p:spTree>
    <p:extLst>
      <p:ext uri="{BB962C8B-B14F-4D97-AF65-F5344CB8AC3E}">
        <p14:creationId xmlns:p14="http://schemas.microsoft.com/office/powerpoint/2010/main" val="1595028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616781" y="429298"/>
            <a:ext cx="11016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0" y="0"/>
            <a:ext cx="627961" cy="5067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-50864" y="506776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WMD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4772026" y="63584"/>
            <a:ext cx="22621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i="0" dirty="0" smtClean="0">
                <a:effectLst/>
                <a:latin typeface="Karla"/>
              </a:rPr>
              <a:t>!Manhattan Project</a:t>
            </a:r>
            <a:endParaRPr lang="en-US" b="1" i="0" dirty="0">
              <a:effectLst/>
              <a:latin typeface="Karla"/>
            </a:endParaRPr>
          </a:p>
        </p:txBody>
      </p:sp>
      <p:cxnSp>
        <p:nvCxnSpPr>
          <p:cNvPr id="30" name="Straight Connector 29"/>
          <p:cNvCxnSpPr/>
          <p:nvPr/>
        </p:nvCxnSpPr>
        <p:spPr>
          <a:xfrm>
            <a:off x="678823" y="561662"/>
            <a:ext cx="11513177" cy="436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782580" y="286296"/>
            <a:ext cx="2563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WW1, WW2 </a:t>
            </a:r>
            <a:r>
              <a:rPr lang="en-US" strike="sngStrike" dirty="0" smtClean="0"/>
              <a:t>OTTO-HAHN</a:t>
            </a:r>
            <a:endParaRPr lang="en-US" strike="sngStrike" dirty="0"/>
          </a:p>
        </p:txBody>
      </p:sp>
      <p:pic>
        <p:nvPicPr>
          <p:cNvPr id="74" name="Picture 7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7521" y="3226"/>
            <a:ext cx="1050511" cy="58828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921410" y="876108"/>
            <a:ext cx="1469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ibm.damiler.*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-21562" y="780188"/>
            <a:ext cx="6710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PREA</a:t>
            </a:r>
          </a:p>
          <a:p>
            <a:r>
              <a:rPr lang="en-US" dirty="0" smtClean="0"/>
              <a:t>§187</a:t>
            </a:r>
            <a:endParaRPr lang="en-US" dirty="0"/>
          </a:p>
        </p:txBody>
      </p:sp>
      <p:cxnSp>
        <p:nvCxnSpPr>
          <p:cNvPr id="25" name="Straight Arrow Connector 24"/>
          <p:cNvCxnSpPr>
            <a:endCxn id="23" idx="3"/>
          </p:cNvCxnSpPr>
          <p:nvPr/>
        </p:nvCxnSpPr>
        <p:spPr>
          <a:xfrm flipH="1" flipV="1">
            <a:off x="649519" y="1103354"/>
            <a:ext cx="386351" cy="323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ight Arrow 52"/>
          <p:cNvSpPr/>
          <p:nvPr/>
        </p:nvSpPr>
        <p:spPr>
          <a:xfrm rot="19413770">
            <a:off x="9985189" y="551039"/>
            <a:ext cx="481244" cy="498077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1525" y="1914525"/>
            <a:ext cx="3028950" cy="302895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9556" y="2196493"/>
            <a:ext cx="2004056" cy="25050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8696" y="4288726"/>
            <a:ext cx="2619375" cy="1743075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7729728" y="4596384"/>
            <a:ext cx="3060192" cy="1060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3700272" y="2688336"/>
            <a:ext cx="4319284" cy="14280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8019555" y="2313622"/>
            <a:ext cx="2037965" cy="585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518877" y="1524108"/>
            <a:ext cx="4502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WWI. IPX </a:t>
            </a:r>
            <a:r>
              <a:rPr lang="en-US" strike="sngStrike" dirty="0" err="1" smtClean="0"/>
              <a:t>SW</a:t>
            </a:r>
            <a:r>
              <a:rPr lang="en-US" dirty="0" err="1" smtClean="0"/>
              <a:t>.nonPoliceNSA.nonPoliceIncident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8267777" y="3648021"/>
            <a:ext cx="28217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WWI.KING</a:t>
            </a:r>
            <a:r>
              <a:rPr lang="en-US" strike="sngStrike" dirty="0" smtClean="0"/>
              <a:t>. (</a:t>
            </a:r>
            <a:r>
              <a:rPr lang="en-US" strike="sngStrike" dirty="0" err="1" smtClean="0"/>
              <a:t>bismarkstrasse</a:t>
            </a:r>
            <a:r>
              <a:rPr lang="en-US" strike="sngStrike" dirty="0" smtClean="0"/>
              <a:t>)</a:t>
            </a:r>
          </a:p>
          <a:p>
            <a:r>
              <a:rPr lang="en-US" strike="sngStrike" dirty="0" err="1" smtClean="0"/>
              <a:t>Sisi</a:t>
            </a:r>
            <a:endParaRPr lang="en-US" strike="sngStrike" dirty="0"/>
          </a:p>
        </p:txBody>
      </p:sp>
      <p:sp>
        <p:nvSpPr>
          <p:cNvPr id="20" name="TextBox 19"/>
          <p:cNvSpPr txBox="1"/>
          <p:nvPr/>
        </p:nvSpPr>
        <p:spPr>
          <a:xfrm>
            <a:off x="4364736" y="5160263"/>
            <a:ext cx="1141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smtClean="0"/>
              <a:t>Let me try</a:t>
            </a:r>
            <a:endParaRPr lang="en-US" strike="sngStrike" dirty="0"/>
          </a:p>
        </p:txBody>
      </p:sp>
    </p:spTree>
    <p:extLst>
      <p:ext uri="{BB962C8B-B14F-4D97-AF65-F5344CB8AC3E}">
        <p14:creationId xmlns:p14="http://schemas.microsoft.com/office/powerpoint/2010/main" val="1075010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616781" y="429298"/>
            <a:ext cx="11016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0" y="0"/>
            <a:ext cx="627961" cy="5067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-50864" y="506776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WMD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4772026" y="63584"/>
            <a:ext cx="22621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i="0" dirty="0" smtClean="0">
                <a:effectLst/>
                <a:latin typeface="Karla"/>
              </a:rPr>
              <a:t>!Manhattan Project</a:t>
            </a:r>
            <a:endParaRPr lang="en-US" b="1" i="0" dirty="0">
              <a:effectLst/>
              <a:latin typeface="Karla"/>
            </a:endParaRPr>
          </a:p>
        </p:txBody>
      </p:sp>
      <p:cxnSp>
        <p:nvCxnSpPr>
          <p:cNvPr id="30" name="Straight Connector 29"/>
          <p:cNvCxnSpPr/>
          <p:nvPr/>
        </p:nvCxnSpPr>
        <p:spPr>
          <a:xfrm>
            <a:off x="678823" y="561662"/>
            <a:ext cx="11513177" cy="436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782580" y="286296"/>
            <a:ext cx="2563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WW1, WW2 </a:t>
            </a:r>
            <a:r>
              <a:rPr lang="en-US" strike="sngStrike" dirty="0" smtClean="0"/>
              <a:t>OTTO-HAHN</a:t>
            </a:r>
            <a:endParaRPr lang="en-US" strike="sngStrike" dirty="0"/>
          </a:p>
        </p:txBody>
      </p:sp>
      <p:pic>
        <p:nvPicPr>
          <p:cNvPr id="74" name="Picture 7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7521" y="3226"/>
            <a:ext cx="1050511" cy="58828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921410" y="876108"/>
            <a:ext cx="1469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ibm.damiler.*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-21562" y="780188"/>
            <a:ext cx="6710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PREA</a:t>
            </a:r>
          </a:p>
          <a:p>
            <a:r>
              <a:rPr lang="en-US" dirty="0" smtClean="0"/>
              <a:t>§187</a:t>
            </a:r>
            <a:endParaRPr lang="en-US" dirty="0"/>
          </a:p>
        </p:txBody>
      </p:sp>
      <p:cxnSp>
        <p:nvCxnSpPr>
          <p:cNvPr id="25" name="Straight Arrow Connector 24"/>
          <p:cNvCxnSpPr>
            <a:endCxn id="23" idx="3"/>
          </p:cNvCxnSpPr>
          <p:nvPr/>
        </p:nvCxnSpPr>
        <p:spPr>
          <a:xfrm flipH="1" flipV="1">
            <a:off x="649519" y="1103354"/>
            <a:ext cx="386351" cy="323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ight Arrow 52"/>
          <p:cNvSpPr/>
          <p:nvPr/>
        </p:nvSpPr>
        <p:spPr>
          <a:xfrm rot="19413770">
            <a:off x="9985189" y="551039"/>
            <a:ext cx="481244" cy="498077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615" y="1893440"/>
            <a:ext cx="3028950" cy="3028950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4559564" y="1854291"/>
            <a:ext cx="3094591" cy="27812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Blink-</a:t>
            </a:r>
            <a:r>
              <a:rPr lang="en-US" dirty="0" err="1" smtClean="0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-Lights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4154" y="2014127"/>
            <a:ext cx="1858563" cy="2769255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7818994" y="2661138"/>
            <a:ext cx="2535936" cy="1475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779667" y="2411556"/>
            <a:ext cx="3745206" cy="1974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4154" y="4922390"/>
            <a:ext cx="2819400" cy="1619250"/>
          </a:xfrm>
          <a:prstGeom prst="rect">
            <a:avLst/>
          </a:prstGeom>
        </p:spPr>
      </p:pic>
      <p:sp>
        <p:nvSpPr>
          <p:cNvPr id="32" name="Rectangle 31"/>
          <p:cNvSpPr/>
          <p:nvPr/>
        </p:nvSpPr>
        <p:spPr>
          <a:xfrm>
            <a:off x="7818994" y="4998986"/>
            <a:ext cx="3409838" cy="1475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2" descr="Shaquille O'Neal Announces Plans to Run for Sheriff in 2020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3847" y="1286860"/>
            <a:ext cx="3400338" cy="5462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669792" y="930994"/>
            <a:ext cx="130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PRICE</a:t>
            </a:r>
            <a:r>
              <a:rPr lang="en-US" dirty="0" smtClean="0"/>
              <a:t>, </a:t>
            </a:r>
            <a:r>
              <a:rPr lang="en-US" strike="sngStrike" dirty="0" smtClean="0"/>
              <a:t>Larry</a:t>
            </a:r>
            <a:endParaRPr lang="en-US" strike="sngStrike" dirty="0"/>
          </a:p>
        </p:txBody>
      </p:sp>
      <p:sp>
        <p:nvSpPr>
          <p:cNvPr id="4" name="TextBox 3"/>
          <p:cNvSpPr txBox="1"/>
          <p:nvPr/>
        </p:nvSpPr>
        <p:spPr>
          <a:xfrm>
            <a:off x="10225811" y="4635534"/>
            <a:ext cx="1685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smtClean="0"/>
              <a:t>Factory in China</a:t>
            </a:r>
            <a:endParaRPr lang="en-US" strike="sngStrike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8702" y="1893440"/>
            <a:ext cx="345061" cy="483086"/>
          </a:xfrm>
          <a:prstGeom prst="rect">
            <a:avLst/>
          </a:prstGeom>
        </p:spPr>
      </p:pic>
      <p:sp>
        <p:nvSpPr>
          <p:cNvPr id="34" name="Rectangle 33"/>
          <p:cNvSpPr/>
          <p:nvPr/>
        </p:nvSpPr>
        <p:spPr>
          <a:xfrm>
            <a:off x="10852685" y="1938653"/>
            <a:ext cx="626685" cy="304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683554" y="1499817"/>
            <a:ext cx="1090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smtClean="0"/>
              <a:t>Larry wall</a:t>
            </a:r>
            <a:endParaRPr lang="en-US" strike="sngStrike" dirty="0"/>
          </a:p>
        </p:txBody>
      </p:sp>
    </p:spTree>
    <p:extLst>
      <p:ext uri="{BB962C8B-B14F-4D97-AF65-F5344CB8AC3E}">
        <p14:creationId xmlns:p14="http://schemas.microsoft.com/office/powerpoint/2010/main" val="3916501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659</Words>
  <Application>Microsoft Office PowerPoint</Application>
  <PresentationFormat>Widescreen</PresentationFormat>
  <Paragraphs>227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Karla</vt:lpstr>
      <vt:lpstr>Roboto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Tarrant County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User_Kiosk_LL_Public</dc:creator>
  <cp:lastModifiedBy>User_Kiosk_LL_Public</cp:lastModifiedBy>
  <cp:revision>10</cp:revision>
  <dcterms:created xsi:type="dcterms:W3CDTF">2023-03-13T13:10:32Z</dcterms:created>
  <dcterms:modified xsi:type="dcterms:W3CDTF">2023-03-13T14:25:27Z</dcterms:modified>
</cp:coreProperties>
</file>