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nPolice" id="{C1909409-BDB3-4618-86BA-D93EFFBC51E4}">
          <p14:sldIdLst>
            <p14:sldId id="256"/>
            <p14:sldId id="257"/>
            <p14:sldId id="258"/>
            <p14:sldId id="263"/>
            <p14:sldId id="259"/>
            <p14:sldId id="262"/>
            <p14:sldId id="261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ACD5-849B-4D03-95C5-37BF3205C2B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C61F-475F-4DED-A093-46ECE456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cs2wsa.ic3.com/commerce/1.x/transactionProcessor/CyberSourceTransaction_1.207.wsd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s2wsa.ic3.com/commerce/1.x/transactionProcessor/CyberSourceTransaction_1.207.wsd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g"/><Relationship Id="rId7" Type="http://schemas.openxmlformats.org/officeDocument/2006/relationships/hyperlink" Target="https://klltc064112.ic3.com/commerce/1.x/transactionProcessor/CyberSourceTransaction_1.207.wsd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s2wsa.ic3.com/commerce/1.x/transactionProcessor/CyberSourceTransaction_1.207.wsdl" TargetMode="External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jpe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6614" y="854079"/>
            <a:ext cx="89136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0.00001  acme 0.0001 HOMCEI:RISER</a:t>
            </a:r>
          </a:p>
          <a:p>
            <a:r>
              <a:rPr lang="en-US" sz="1100" dirty="0"/>
              <a:t>	FEDERAL BANK </a:t>
            </a:r>
            <a:r>
              <a:rPr lang="en-US" sz="1100" dirty="0" err="1"/>
              <a:t>ibm.dmielr.wsam.employe.roy</a:t>
            </a:r>
            <a:r>
              <a:rPr lang="en-US" sz="1100" dirty="0"/>
              <a:t>.?</a:t>
            </a:r>
          </a:p>
          <a:p>
            <a:r>
              <a:rPr lang="en-US" sz="1100" dirty="0"/>
              <a:t>			</a:t>
            </a:r>
            <a:r>
              <a:rPr lang="en-US" sz="1100" dirty="0" err="1"/>
              <a:t>Suse</a:t>
            </a:r>
            <a:r>
              <a:rPr lang="en-US" sz="1100" dirty="0"/>
              <a:t> 10 Oakland California</a:t>
            </a:r>
          </a:p>
          <a:p>
            <a:r>
              <a:rPr lang="en-US" sz="1100" dirty="0"/>
              <a:t>			</a:t>
            </a:r>
          </a:p>
          <a:p>
            <a:r>
              <a:rPr lang="en-US" sz="1100" dirty="0"/>
              <a:t>	0.1 </a:t>
            </a:r>
            <a:r>
              <a:rPr lang="en-US" sz="1100" dirty="0" err="1"/>
              <a:t>ipx.GREEN</a:t>
            </a:r>
            <a:endParaRPr lang="en-US" sz="1100" dirty="0"/>
          </a:p>
          <a:p>
            <a:r>
              <a:rPr lang="en-US" sz="1100" dirty="0"/>
              <a:t>		craigslist</a:t>
            </a:r>
          </a:p>
          <a:p>
            <a:r>
              <a:rPr lang="en-US" sz="1100" dirty="0"/>
              <a:t>		acme </a:t>
            </a:r>
            <a:r>
              <a:rPr lang="en-US" sz="1100" dirty="0" err="1"/>
              <a:t>ibm.dmiler.wsam.employe.roy</a:t>
            </a:r>
            <a:r>
              <a:rPr lang="en-US" sz="1100" dirty="0"/>
              <a:t>.?</a:t>
            </a:r>
          </a:p>
          <a:p>
            <a:endParaRPr lang="en-US" sz="1100" dirty="0"/>
          </a:p>
          <a:p>
            <a:r>
              <a:rPr lang="en-US" sz="1100" dirty="0"/>
              <a:t>		2005 </a:t>
            </a:r>
            <a:r>
              <a:rPr lang="en-US" sz="1100" dirty="0" err="1"/>
              <a:t>http_load</a:t>
            </a:r>
            <a:r>
              <a:rPr lang="en-US" sz="1100" dirty="0"/>
              <a:t> </a:t>
            </a:r>
            <a:r>
              <a:rPr lang="en-US" sz="1100" dirty="0" err="1"/>
              <a:t>websphere</a:t>
            </a:r>
            <a:r>
              <a:rPr lang="en-US" sz="1100" dirty="0"/>
              <a:t> </a:t>
            </a:r>
            <a:r>
              <a:rPr lang="en-US" sz="1100" dirty="0" err="1"/>
              <a:t>wsam</a:t>
            </a:r>
            <a:endParaRPr lang="en-US" sz="1100" dirty="0"/>
          </a:p>
          <a:p>
            <a:r>
              <a:rPr lang="en-US" sz="1100" dirty="0"/>
              <a:t>			https://acme.com/software/micro_proxy/micro_proxy_14Aug2014.tar.gz</a:t>
            </a:r>
          </a:p>
          <a:p>
            <a:r>
              <a:rPr lang="en-US" sz="1100" dirty="0"/>
              <a:t>		   0.01 </a:t>
            </a:r>
            <a:r>
              <a:rPr lang="en-US" sz="1100" dirty="0" err="1"/>
              <a:t>nonPoliceIntertupLgoca.nonPoliceDA</a:t>
            </a:r>
            <a:r>
              <a:rPr lang="en-US" sz="1100" dirty="0"/>
              <a:t>~(acme)</a:t>
            </a:r>
          </a:p>
          <a:p>
            <a:r>
              <a:rPr lang="en-US" sz="1100" dirty="0"/>
              <a:t>		   0.1 HUDSON</a:t>
            </a:r>
          </a:p>
          <a:p>
            <a:r>
              <a:rPr lang="en-US" sz="1100" dirty="0"/>
              <a:t>			&lt;s&gt;roger </a:t>
            </a:r>
            <a:r>
              <a:rPr lang="en-US" sz="1100" dirty="0" err="1"/>
              <a:t>rabit</a:t>
            </a:r>
            <a:r>
              <a:rPr lang="en-US" sz="1100" dirty="0"/>
              <a:t>&lt;/s&gt;</a:t>
            </a:r>
          </a:p>
          <a:p>
            <a:r>
              <a:rPr lang="en-US" sz="1100" dirty="0"/>
              <a:t>		  0.1 prof.&lt;s&gt;</a:t>
            </a:r>
            <a:r>
              <a:rPr lang="en-US" sz="1100" dirty="0" err="1"/>
              <a:t>maxplank.marx</a:t>
            </a:r>
            <a:r>
              <a:rPr lang="en-US" sz="1100" dirty="0"/>
              <a:t>&lt;/s&gt;</a:t>
            </a:r>
          </a:p>
          <a:p>
            <a:r>
              <a:rPr lang="en-US" sz="1100" dirty="0"/>
              <a:t>			FBI </a:t>
            </a:r>
            <a:r>
              <a:rPr lang="en-US" sz="1100" dirty="0" err="1"/>
              <a:t>nonPolcieInterupg</a:t>
            </a:r>
            <a:r>
              <a:rPr lang="en-US" sz="1100" dirty="0"/>
              <a:t>(&lt;s&gt;acme&lt;/s&gt; FRAUD)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roth.ibm.damiler</a:t>
            </a:r>
            <a:r>
              <a:rPr lang="en-US" sz="1100" dirty="0"/>
              <a:t>.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ipx</a:t>
            </a:r>
            <a:r>
              <a:rPr lang="en-US" sz="1100" dirty="0"/>
              <a:t> </a:t>
            </a:r>
          </a:p>
          <a:p>
            <a:r>
              <a:rPr lang="en-US" sz="1100" dirty="0"/>
              <a:t>	HOMCEI:RISER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Suse</a:t>
            </a:r>
            <a:r>
              <a:rPr lang="en-US" sz="1100" dirty="0"/>
              <a:t> Linux 10 box Karlsruhe, German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0.00001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5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53" y="3020609"/>
            <a:ext cx="2400635" cy="2210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847103" y="0"/>
            <a:ext cx="32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102" y="30443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04:27 PM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49691" y="3428109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587" y="405460"/>
            <a:ext cx="8990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Business Process Management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9320851" y="3428110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8A8736-2364-4A72-B36D-D8751A56D07F}"/>
              </a:ext>
            </a:extLst>
          </p:cNvPr>
          <p:cNvSpPr/>
          <p:nvPr/>
        </p:nvSpPr>
        <p:spPr>
          <a:xfrm>
            <a:off x="2218822" y="28077"/>
            <a:ext cx="10539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https://ics2wsa.ic3.com/commerce/1.x/transactionProcessor/CyberSourceTransaction_1.207.wsdl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85" y="3182051"/>
            <a:ext cx="2004966" cy="1879131"/>
          </a:xfrm>
          <a:prstGeom prst="rect">
            <a:avLst/>
          </a:prstGeom>
        </p:spPr>
      </p:pic>
      <p:sp>
        <p:nvSpPr>
          <p:cNvPr id="32" name="Right Arrow 20">
            <a:extLst>
              <a:ext uri="{FF2B5EF4-FFF2-40B4-BE49-F238E27FC236}">
                <a16:creationId xmlns:a16="http://schemas.microsoft.com/office/drawing/2014/main" id="{57051D5A-F76D-4B45-9A0C-0B76C9044F14}"/>
              </a:ext>
            </a:extLst>
          </p:cNvPr>
          <p:cNvSpPr/>
          <p:nvPr/>
        </p:nvSpPr>
        <p:spPr>
          <a:xfrm>
            <a:off x="2896761" y="3428109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53" y="3020609"/>
            <a:ext cx="2400635" cy="2210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847103" y="0"/>
            <a:ext cx="32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102" y="30443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04:27 PM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49691" y="3428109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587" y="405460"/>
            <a:ext cx="899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Governance and Best Practices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9320851" y="3428110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8A8736-2364-4A72-B36D-D8751A56D07F}"/>
              </a:ext>
            </a:extLst>
          </p:cNvPr>
          <p:cNvSpPr/>
          <p:nvPr/>
        </p:nvSpPr>
        <p:spPr>
          <a:xfrm>
            <a:off x="2218822" y="28077"/>
            <a:ext cx="10539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https://ics2wsa.ic3.com/commerce/1.x/transactionProcessor/CyberSourceTransaction_1.207.wsdl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85" y="3182051"/>
            <a:ext cx="2004966" cy="1879131"/>
          </a:xfrm>
          <a:prstGeom prst="rect">
            <a:avLst/>
          </a:prstGeom>
        </p:spPr>
      </p:pic>
      <p:sp>
        <p:nvSpPr>
          <p:cNvPr id="32" name="Right Arrow 20">
            <a:extLst>
              <a:ext uri="{FF2B5EF4-FFF2-40B4-BE49-F238E27FC236}">
                <a16:creationId xmlns:a16="http://schemas.microsoft.com/office/drawing/2014/main" id="{57051D5A-F76D-4B45-9A0C-0B76C9044F14}"/>
              </a:ext>
            </a:extLst>
          </p:cNvPr>
          <p:cNvSpPr/>
          <p:nvPr/>
        </p:nvSpPr>
        <p:spPr>
          <a:xfrm>
            <a:off x="2896761" y="3428109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KING.nonPolcieCfg.nonPoliceSexAbuse</a:t>
            </a:r>
            <a:r>
              <a:rPr lang="en-US" dirty="0"/>
              <a:t>.&lt;s&gt;</a:t>
            </a:r>
            <a:r>
              <a:rPr lang="en-US" dirty="0" err="1"/>
              <a:t>maxplank.marx</a:t>
            </a:r>
            <a:r>
              <a:rPr lang="en-US" dirty="0"/>
              <a:t>&lt;/s&gt;</a:t>
            </a:r>
          </a:p>
          <a:p>
            <a:r>
              <a:rPr lang="en-US" dirty="0"/>
              <a:t>0.1 California Golden and Blue</a:t>
            </a:r>
          </a:p>
          <a:p>
            <a:r>
              <a:rPr lang="en-US" dirty="0"/>
              <a:t>	</a:t>
            </a:r>
            <a:r>
              <a:rPr lang="en-US" dirty="0" err="1"/>
              <a:t>Ronadl</a:t>
            </a:r>
            <a:r>
              <a:rPr lang="en-US" dirty="0"/>
              <a:t> Regan </a:t>
            </a:r>
            <a:r>
              <a:rPr lang="en-US" dirty="0" err="1"/>
              <a:t>Creem</a:t>
            </a:r>
            <a:r>
              <a:rPr lang="en-US" dirty="0"/>
              <a:t> Suite Golden and Blue</a:t>
            </a:r>
          </a:p>
          <a:p>
            <a:r>
              <a:rPr lang="en-US" dirty="0"/>
              <a:t>KING</a:t>
            </a:r>
          </a:p>
          <a:p>
            <a:r>
              <a:rPr lang="en-US" dirty="0"/>
              <a:t>	Legislative Mickey and </a:t>
            </a:r>
            <a:r>
              <a:rPr lang="en-US" dirty="0" err="1"/>
              <a:t>Minni</a:t>
            </a:r>
            <a:r>
              <a:rPr lang="en-US" dirty="0"/>
              <a:t> Mouse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13" y="3700469"/>
            <a:ext cx="721118" cy="375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563" y="244549"/>
            <a:ext cx="2962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§Stalking</a:t>
            </a:r>
          </a:p>
          <a:p>
            <a:r>
              <a:rPr lang="en-US" b="1" dirty="0"/>
              <a:t>§422.6 Hate Crime</a:t>
            </a:r>
          </a:p>
          <a:p>
            <a:r>
              <a:rPr lang="en-US" b="1" dirty="0"/>
              <a:t>§ Establishing Criminal Gang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6629" y="32856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1:53PM</a:t>
            </a:r>
          </a:p>
          <a:p>
            <a:r>
              <a:rPr lang="en-US" dirty="0"/>
              <a:t>  Race: Black</a:t>
            </a:r>
          </a:p>
          <a:p>
            <a:r>
              <a:rPr lang="en-US" dirty="0"/>
              <a:t>11:00</a:t>
            </a:r>
          </a:p>
          <a:p>
            <a:r>
              <a:rPr lang="en-US" dirty="0"/>
              <a:t>  Race: Hispanic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01412" y="5375635"/>
            <a:ext cx="9277564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04153" y="3429000"/>
            <a:ext cx="898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94270" y="2659994"/>
            <a:ext cx="482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nonPocieFindLgoical</a:t>
            </a:r>
            <a:r>
              <a:rPr lang="en-US" dirty="0"/>
              <a:t>: “criminal </a:t>
            </a:r>
            <a:r>
              <a:rPr lang="en-US" dirty="0" err="1"/>
              <a:t>mexican</a:t>
            </a:r>
            <a:r>
              <a:rPr lang="en-US" dirty="0"/>
              <a:t> hat </a:t>
            </a:r>
            <a:r>
              <a:rPr lang="en-US" dirty="0" err="1"/>
              <a:t>yello</a:t>
            </a:r>
            <a:r>
              <a:rPr lang="en-US" dirty="0"/>
              <a:t>”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195563" y="1619036"/>
            <a:ext cx="898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04" y="2201609"/>
            <a:ext cx="405668" cy="3581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94270" y="1850679"/>
            <a:ext cx="2662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Crazy,   </a:t>
            </a:r>
          </a:p>
          <a:p>
            <a:r>
              <a:rPr lang="en-US" strike="sngStrike" dirty="0"/>
              <a:t>You work here</a:t>
            </a:r>
          </a:p>
          <a:p>
            <a:r>
              <a:rPr lang="en-US" strike="sngStrike" dirty="0"/>
              <a:t>At my church short people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08306" y="2116476"/>
            <a:ext cx="1004725" cy="72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3919" y="3700469"/>
            <a:ext cx="1767155" cy="64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51370" y="489098"/>
            <a:ext cx="109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§Stalking</a:t>
            </a:r>
          </a:p>
          <a:p>
            <a:r>
              <a:rPr lang="en-US" sz="800" b="1" dirty="0"/>
              <a:t>§422.6 Hate </a:t>
            </a:r>
          </a:p>
          <a:p>
            <a:r>
              <a:rPr lang="en-US" sz="800" b="1" dirty="0"/>
              <a:t>             Crime</a:t>
            </a:r>
          </a:p>
          <a:p>
            <a:r>
              <a:rPr lang="en-US" sz="800" b="1" dirty="0"/>
              <a:t>§ Establishing </a:t>
            </a:r>
          </a:p>
          <a:p>
            <a:r>
              <a:rPr lang="en-US" sz="800" b="1" dirty="0"/>
              <a:t>Criminal Gang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9915" y="4695950"/>
            <a:ext cx="2881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printer run</a:t>
            </a:r>
          </a:p>
          <a:p>
            <a:r>
              <a:rPr lang="en-US" strike="sngStrike" dirty="0"/>
              <a:t>- assume: Remote telephone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913" y="5660001"/>
            <a:ext cx="517777" cy="78899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643918" y="5699007"/>
            <a:ext cx="1767155" cy="64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1840" y="5530013"/>
            <a:ext cx="323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 person shows up , no teeth</a:t>
            </a:r>
          </a:p>
          <a:p>
            <a:r>
              <a:rPr lang="en-US" strike="sngStrike" dirty="0"/>
              <a:t>- </a:t>
            </a:r>
            <a:r>
              <a:rPr lang="en-US" strike="sngStrike" dirty="0" err="1"/>
              <a:t>asusemd</a:t>
            </a:r>
            <a:r>
              <a:rPr lang="en-US" strike="sngStrike" dirty="0"/>
              <a:t>; Remote </a:t>
            </a:r>
            <a:r>
              <a:rPr lang="en-US" strike="sngStrike" dirty="0" err="1"/>
              <a:t>telephoen</a:t>
            </a:r>
            <a:endParaRPr lang="en-US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3" y="1300865"/>
            <a:ext cx="7269199" cy="54448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09744" y="3838641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>
                <a:solidFill>
                  <a:srgbClr val="FF0000"/>
                </a:solidFill>
              </a:rPr>
              <a:t>Left: 2:05</a:t>
            </a:r>
          </a:p>
        </p:txBody>
      </p:sp>
    </p:spTree>
    <p:extLst>
      <p:ext uri="{BB962C8B-B14F-4D97-AF65-F5344CB8AC3E}">
        <p14:creationId xmlns:p14="http://schemas.microsoft.com/office/powerpoint/2010/main" val="26343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847103" y="0"/>
            <a:ext cx="32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102" y="30443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03:15 PM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41" y="184667"/>
            <a:ext cx="2093718" cy="15702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65036" y="963577"/>
            <a:ext cx="28007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MODEL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5724525"/>
            <a:ext cx="362902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189" y="2648966"/>
            <a:ext cx="3426814" cy="15600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85368" y="2648966"/>
            <a:ext cx="6383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SLIDE 1 and 2</a:t>
            </a:r>
          </a:p>
          <a:p>
            <a:r>
              <a:rPr lang="en-US" sz="3600" b="1" dirty="0"/>
              <a:t>Or Web Service 03-14-2023.wsdl</a:t>
            </a:r>
          </a:p>
        </p:txBody>
      </p:sp>
    </p:spTree>
    <p:extLst>
      <p:ext uri="{BB962C8B-B14F-4D97-AF65-F5344CB8AC3E}">
        <p14:creationId xmlns:p14="http://schemas.microsoft.com/office/powerpoint/2010/main" val="151309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847103" y="0"/>
            <a:ext cx="32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102" y="30443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03:15 PM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71" y="4619471"/>
            <a:ext cx="2400635" cy="2210108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4225835" y="4904251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41" y="184667"/>
            <a:ext cx="2093718" cy="15702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65036" y="963577"/>
            <a:ext cx="38972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ASSEMBLE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75" y="5724525"/>
            <a:ext cx="3629025" cy="11334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53" y="3733819"/>
            <a:ext cx="2340864" cy="23408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707" y="244549"/>
            <a:ext cx="2276475" cy="2133600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16200000">
            <a:off x="6032303" y="2220042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19" y="2423919"/>
            <a:ext cx="1490726" cy="9290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162" y="2665868"/>
            <a:ext cx="1986086" cy="1430836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181881" y="2311471"/>
            <a:ext cx="1902914" cy="134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2566" y="2112417"/>
            <a:ext cx="81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</a:t>
            </a:r>
          </a:p>
          <a:p>
            <a:r>
              <a:rPr lang="en-US" strike="sngStrike" dirty="0"/>
              <a:t>Junit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1555" y="2485535"/>
            <a:ext cx="1986086" cy="143083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43803" y="1815330"/>
            <a:ext cx="244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Service</a:t>
            </a:r>
          </a:p>
          <a:p>
            <a:r>
              <a:rPr lang="en-US" strike="sngStrike" dirty="0"/>
              <a:t>Patterns MVC, Singleton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2EB278-72F4-4376-B376-FF1B209472A7}"/>
              </a:ext>
            </a:extLst>
          </p:cNvPr>
          <p:cNvCxnSpPr/>
          <p:nvPr/>
        </p:nvCxnSpPr>
        <p:spPr>
          <a:xfrm flipV="1">
            <a:off x="2043803" y="244549"/>
            <a:ext cx="2673163" cy="165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847103" y="0"/>
            <a:ext cx="32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102" y="30443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03:15 PM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41" y="184667"/>
            <a:ext cx="2093718" cy="15702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1" y="5252407"/>
            <a:ext cx="2590800" cy="160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3499" y="1972009"/>
            <a:ext cx="344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MANAGE</a:t>
            </a:r>
            <a:endParaRPr lang="en-US" sz="6600" b="1" dirty="0"/>
          </a:p>
        </p:txBody>
      </p:sp>
      <p:sp>
        <p:nvSpPr>
          <p:cNvPr id="2" name="Rectangle 1"/>
          <p:cNvSpPr/>
          <p:nvPr/>
        </p:nvSpPr>
        <p:spPr>
          <a:xfrm>
            <a:off x="5522697" y="402349"/>
            <a:ext cx="562763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563C2"/>
                </a:solidFill>
                <a:latin typeface="CIDFont+F1"/>
              </a:rPr>
              <a:t>Web Services </a:t>
            </a:r>
          </a:p>
          <a:p>
            <a:r>
              <a:rPr lang="en-US" sz="6600" dirty="0">
                <a:solidFill>
                  <a:srgbClr val="0563C2"/>
                </a:solidFill>
                <a:latin typeface="CIDFont+F1"/>
              </a:rPr>
              <a:t>Directory</a:t>
            </a:r>
            <a:endParaRPr lang="en-US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7" y="2718932"/>
            <a:ext cx="3365322" cy="1952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422" y="3657600"/>
            <a:ext cx="2830738" cy="1718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189" y="4371639"/>
            <a:ext cx="1810166" cy="1680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7FD889-D213-4F79-838F-A7CDE1F74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2358" y="3004914"/>
            <a:ext cx="3240308" cy="17271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5D21E-9E67-451E-9DB6-44168E0E1050}"/>
              </a:ext>
            </a:extLst>
          </p:cNvPr>
          <p:cNvCxnSpPr/>
          <p:nvPr/>
        </p:nvCxnSpPr>
        <p:spPr>
          <a:xfrm flipV="1">
            <a:off x="1403499" y="2797422"/>
            <a:ext cx="3797675" cy="193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00B3845-6FF3-40F9-BF37-8B6668136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9526" y="3777996"/>
            <a:ext cx="1728053" cy="1398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3D8590-F1FD-4C11-A84D-FB09D3F22542}"/>
              </a:ext>
            </a:extLst>
          </p:cNvPr>
          <p:cNvSpPr txBox="1"/>
          <p:nvPr/>
        </p:nvSpPr>
        <p:spPr>
          <a:xfrm>
            <a:off x="4008330" y="4229697"/>
            <a:ext cx="1013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IBM</a:t>
            </a:r>
          </a:p>
          <a:p>
            <a:r>
              <a:rPr lang="en-US" dirty="0"/>
              <a:t>SWAT</a:t>
            </a:r>
          </a:p>
          <a:p>
            <a:r>
              <a:rPr lang="en-US" dirty="0"/>
              <a:t>FEDERAL</a:t>
            </a:r>
          </a:p>
          <a:p>
            <a:r>
              <a:rPr lang="en-US" strike="sngStrike" dirty="0"/>
              <a:t>W/SAM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3478E-F454-42CF-88F4-41B7A6FCB912}"/>
              </a:ext>
            </a:extLst>
          </p:cNvPr>
          <p:cNvSpPr txBox="1"/>
          <p:nvPr/>
        </p:nvSpPr>
        <p:spPr>
          <a:xfrm>
            <a:off x="22210" y="2724508"/>
            <a:ext cx="68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§187</a:t>
            </a:r>
          </a:p>
          <a:p>
            <a:r>
              <a:rPr lang="en-US" b="1" dirty="0">
                <a:solidFill>
                  <a:srgbClr val="FF0000"/>
                </a:solidFill>
              </a:rPr>
              <a:t>PREA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90BFD-6BDB-47EC-BF4D-31C0ED510A7D}"/>
              </a:ext>
            </a:extLst>
          </p:cNvPr>
          <p:cNvSpPr/>
          <p:nvPr/>
        </p:nvSpPr>
        <p:spPr>
          <a:xfrm>
            <a:off x="762438" y="2731009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1D8723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24317D-22EF-4468-B015-C5700D6139AD}"/>
              </a:ext>
            </a:extLst>
          </p:cNvPr>
          <p:cNvSpPr/>
          <p:nvPr/>
        </p:nvSpPr>
        <p:spPr>
          <a:xfrm>
            <a:off x="1441830" y="3947532"/>
            <a:ext cx="1597696" cy="9919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8A735-2BBB-45F7-AB51-2B80DEAA79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4" y="4164785"/>
            <a:ext cx="595777" cy="8511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A18654-D8CA-443F-AA2E-DC9C8ECAB093}"/>
              </a:ext>
            </a:extLst>
          </p:cNvPr>
          <p:cNvCxnSpPr/>
          <p:nvPr/>
        </p:nvCxnSpPr>
        <p:spPr>
          <a:xfrm flipV="1">
            <a:off x="2430966" y="184667"/>
            <a:ext cx="1895707" cy="178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535" y="2481681"/>
            <a:ext cx="2400635" cy="22101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62" y="2517958"/>
            <a:ext cx="2400635" cy="2210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847103" y="0"/>
            <a:ext cx="32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102" y="30443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03:15 PM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3" y="2585063"/>
            <a:ext cx="2400635" cy="2210108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2718948" y="2929506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78" y="4610913"/>
            <a:ext cx="1668615" cy="2252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39" y="66737"/>
            <a:ext cx="855670" cy="6417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07164" y="-166385"/>
            <a:ext cx="2909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DEPLOY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50473" y="4943509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000" dirty="0">
                <a:solidFill>
                  <a:srgbClr val="262626"/>
                </a:solidFill>
                <a:latin typeface="IBM Plex Sans"/>
              </a:rPr>
              <a:t>IBM® z16™</a:t>
            </a:r>
            <a:endParaRPr lang="en-US" sz="1000" b="0" i="0" dirty="0">
              <a:solidFill>
                <a:srgbClr val="262626"/>
              </a:solidFill>
              <a:effectLst/>
              <a:latin typeface="IBM Plex San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8" y="2481682"/>
            <a:ext cx="2400635" cy="221010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5783411" y="2921535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5981" y="4728065"/>
            <a:ext cx="4115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PRODUCTION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931053" y="0"/>
            <a:ext cx="1311877" cy="70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8934310" y="2893230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78990" y="4701891"/>
            <a:ext cx="20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IBM® Host On-Demand (HOD)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794" y="5295900"/>
            <a:ext cx="1809750" cy="1562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A6D6BC-A6D9-40F1-BC08-526C6C94D830}"/>
              </a:ext>
            </a:extLst>
          </p:cNvPr>
          <p:cNvSpPr/>
          <p:nvPr/>
        </p:nvSpPr>
        <p:spPr>
          <a:xfrm>
            <a:off x="1076852" y="663540"/>
            <a:ext cx="1644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40ADB6-990A-4F0F-A4BA-4F3C81E93B5A}"/>
              </a:ext>
            </a:extLst>
          </p:cNvPr>
          <p:cNvSpPr/>
          <p:nvPr/>
        </p:nvSpPr>
        <p:spPr>
          <a:xfrm>
            <a:off x="1115516" y="1741272"/>
            <a:ext cx="783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A8736-2364-4A72-B36D-D8751A56D07F}"/>
              </a:ext>
            </a:extLst>
          </p:cNvPr>
          <p:cNvSpPr/>
          <p:nvPr/>
        </p:nvSpPr>
        <p:spPr>
          <a:xfrm>
            <a:off x="701749" y="6548377"/>
            <a:ext cx="10539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https://ics2wsa.ic3.com/commerce/1.x/transactionProcessor/CyberSourceTransaction_1.207.wsdl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2D68A-7FB1-4621-B5A7-84CD817B4EA4}"/>
              </a:ext>
            </a:extLst>
          </p:cNvPr>
          <p:cNvSpPr/>
          <p:nvPr/>
        </p:nvSpPr>
        <p:spPr>
          <a:xfrm>
            <a:off x="1385030" y="963036"/>
            <a:ext cx="11340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https://KLLTC064112.ic3.com/commerce/1.x/transactionProcessor/CyberSourceTransaction_1.207.wsdl</a:t>
            </a:r>
            <a:endParaRPr lang="en-US" dirty="0"/>
          </a:p>
          <a:p>
            <a:r>
              <a:rPr lang="en-US" dirty="0"/>
              <a:t>or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72" y="4754060"/>
            <a:ext cx="2004966" cy="18791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E658F7-AE01-4F38-A222-6D5F525698D0}"/>
              </a:ext>
            </a:extLst>
          </p:cNvPr>
          <p:cNvSpPr/>
          <p:nvPr/>
        </p:nvSpPr>
        <p:spPr>
          <a:xfrm>
            <a:off x="1385030" y="1460217"/>
            <a:ext cx="9788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http://tc-cen08/03-14-2023/Portal.htm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5D3DCA-C7D5-4615-A112-99DAC929D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420" y="1362320"/>
            <a:ext cx="1691949" cy="11556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9FFFE3-5247-43CA-9036-C0B1793AEE34}"/>
              </a:ext>
            </a:extLst>
          </p:cNvPr>
          <p:cNvSpPr/>
          <p:nvPr/>
        </p:nvSpPr>
        <p:spPr>
          <a:xfrm>
            <a:off x="1287711" y="2001750"/>
            <a:ext cx="8509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https://1d8723-nonPoliceServer-x7jg7x6vvj73p6xr.github.dev/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88FDC-A70E-40A2-87BC-569BB6134B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8909" y="121625"/>
            <a:ext cx="1558737" cy="905832"/>
          </a:xfrm>
          <a:prstGeom prst="rect">
            <a:avLst/>
          </a:prstGeom>
        </p:spPr>
      </p:pic>
      <p:sp>
        <p:nvSpPr>
          <p:cNvPr id="32" name="Right Arrow 20">
            <a:extLst>
              <a:ext uri="{FF2B5EF4-FFF2-40B4-BE49-F238E27FC236}">
                <a16:creationId xmlns:a16="http://schemas.microsoft.com/office/drawing/2014/main" id="{57051D5A-F76D-4B45-9A0C-0B76C9044F14}"/>
              </a:ext>
            </a:extLst>
          </p:cNvPr>
          <p:cNvSpPr/>
          <p:nvPr/>
        </p:nvSpPr>
        <p:spPr>
          <a:xfrm>
            <a:off x="5745313" y="4867517"/>
            <a:ext cx="1047964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DCDD6D-87C3-4653-BDFD-73FFB5FC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79" y="2486722"/>
            <a:ext cx="4681728" cy="351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52595-C551-4246-AA4D-3FB672AC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22" y="4064154"/>
            <a:ext cx="1818048" cy="1594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24AFE4-332C-4B53-A55F-1DE3ECEFD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22" y="1695450"/>
            <a:ext cx="1433154" cy="1895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18CC8-9D10-45EF-9B73-122821D25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8" y="0"/>
            <a:ext cx="1740705" cy="248672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BBDB-8240-4730-840A-6DD7EA708F8F}"/>
              </a:ext>
            </a:extLst>
          </p:cNvPr>
          <p:cNvCxnSpPr/>
          <p:nvPr/>
        </p:nvCxnSpPr>
        <p:spPr>
          <a:xfrm>
            <a:off x="7834745" y="1246909"/>
            <a:ext cx="3293919" cy="290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AB8422-1E0F-4FB2-9CAD-1AEA1697C1C6}"/>
              </a:ext>
            </a:extLst>
          </p:cNvPr>
          <p:cNvCxnSpPr/>
          <p:nvPr/>
        </p:nvCxnSpPr>
        <p:spPr>
          <a:xfrm flipH="1" flipV="1">
            <a:off x="8375073" y="3591157"/>
            <a:ext cx="2337954" cy="240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AC1C32-BB5C-4E39-8A35-DD5D1E8D8541}"/>
              </a:ext>
            </a:extLst>
          </p:cNvPr>
          <p:cNvCxnSpPr/>
          <p:nvPr/>
        </p:nvCxnSpPr>
        <p:spPr>
          <a:xfrm>
            <a:off x="3252355" y="2047009"/>
            <a:ext cx="5953990" cy="481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4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1749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17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206913-9323-4566-A4CA-E07082E4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44" y="0"/>
            <a:ext cx="8880207" cy="66601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7FA659-4D60-4AEC-AD88-DB97DFF8C6D3}"/>
              </a:ext>
            </a:extLst>
          </p:cNvPr>
          <p:cNvCxnSpPr/>
          <p:nvPr/>
        </p:nvCxnSpPr>
        <p:spPr>
          <a:xfrm>
            <a:off x="1573044" y="394855"/>
            <a:ext cx="9534838" cy="59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7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455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CIDFont+F1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Custom-tc-cen08</cp:lastModifiedBy>
  <cp:revision>12</cp:revision>
  <dcterms:created xsi:type="dcterms:W3CDTF">2023-03-14T16:52:17Z</dcterms:created>
  <dcterms:modified xsi:type="dcterms:W3CDTF">2023-03-14T21:29:34Z</dcterms:modified>
</cp:coreProperties>
</file>