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9" r:id="rId4"/>
    <p:sldId id="268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78" d="100"/>
          <a:sy n="78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EB82-3C25-46D2-9B18-5CD3284E1F35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49E3-387F-4147-BE31-0AA956909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17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EB82-3C25-46D2-9B18-5CD3284E1F35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49E3-387F-4147-BE31-0AA956909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923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EB82-3C25-46D2-9B18-5CD3284E1F35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49E3-387F-4147-BE31-0AA956909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73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EB82-3C25-46D2-9B18-5CD3284E1F35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49E3-387F-4147-BE31-0AA956909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688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EB82-3C25-46D2-9B18-5CD3284E1F35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49E3-387F-4147-BE31-0AA956909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99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EB82-3C25-46D2-9B18-5CD3284E1F35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49E3-387F-4147-BE31-0AA956909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98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EB82-3C25-46D2-9B18-5CD3284E1F35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49E3-387F-4147-BE31-0AA956909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9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EB82-3C25-46D2-9B18-5CD3284E1F35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49E3-387F-4147-BE31-0AA956909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26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EB82-3C25-46D2-9B18-5CD3284E1F35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49E3-387F-4147-BE31-0AA956909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327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EB82-3C25-46D2-9B18-5CD3284E1F35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49E3-387F-4147-BE31-0AA956909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514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EB82-3C25-46D2-9B18-5CD3284E1F35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49E3-387F-4147-BE31-0AA956909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52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4EB82-3C25-46D2-9B18-5CD3284E1F35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549E3-387F-4147-BE31-0AA956909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90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utes.capitol.texas.gov/Docs/PE/htm/PE.32.ht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statutes.capitol.texas.gov/Docs/PE/htm/PE.32.htm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.png"/><Relationship Id="rId2" Type="http://schemas.openxmlformats.org/officeDocument/2006/relationships/hyperlink" Target="https://statutes.capitol.texas.gov/Docs/PE/htm/PE.32.htm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cdcr.ca.gov/" TargetMode="External"/><Relationship Id="rId5" Type="http://schemas.openxmlformats.org/officeDocument/2006/relationships/image" Target="../media/image10.jpeg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oleObject" Target="../embeddings/oleObject2.bin"/><Relationship Id="rId3" Type="http://schemas.openxmlformats.org/officeDocument/2006/relationships/hyperlink" Target="https://statutes.capitol.texas.gov/Docs/PE/htm/PE.32.htm" TargetMode="External"/><Relationship Id="rId7" Type="http://schemas.openxmlformats.org/officeDocument/2006/relationships/hyperlink" Target="https://www.cdcr.ca.gov/" TargetMode="External"/><Relationship Id="rId12" Type="http://schemas.openxmlformats.org/officeDocument/2006/relationships/image" Target="../media/image14.jpe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6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jpeg"/><Relationship Id="rId11" Type="http://schemas.openxmlformats.org/officeDocument/2006/relationships/image" Target="../media/image13.png"/><Relationship Id="rId5" Type="http://schemas.openxmlformats.org/officeDocument/2006/relationships/image" Target="../media/image3.jpeg"/><Relationship Id="rId15" Type="http://schemas.openxmlformats.org/officeDocument/2006/relationships/image" Target="../media/image15.png"/><Relationship Id="rId10" Type="http://schemas.openxmlformats.org/officeDocument/2006/relationships/image" Target="../media/image11.wmf"/><Relationship Id="rId4" Type="http://schemas.openxmlformats.org/officeDocument/2006/relationships/image" Target="../media/image7.png"/><Relationship Id="rId9" Type="http://schemas.openxmlformats.org/officeDocument/2006/relationships/oleObject" Target="../embeddings/oleObject1.bin"/><Relationship Id="rId14" Type="http://schemas.openxmlformats.org/officeDocument/2006/relationships/image" Target="../media/image12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dcr.ca.gov/" TargetMode="External"/><Relationship Id="rId2" Type="http://schemas.openxmlformats.org/officeDocument/2006/relationships/hyperlink" Target="https://statutes.capitol.texas.gov/Docs/PE/htm/PE.32.htm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dcr.ca.gov/" TargetMode="External"/><Relationship Id="rId2" Type="http://schemas.openxmlformats.org/officeDocument/2006/relationships/hyperlink" Target="https://statutes.capitol.texas.gov/Docs/PE/htm/PE.32.ht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dcr.ca.gov/" TargetMode="External"/><Relationship Id="rId2" Type="http://schemas.openxmlformats.org/officeDocument/2006/relationships/hyperlink" Target="https://statutes.capitol.texas.gov/Docs/PE/htm/PE.32.ht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dcr.ca.gov/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statutes.capitol.texas.gov/Docs/PE/htm/PE.32.ht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dcr.ca.gov/" TargetMode="External"/><Relationship Id="rId2" Type="http://schemas.openxmlformats.org/officeDocument/2006/relationships/hyperlink" Target="https://statutes.capitol.texas.gov/Docs/PE/htm/PE.32.htm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utes.capitol.texas.gov/Docs/PE/htm/PE.32.htm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statutes.capitol.texas.gov/Docs/PE/htm/PE.32.htm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statutes.capitol.texas.gov/Docs/PE/htm/PE.32.htm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utes.capitol.texas.gov/Docs/PE/htm/PE.32.htm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statutes.capitol.texas.gov/Docs/PE/htm/PE.32.ht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124465" y="0"/>
            <a:ext cx="12357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0"/>
            <a:ext cx="1124465" cy="679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42261" y="667266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WHITE COLAR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695567" y="2861274"/>
            <a:ext cx="3124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IBM, Daimler Ag and Accenture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559643" y="3039762"/>
            <a:ext cx="3496962" cy="12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389652" y="155145"/>
            <a:ext cx="4074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0" i="0" u="none" strike="noStrike" dirty="0" smtClean="0">
                <a:solidFill>
                  <a:srgbClr val="1A0DAB"/>
                </a:solidFill>
                <a:effectLst/>
                <a:latin typeface="Roboto"/>
                <a:hlinkClick r:id="rId2"/>
              </a:rPr>
              <a:t>PENAL CODE CHAPTER 32. FRAUD</a:t>
            </a:r>
            <a:endParaRPr lang="fr-FR" b="0" i="0" u="none" strike="noStrike" dirty="0">
              <a:solidFill>
                <a:srgbClr val="1A0DAB"/>
              </a:solidFill>
              <a:effectLst/>
              <a:latin typeface="Roboto"/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2967620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124465" y="0"/>
            <a:ext cx="12357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0"/>
            <a:ext cx="1124465" cy="679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42261" y="667266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WHITE COLAR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304043" y="1336599"/>
            <a:ext cx="1151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trike="sngStrike" dirty="0" smtClean="0"/>
              <a:t>Accenture</a:t>
            </a:r>
            <a:endParaRPr lang="en-US" b="1" strike="sngStrike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5424104" y="645800"/>
            <a:ext cx="31242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0606721" y="3630846"/>
            <a:ext cx="914400" cy="729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Kp.org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9883893" y="7147698"/>
            <a:ext cx="1000898" cy="49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166724" y="210067"/>
            <a:ext cx="4074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0" i="0" u="none" strike="noStrike" dirty="0" smtClean="0">
                <a:solidFill>
                  <a:srgbClr val="1A0DAB"/>
                </a:solidFill>
                <a:effectLst/>
                <a:latin typeface="Roboto"/>
                <a:hlinkClick r:id="rId2"/>
              </a:rPr>
              <a:t>PENAL CODE CHAPTER 32. FRAUD</a:t>
            </a:r>
            <a:endParaRPr lang="fr-FR" b="0" i="0" u="none" strike="noStrike" dirty="0">
              <a:solidFill>
                <a:srgbClr val="1A0DAB"/>
              </a:solidFill>
              <a:effectLst/>
              <a:latin typeface="Roboto"/>
              <a:hlinkClick r:id="rId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60864" y="6248968"/>
            <a:ext cx="8835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Ibm.damiler.partner.proflics.tamgeropu.svstech.isoagroup.camsolutionsllc.</a:t>
            </a:r>
            <a:r>
              <a:rPr lang="en-US" b="1" dirty="0" smtClean="0"/>
              <a:t>client</a:t>
            </a:r>
            <a:r>
              <a:rPr lang="en-US" dirty="0" smtClean="0"/>
              <a:t>.kporg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379" y="4432373"/>
            <a:ext cx="1028974" cy="372417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10236914" y="4410614"/>
            <a:ext cx="1361448" cy="29381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222427" y="3806520"/>
            <a:ext cx="1391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WWI</a:t>
            </a:r>
            <a:r>
              <a:rPr lang="en-US" dirty="0" smtClean="0"/>
              <a:t>(</a:t>
            </a:r>
            <a:r>
              <a:rPr lang="en-US" strike="sngStrike" dirty="0" smtClean="0"/>
              <a:t>Kaiser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382926" y="1147549"/>
            <a:ext cx="13068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Ibm.igs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Ibm.pwc</a:t>
            </a:r>
            <a:endParaRPr lang="en-US" dirty="0" smtClean="0"/>
          </a:p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Kpmg</a:t>
            </a:r>
            <a:endParaRPr lang="en-US" dirty="0" smtClean="0"/>
          </a:p>
          <a:p>
            <a:r>
              <a:rPr lang="en-US" b="1" dirty="0" err="1" smtClean="0"/>
              <a:t>Mckesson</a:t>
            </a:r>
            <a:r>
              <a:rPr lang="en-US" b="1" dirty="0" smtClean="0"/>
              <a:t> </a:t>
            </a:r>
            <a:r>
              <a:rPr lang="en-US" dirty="0" smtClean="0"/>
              <a:t>h</a:t>
            </a:r>
          </a:p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962065" y="3491990"/>
            <a:ext cx="2276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Ibm.*</a:t>
            </a:r>
          </a:p>
          <a:p>
            <a:r>
              <a:rPr lang="en-US" dirty="0" smtClean="0"/>
              <a:t>Ibm.</a:t>
            </a:r>
            <a:r>
              <a:rPr lang="en-US" dirty="0" smtClean="0"/>
              <a:t>damiler.*</a:t>
            </a:r>
          </a:p>
          <a:p>
            <a:r>
              <a:rPr lang="en-US" dirty="0" smtClean="0"/>
              <a:t>Ibm.damiler.</a:t>
            </a:r>
            <a:r>
              <a:rPr lang="en-US" dirty="0" smtClean="0"/>
              <a:t>partner.*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209684" y="2020484"/>
            <a:ext cx="1951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Ibm</a:t>
            </a:r>
            <a:r>
              <a:rPr lang="en-US" b="1" dirty="0" smtClean="0">
                <a:solidFill>
                  <a:srgbClr val="FF0000"/>
                </a:solidFill>
              </a:rPr>
              <a:t>.[</a:t>
            </a:r>
            <a:r>
              <a:rPr lang="en-US" b="1" dirty="0" err="1" smtClean="0">
                <a:solidFill>
                  <a:srgbClr val="FF0000"/>
                </a:solidFill>
              </a:rPr>
              <a:t>pwc</a:t>
            </a:r>
            <a:r>
              <a:rPr lang="en-US" b="1" dirty="0" smtClean="0">
                <a:solidFill>
                  <a:srgbClr val="FF0000"/>
                </a:solidFill>
              </a:rPr>
              <a:t>].</a:t>
            </a:r>
            <a:r>
              <a:rPr lang="en-US" b="1" dirty="0" err="1" smtClean="0">
                <a:solidFill>
                  <a:srgbClr val="FF0000"/>
                </a:solidFill>
              </a:rPr>
              <a:t>daimler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127401" y="2904715"/>
            <a:ext cx="55129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https://www.wsj.com/articles/SB1028059699926367680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023238" y="232662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0" dirty="0" smtClean="0">
                <a:effectLst/>
                <a:latin typeface="var(--typography-headline-standard-xxl-font-family)"/>
              </a:rPr>
              <a:t>IBM Boosts Consulting Service With </a:t>
            </a:r>
          </a:p>
          <a:p>
            <a:r>
              <a:rPr lang="en-US" b="1" i="0" dirty="0" smtClean="0">
                <a:effectLst/>
                <a:latin typeface="var(--typography-headline-standard-xxl-font-family)"/>
              </a:rPr>
              <a:t>$3.5 Billion PWC Deal</a:t>
            </a:r>
            <a:endParaRPr lang="en-US" b="1" i="0" dirty="0">
              <a:effectLst/>
              <a:latin typeface="var(--typography-headline-standard-xxl-font-family)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7019077" y="2659544"/>
            <a:ext cx="4406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915561" y="2950013"/>
            <a:ext cx="2959779" cy="73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6986230" y="3089381"/>
            <a:ext cx="5790656" cy="60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155003" y="1571660"/>
            <a:ext cx="1534819" cy="18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196114" y="1511387"/>
            <a:ext cx="1680519" cy="2510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102966" y="4782563"/>
            <a:ext cx="2276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Ibm.*</a:t>
            </a:r>
          </a:p>
          <a:p>
            <a:r>
              <a:rPr lang="en-US" dirty="0" smtClean="0"/>
              <a:t>Ibm.</a:t>
            </a:r>
            <a:r>
              <a:rPr lang="en-US" dirty="0" smtClean="0"/>
              <a:t>damiler.*</a:t>
            </a:r>
          </a:p>
          <a:p>
            <a:r>
              <a:rPr lang="en-US" dirty="0" smtClean="0"/>
              <a:t>Ibm.damiler.</a:t>
            </a:r>
            <a:r>
              <a:rPr lang="en-US" dirty="0" smtClean="0"/>
              <a:t>partner.*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880277" y="4320898"/>
            <a:ext cx="2276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Ibm.*</a:t>
            </a:r>
          </a:p>
          <a:p>
            <a:r>
              <a:rPr lang="en-US" dirty="0" smtClean="0"/>
              <a:t>Ibm.</a:t>
            </a:r>
            <a:r>
              <a:rPr lang="en-US" dirty="0" smtClean="0"/>
              <a:t>damiler.*</a:t>
            </a:r>
          </a:p>
          <a:p>
            <a:r>
              <a:rPr lang="en-US" dirty="0" smtClean="0"/>
              <a:t>Ibm.damiler.</a:t>
            </a:r>
            <a:r>
              <a:rPr lang="en-US" dirty="0" smtClean="0"/>
              <a:t>partner.*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358952" y="2846273"/>
            <a:ext cx="2360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trike="sngStrike" dirty="0" err="1" smtClean="0"/>
              <a:t>Ibm.damiler.Accenture</a:t>
            </a:r>
            <a:endParaRPr lang="en-US" b="1" strike="sngStrike" dirty="0"/>
          </a:p>
        </p:txBody>
      </p:sp>
      <p:sp>
        <p:nvSpPr>
          <p:cNvPr id="2" name="Rectangle 1"/>
          <p:cNvSpPr/>
          <p:nvPr/>
        </p:nvSpPr>
        <p:spPr>
          <a:xfrm>
            <a:off x="9914405" y="1951330"/>
            <a:ext cx="1875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Ibm</a:t>
            </a:r>
            <a:r>
              <a:rPr lang="en-US" b="1" dirty="0" smtClean="0"/>
              <a:t>.[</a:t>
            </a:r>
            <a:r>
              <a:rPr lang="en-US" b="1" dirty="0" err="1" smtClean="0"/>
              <a:t>igs</a:t>
            </a:r>
            <a:r>
              <a:rPr lang="en-US" b="1" dirty="0" smtClean="0"/>
              <a:t>].</a:t>
            </a:r>
            <a:r>
              <a:rPr lang="en-US" b="1" dirty="0" err="1" smtClean="0"/>
              <a:t>damiler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9875340" y="1132700"/>
            <a:ext cx="1951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Ibm</a:t>
            </a:r>
            <a:r>
              <a:rPr lang="en-US" b="1" dirty="0" smtClean="0">
                <a:solidFill>
                  <a:srgbClr val="FF0000"/>
                </a:solidFill>
              </a:rPr>
              <a:t>.[</a:t>
            </a:r>
            <a:r>
              <a:rPr lang="en-US" b="1" dirty="0" err="1" smtClean="0">
                <a:solidFill>
                  <a:srgbClr val="FF0000"/>
                </a:solidFill>
              </a:rPr>
              <a:t>pwc</a:t>
            </a:r>
            <a:r>
              <a:rPr lang="en-US" b="1" dirty="0" smtClean="0">
                <a:solidFill>
                  <a:srgbClr val="FF0000"/>
                </a:solidFill>
              </a:rPr>
              <a:t>].</a:t>
            </a:r>
            <a:r>
              <a:rPr lang="en-US" b="1" dirty="0" err="1" smtClean="0">
                <a:solidFill>
                  <a:srgbClr val="FF0000"/>
                </a:solidFill>
              </a:rPr>
              <a:t>daimler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 rot="10800000">
            <a:off x="10373940" y="1460932"/>
            <a:ext cx="852616" cy="5643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024480" y="1586614"/>
            <a:ext cx="3118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0.1 </a:t>
            </a:r>
            <a:r>
              <a:rPr lang="en-US" dirty="0" err="1" smtClean="0"/>
              <a:t>phil</a:t>
            </a:r>
            <a:r>
              <a:rPr lang="en-US" dirty="0" smtClean="0"/>
              <a:t>(</a:t>
            </a:r>
            <a:r>
              <a:rPr lang="en-US" strike="sngStrike" dirty="0" err="1" smtClean="0"/>
              <a:t>leslie,kpmg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herion</a:t>
            </a:r>
            <a:r>
              <a:rPr lang="en-US" strike="sngStrike" dirty="0" smtClean="0"/>
              <a:t> sap</a:t>
            </a:r>
            <a:r>
              <a:rPr lang="en-US" dirty="0" smtClean="0"/>
              <a:t>)</a:t>
            </a:r>
          </a:p>
          <a:p>
            <a:r>
              <a:rPr lang="en-US" dirty="0" smtClean="0"/>
              <a:t>*</a:t>
            </a:r>
            <a:r>
              <a:rPr lang="en-US" dirty="0" err="1" smtClean="0"/>
              <a:t>tophat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428792" y="3834033"/>
            <a:ext cx="1361448" cy="29381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08985" y="507691"/>
            <a:ext cx="110668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strike="sngStrike" dirty="0" err="1" smtClean="0"/>
              <a:t>Takeing</a:t>
            </a:r>
            <a:r>
              <a:rPr lang="en-US" sz="5400" b="1" strike="sngStrike" dirty="0" smtClean="0"/>
              <a:t> </a:t>
            </a:r>
            <a:r>
              <a:rPr lang="en-US" sz="5400" b="1" strike="sngStrike" dirty="0" err="1" smtClean="0"/>
              <a:t>Vinginity</a:t>
            </a:r>
            <a:r>
              <a:rPr lang="en-US" sz="5400" b="1" strike="sngStrike" dirty="0" smtClean="0"/>
              <a:t> of Infant with Finger</a:t>
            </a:r>
            <a:endParaRPr lang="en-US" sz="5400" b="1" strike="sngStrike" dirty="0"/>
          </a:p>
        </p:txBody>
      </p:sp>
    </p:spTree>
    <p:extLst>
      <p:ext uri="{BB962C8B-B14F-4D97-AF65-F5344CB8AC3E}">
        <p14:creationId xmlns:p14="http://schemas.microsoft.com/office/powerpoint/2010/main" val="942752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124465" y="0"/>
            <a:ext cx="12357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0"/>
            <a:ext cx="1124465" cy="679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42261" y="667266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WHITE COLAR</a:t>
            </a:r>
            <a:endParaRPr lang="en-US" sz="14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5424104" y="645800"/>
            <a:ext cx="31242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883893" y="7147698"/>
            <a:ext cx="1000898" cy="49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166724" y="210067"/>
            <a:ext cx="4074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0" i="0" u="none" strike="noStrike" dirty="0" smtClean="0">
                <a:solidFill>
                  <a:srgbClr val="1A0DAB"/>
                </a:solidFill>
                <a:effectLst/>
                <a:latin typeface="Roboto"/>
                <a:hlinkClick r:id="rId2"/>
              </a:rPr>
              <a:t>PENAL CODE CHAPTER 32. FRAUD</a:t>
            </a:r>
            <a:endParaRPr lang="fr-FR" b="0" i="0" u="none" strike="noStrike" dirty="0">
              <a:solidFill>
                <a:srgbClr val="1A0DAB"/>
              </a:solidFill>
              <a:effectLst/>
              <a:latin typeface="Roboto"/>
              <a:hlinkClick r:id="rId2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408" y="4666586"/>
            <a:ext cx="1028974" cy="3724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862" y="2763433"/>
            <a:ext cx="1214463" cy="140372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766" y="4586179"/>
            <a:ext cx="318749" cy="478260"/>
          </a:xfrm>
          <a:prstGeom prst="rect">
            <a:avLst/>
          </a:prstGeom>
        </p:spPr>
      </p:pic>
      <p:cxnSp>
        <p:nvCxnSpPr>
          <p:cNvPr id="26" name="Straight Connector 25"/>
          <p:cNvCxnSpPr/>
          <p:nvPr/>
        </p:nvCxnSpPr>
        <p:spPr>
          <a:xfrm>
            <a:off x="9606494" y="4764686"/>
            <a:ext cx="418885" cy="18349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523871" y="1313677"/>
            <a:ext cx="48043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i="0" dirty="0" smtClean="0">
                <a:solidFill>
                  <a:srgbClr val="1C1C1C"/>
                </a:solidFill>
                <a:effectLst/>
                <a:latin typeface="Montserrat"/>
              </a:rPr>
              <a:t>PREA Definitions</a:t>
            </a:r>
            <a:endParaRPr lang="en-US" sz="4400" dirty="0"/>
          </a:p>
        </p:txBody>
      </p:sp>
      <p:sp>
        <p:nvSpPr>
          <p:cNvPr id="40" name="Rectangle 39"/>
          <p:cNvSpPr/>
          <p:nvPr/>
        </p:nvSpPr>
        <p:spPr>
          <a:xfrm>
            <a:off x="5317687" y="304516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 smtClean="0">
                <a:solidFill>
                  <a:srgbClr val="1C1C1C"/>
                </a:solidFill>
                <a:effectLst/>
                <a:latin typeface="Roboto"/>
              </a:rPr>
              <a:t>Repeated and unwelcome sexual advances, requests for sexual favors, or verbal comments, gestures, or actions of a derogatory or offensive sexual nature by an offender toward another offender.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5317687" y="2657736"/>
            <a:ext cx="4684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https://www.cdcr.ca.gov/prea/prea/definitions/</a:t>
            </a:r>
            <a:endParaRPr lang="en-US" dirty="0"/>
          </a:p>
        </p:txBody>
      </p:sp>
      <p:sp>
        <p:nvSpPr>
          <p:cNvPr id="42" name="Rectangle 1"/>
          <p:cNvSpPr>
            <a:spLocks noChangeArrowheads="1"/>
          </p:cNvSpPr>
          <p:nvPr/>
        </p:nvSpPr>
        <p:spPr bwMode="auto">
          <a:xfrm>
            <a:off x="1166724" y="6026632"/>
            <a:ext cx="12192000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  <a:hlinkClick r:id="rId6"/>
              </a:rPr>
              <a:t>  </a:t>
            </a:r>
            <a:r>
              <a:rPr kumimoji="0" lang="en-US" altLang="en-US" sz="24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 </a:t>
            </a:r>
            <a:r>
              <a:rPr kumimoji="0" lang="en-US" altLang="en-US" sz="12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C</a:t>
            </a:r>
            <a:r>
              <a:rPr kumimoji="0" lang="en-US" altLang="en-US" sz="12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  <a:hlinkClick r:id="rId6"/>
              </a:rPr>
              <a:t>alifornia Department of</a:t>
            </a:r>
            <a:br>
              <a:rPr kumimoji="0" lang="en-US" altLang="en-US" sz="12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  <a:hlinkClick r:id="rId6"/>
              </a:rPr>
            </a:br>
            <a:r>
              <a:rPr kumimoji="0" lang="en-US" altLang="en-US" sz="12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  <a:hlinkClick r:id="rId6"/>
              </a:rPr>
              <a:t>Corrections </a:t>
            </a:r>
            <a:r>
              <a:rPr kumimoji="0" lang="en-US" altLang="en-US" sz="1200" b="0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  <a:hlinkClick r:id="rId6"/>
              </a:rPr>
              <a:t>nd</a:t>
            </a:r>
            <a:r>
              <a:rPr kumimoji="0" lang="en-US" altLang="en-US" sz="12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  <a:hlinkClick r:id="rId6"/>
              </a:rPr>
              <a:t> Rehabilitation</a:t>
            </a:r>
            <a:endParaRPr kumimoji="0" lang="en-US" altLang="en-US" sz="12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Roboto"/>
            </a:endParaRPr>
          </a:p>
        </p:txBody>
      </p:sp>
      <p:pic>
        <p:nvPicPr>
          <p:cNvPr id="1026" name="Picture 2" descr="California Department of Corrections and Rehabilitation logo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242" y="665080"/>
            <a:ext cx="1050284" cy="1050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1152336" y="553441"/>
            <a:ext cx="4119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To create the Investigation</a:t>
            </a:r>
            <a:endParaRPr lang="en-US" sz="28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5271797" y="2381662"/>
            <a:ext cx="556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Sexual Harassment by an Offender(towards an offender)</a:t>
            </a:r>
            <a:endParaRPr lang="en-US" b="1" dirty="0"/>
          </a:p>
        </p:txBody>
      </p:sp>
      <p:sp>
        <p:nvSpPr>
          <p:cNvPr id="47" name="Rectangle 46"/>
          <p:cNvSpPr/>
          <p:nvPr/>
        </p:nvSpPr>
        <p:spPr>
          <a:xfrm>
            <a:off x="3020869" y="5381226"/>
            <a:ext cx="64063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2008 </a:t>
            </a:r>
            <a:r>
              <a:rPr lang="en-US" strike="sngStrike" dirty="0" err="1" smtClean="0"/>
              <a:t>virginia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rommet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ponorgray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ibm</a:t>
            </a:r>
            <a:r>
              <a:rPr lang="en-US" strike="sngStrike" dirty="0" smtClean="0"/>
              <a:t> laptops</a:t>
            </a:r>
            <a:r>
              <a:rPr lang="en-US" dirty="0" smtClean="0"/>
              <a:t>  </a:t>
            </a:r>
            <a:r>
              <a:rPr lang="en-US" dirty="0" err="1" smtClean="0"/>
              <a:t>nonPoliceLogicalCFG</a:t>
            </a:r>
            <a:endParaRPr lang="en-US" dirty="0" smtClean="0"/>
          </a:p>
          <a:p>
            <a:r>
              <a:rPr lang="en-US" dirty="0" smtClean="0"/>
              <a:t>2018 </a:t>
            </a:r>
            <a:r>
              <a:rPr lang="en-US" dirty="0" err="1" smtClean="0"/>
              <a:t>ibm.damiler.glu.employ.vingiga.rommeti</a:t>
            </a:r>
            <a:endParaRPr lang="en-US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3682314" y="2545492"/>
            <a:ext cx="1853513" cy="169999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7261022" y="4376517"/>
            <a:ext cx="1100127" cy="644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268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124465" y="0"/>
            <a:ext cx="12357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0"/>
            <a:ext cx="1124465" cy="679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42261" y="667266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WHITE COLAR</a:t>
            </a:r>
            <a:endParaRPr lang="en-US" sz="14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5424104" y="645800"/>
            <a:ext cx="31242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883893" y="7147698"/>
            <a:ext cx="1000898" cy="49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166724" y="210067"/>
            <a:ext cx="4074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0" i="0" u="none" strike="noStrike" dirty="0" smtClean="0">
                <a:solidFill>
                  <a:srgbClr val="1A0DAB"/>
                </a:solidFill>
                <a:effectLst/>
                <a:latin typeface="Roboto"/>
                <a:hlinkClick r:id="rId3"/>
              </a:rPr>
              <a:t>PENAL CODE CHAPTER 32. FRAUD</a:t>
            </a:r>
            <a:endParaRPr lang="fr-FR" b="0" i="0" u="none" strike="noStrike" dirty="0">
              <a:solidFill>
                <a:srgbClr val="1A0DAB"/>
              </a:solidFill>
              <a:effectLst/>
              <a:latin typeface="Roboto"/>
              <a:hlinkClick r:id="rId3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408" y="4666586"/>
            <a:ext cx="1028974" cy="3724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862" y="2763433"/>
            <a:ext cx="1214463" cy="140372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766" y="4586179"/>
            <a:ext cx="318749" cy="478260"/>
          </a:xfrm>
          <a:prstGeom prst="rect">
            <a:avLst/>
          </a:prstGeom>
        </p:spPr>
      </p:pic>
      <p:cxnSp>
        <p:nvCxnSpPr>
          <p:cNvPr id="26" name="Straight Connector 25"/>
          <p:cNvCxnSpPr/>
          <p:nvPr/>
        </p:nvCxnSpPr>
        <p:spPr>
          <a:xfrm>
            <a:off x="9606494" y="4764686"/>
            <a:ext cx="418885" cy="18349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523871" y="1313677"/>
            <a:ext cx="48043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i="0" dirty="0" smtClean="0">
                <a:solidFill>
                  <a:srgbClr val="1C1C1C"/>
                </a:solidFill>
                <a:effectLst/>
                <a:latin typeface="Montserrat"/>
              </a:rPr>
              <a:t>PREA Definitions</a:t>
            </a:r>
            <a:endParaRPr lang="en-US" sz="4400" dirty="0"/>
          </a:p>
        </p:txBody>
      </p:sp>
      <p:sp>
        <p:nvSpPr>
          <p:cNvPr id="40" name="Rectangle 39"/>
          <p:cNvSpPr/>
          <p:nvPr/>
        </p:nvSpPr>
        <p:spPr>
          <a:xfrm>
            <a:off x="5317687" y="304516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 smtClean="0">
                <a:solidFill>
                  <a:srgbClr val="1C1C1C"/>
                </a:solidFill>
                <a:effectLst/>
                <a:latin typeface="Roboto"/>
              </a:rPr>
              <a:t>Repeated and unwelcome sexual advances, requests for sexual favors, or verbal comments, gestures, or actions of a derogatory or offensive sexual nature by an offender toward another offender.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5317687" y="2657736"/>
            <a:ext cx="4684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https://www.cdcr.ca.gov/prea/prea/definitions/</a:t>
            </a:r>
            <a:endParaRPr lang="en-US" dirty="0"/>
          </a:p>
        </p:txBody>
      </p:sp>
      <p:sp>
        <p:nvSpPr>
          <p:cNvPr id="42" name="Rectangle 1"/>
          <p:cNvSpPr>
            <a:spLocks noChangeArrowheads="1"/>
          </p:cNvSpPr>
          <p:nvPr/>
        </p:nvSpPr>
        <p:spPr bwMode="auto">
          <a:xfrm>
            <a:off x="1166724" y="6026632"/>
            <a:ext cx="12192000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  <a:hlinkClick r:id="rId7"/>
              </a:rPr>
              <a:t>  </a:t>
            </a:r>
            <a:r>
              <a:rPr kumimoji="0" lang="en-US" altLang="en-US" sz="24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 </a:t>
            </a:r>
            <a:r>
              <a:rPr kumimoji="0" lang="en-US" altLang="en-US" sz="12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C</a:t>
            </a:r>
            <a:r>
              <a:rPr kumimoji="0" lang="en-US" altLang="en-US" sz="12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  <a:hlinkClick r:id="rId7"/>
              </a:rPr>
              <a:t>alifornia Department of</a:t>
            </a:r>
            <a:br>
              <a:rPr kumimoji="0" lang="en-US" altLang="en-US" sz="12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  <a:hlinkClick r:id="rId7"/>
              </a:rPr>
            </a:br>
            <a:r>
              <a:rPr kumimoji="0" lang="en-US" altLang="en-US" sz="12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  <a:hlinkClick r:id="rId7"/>
              </a:rPr>
              <a:t>Corrections </a:t>
            </a:r>
            <a:r>
              <a:rPr kumimoji="0" lang="en-US" altLang="en-US" sz="1200" b="0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  <a:hlinkClick r:id="rId7"/>
              </a:rPr>
              <a:t>nd</a:t>
            </a:r>
            <a:r>
              <a:rPr kumimoji="0" lang="en-US" altLang="en-US" sz="12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  <a:hlinkClick r:id="rId7"/>
              </a:rPr>
              <a:t> Rehabilitation</a:t>
            </a:r>
            <a:endParaRPr kumimoji="0" lang="en-US" altLang="en-US" sz="12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Roboto"/>
            </a:endParaRPr>
          </a:p>
        </p:txBody>
      </p:sp>
      <p:pic>
        <p:nvPicPr>
          <p:cNvPr id="1026" name="Picture 2" descr="California Department of Corrections and Rehabilitation logo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242" y="665080"/>
            <a:ext cx="1050284" cy="1050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1152336" y="553441"/>
            <a:ext cx="4119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To create the Investigation</a:t>
            </a:r>
            <a:endParaRPr lang="en-US" sz="28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5271797" y="2381662"/>
            <a:ext cx="556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Sexual Harassment by an Offender(towards an offender)</a:t>
            </a:r>
            <a:endParaRPr lang="en-US" b="1" dirty="0"/>
          </a:p>
        </p:txBody>
      </p:sp>
      <p:sp>
        <p:nvSpPr>
          <p:cNvPr id="47" name="Rectangle 46"/>
          <p:cNvSpPr/>
          <p:nvPr/>
        </p:nvSpPr>
        <p:spPr>
          <a:xfrm>
            <a:off x="4653742" y="6026632"/>
            <a:ext cx="64063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2008 </a:t>
            </a:r>
            <a:r>
              <a:rPr lang="en-US" strike="sngStrike" dirty="0" err="1" smtClean="0"/>
              <a:t>virginia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rommet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ponorgray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ibm</a:t>
            </a:r>
            <a:r>
              <a:rPr lang="en-US" strike="sngStrike" dirty="0" smtClean="0"/>
              <a:t> laptops</a:t>
            </a:r>
            <a:r>
              <a:rPr lang="en-US" dirty="0" smtClean="0"/>
              <a:t>  </a:t>
            </a:r>
            <a:r>
              <a:rPr lang="en-US" dirty="0" err="1" smtClean="0"/>
              <a:t>nonPoliceLogicalCFG</a:t>
            </a:r>
            <a:endParaRPr lang="en-US" dirty="0" smtClean="0"/>
          </a:p>
          <a:p>
            <a:r>
              <a:rPr lang="en-US" dirty="0" smtClean="0"/>
              <a:t>2018 </a:t>
            </a:r>
            <a:r>
              <a:rPr lang="en-US" dirty="0" err="1" smtClean="0"/>
              <a:t>ibm.damiler.glu.employ.vingiga.rommeti</a:t>
            </a:r>
            <a:endParaRPr lang="en-US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3682314" y="2545492"/>
            <a:ext cx="1853513" cy="169999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7261022" y="4376517"/>
            <a:ext cx="1100127" cy="644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526304" y="3161571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Leslie, </a:t>
            </a:r>
            <a:r>
              <a:rPr lang="en-US" strike="sngStrike" dirty="0" err="1" smtClean="0"/>
              <a:t>Callouglou</a:t>
            </a:r>
            <a:endParaRPr lang="en-US" strike="sngStrike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6676163"/>
              </p:ext>
            </p:extLst>
          </p:nvPr>
        </p:nvGraphicFramePr>
        <p:xfrm>
          <a:off x="3694113" y="3373438"/>
          <a:ext cx="128428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Packager Shell Object" showAsIcon="1" r:id="rId9" imgW="1284480" imgH="532800" progId="Package">
                  <p:embed/>
                </p:oleObj>
              </mc:Choice>
              <mc:Fallback>
                <p:oleObj name="Packager Shell Object" showAsIcon="1" r:id="rId9" imgW="1284480" imgH="532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694113" y="3373438"/>
                        <a:ext cx="1284287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78510" y="2218665"/>
            <a:ext cx="1847850" cy="69532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253025" y="2862027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b="0" i="0" dirty="0" smtClean="0">
                <a:effectLst/>
                <a:latin typeface="Open Sans Condensed"/>
              </a:rPr>
              <a:t>San José</a:t>
            </a:r>
            <a:endParaRPr lang="en-US" b="0" i="0" dirty="0">
              <a:effectLst/>
              <a:latin typeface="Open Sans Condensed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848" y="4154213"/>
            <a:ext cx="523789" cy="733305"/>
          </a:xfrm>
          <a:prstGeom prst="rect">
            <a:avLst/>
          </a:prstGeom>
        </p:spPr>
      </p:pic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1228335"/>
              </p:ext>
            </p:extLst>
          </p:nvPr>
        </p:nvGraphicFramePr>
        <p:xfrm>
          <a:off x="3846513" y="3525838"/>
          <a:ext cx="293001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Packager Shell Object" showAsIcon="1" r:id="rId13" imgW="1284480" imgH="532800" progId="Package">
                  <p:embed/>
                </p:oleObj>
              </mc:Choice>
              <mc:Fallback>
                <p:oleObj name="Packager Shell Object" showAsIcon="1" r:id="rId13" imgW="1284480" imgH="532800" progId="Package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846513" y="3525838"/>
                        <a:ext cx="293001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" name="Straight Connector 28"/>
          <p:cNvCxnSpPr/>
          <p:nvPr/>
        </p:nvCxnSpPr>
        <p:spPr>
          <a:xfrm>
            <a:off x="3333448" y="4235678"/>
            <a:ext cx="589681" cy="77391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17413" y="4144781"/>
            <a:ext cx="955707" cy="95570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92776" y="3864260"/>
            <a:ext cx="2054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r>
              <a:rPr lang="en-US" dirty="0" err="1" smtClean="0"/>
              <a:t>tohat.DEA</a:t>
            </a:r>
            <a:r>
              <a:rPr lang="en-US" dirty="0" smtClean="0"/>
              <a:t>(</a:t>
            </a:r>
            <a:r>
              <a:rPr lang="en-US" strike="sngStrike" dirty="0" err="1" smtClean="0"/>
              <a:t>herioin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510364" y="4146638"/>
            <a:ext cx="982333" cy="90208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612898" y="4836007"/>
            <a:ext cx="83820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70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124465" y="0"/>
            <a:ext cx="12357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0"/>
            <a:ext cx="1124465" cy="679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42261" y="667266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WHITE COLAR</a:t>
            </a:r>
            <a:endParaRPr lang="en-US" sz="14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5424104" y="645800"/>
            <a:ext cx="31242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883893" y="7147698"/>
            <a:ext cx="1000898" cy="49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166724" y="210067"/>
            <a:ext cx="4074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0" i="0" u="none" strike="noStrike" dirty="0" smtClean="0">
                <a:solidFill>
                  <a:srgbClr val="1A0DAB"/>
                </a:solidFill>
                <a:effectLst/>
                <a:latin typeface="Roboto"/>
                <a:hlinkClick r:id="rId2"/>
              </a:rPr>
              <a:t>PENAL CODE CHAPTER 32. FRAUD</a:t>
            </a:r>
            <a:endParaRPr lang="fr-FR" b="0" i="0" u="none" strike="noStrike" dirty="0">
              <a:solidFill>
                <a:srgbClr val="1A0DAB"/>
              </a:solidFill>
              <a:effectLst/>
              <a:latin typeface="Roboto"/>
              <a:hlinkClick r:id="rId2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445091" y="1459627"/>
            <a:ext cx="7245317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i="0" dirty="0" smtClean="0">
                <a:solidFill>
                  <a:srgbClr val="1C1C1C"/>
                </a:solidFill>
                <a:effectLst/>
                <a:latin typeface="Montserrat"/>
              </a:rPr>
              <a:t>PREA Definitions</a:t>
            </a:r>
          </a:p>
          <a:p>
            <a:r>
              <a:rPr lang="en-US" sz="4400" b="1" dirty="0">
                <a:solidFill>
                  <a:srgbClr val="1C1C1C"/>
                </a:solidFill>
                <a:latin typeface="Montserrat"/>
              </a:rPr>
              <a:t>	</a:t>
            </a:r>
            <a:r>
              <a:rPr lang="en-US" sz="4400" b="1" dirty="0" smtClean="0">
                <a:solidFill>
                  <a:srgbClr val="1C1C1C"/>
                </a:solidFill>
                <a:latin typeface="Montserrat"/>
              </a:rPr>
              <a:t>		Sexual Violence</a:t>
            </a:r>
            <a:endParaRPr lang="en-US" sz="4400" dirty="0"/>
          </a:p>
        </p:txBody>
      </p:sp>
      <p:pic>
        <p:nvPicPr>
          <p:cNvPr id="1026" name="Picture 2" descr="California Department of Corrections and Rehabilitation logo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242" y="665080"/>
            <a:ext cx="1050284" cy="1050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1152336" y="553441"/>
            <a:ext cx="4119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To create the Investigation</a:t>
            </a:r>
            <a:endParaRPr lang="en-US" sz="2800" b="1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1166" y="3289143"/>
            <a:ext cx="10399702" cy="283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557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124465" y="0"/>
            <a:ext cx="12357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0"/>
            <a:ext cx="1124465" cy="679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42261" y="667266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WHITE COLAR</a:t>
            </a:r>
            <a:endParaRPr lang="en-US" sz="14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9883893" y="7147698"/>
            <a:ext cx="1000898" cy="49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166724" y="210067"/>
            <a:ext cx="4074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0" i="0" u="none" strike="noStrike" dirty="0" smtClean="0">
                <a:solidFill>
                  <a:srgbClr val="1A0DAB"/>
                </a:solidFill>
                <a:effectLst/>
                <a:latin typeface="Roboto"/>
                <a:hlinkClick r:id="rId2"/>
              </a:rPr>
              <a:t>PENAL CODE CHAPTER 32. FRAUD</a:t>
            </a:r>
            <a:endParaRPr lang="fr-FR" b="0" i="0" u="none" strike="noStrike" dirty="0">
              <a:solidFill>
                <a:srgbClr val="1A0DAB"/>
              </a:solidFill>
              <a:effectLst/>
              <a:latin typeface="Roboto"/>
              <a:hlinkClick r:id="rId2"/>
            </a:endParaRPr>
          </a:p>
        </p:txBody>
      </p:sp>
      <p:pic>
        <p:nvPicPr>
          <p:cNvPr id="1026" name="Picture 2" descr="California Department of Corrections and Rehabilitation logo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9649" y="815051"/>
            <a:ext cx="1050284" cy="1050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4624585" y="3840339"/>
            <a:ext cx="4119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To create the Investigation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68836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124465" y="0"/>
            <a:ext cx="12357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0"/>
            <a:ext cx="1124465" cy="679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42261" y="667266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WHITE COLAR</a:t>
            </a:r>
            <a:endParaRPr lang="en-US" sz="14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9883893" y="7147698"/>
            <a:ext cx="1000898" cy="49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166724" y="210067"/>
            <a:ext cx="4074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0" i="0" u="none" strike="noStrike" dirty="0" smtClean="0">
                <a:solidFill>
                  <a:srgbClr val="1A0DAB"/>
                </a:solidFill>
                <a:effectLst/>
                <a:latin typeface="Roboto"/>
                <a:hlinkClick r:id="rId2"/>
              </a:rPr>
              <a:t>PENAL CODE CHAPTER 32. FRAUD</a:t>
            </a:r>
            <a:endParaRPr lang="fr-FR" b="0" i="0" u="none" strike="noStrike" dirty="0">
              <a:solidFill>
                <a:srgbClr val="1A0DAB"/>
              </a:solidFill>
              <a:effectLst/>
              <a:latin typeface="Roboto"/>
              <a:hlinkClick r:id="rId2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445091" y="1459627"/>
            <a:ext cx="7245317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i="0" dirty="0" smtClean="0">
                <a:solidFill>
                  <a:srgbClr val="1C1C1C"/>
                </a:solidFill>
                <a:effectLst/>
                <a:latin typeface="Montserrat"/>
              </a:rPr>
              <a:t>PREA Definitions</a:t>
            </a:r>
          </a:p>
          <a:p>
            <a:r>
              <a:rPr lang="en-US" sz="4400" b="1" dirty="0">
                <a:solidFill>
                  <a:srgbClr val="1C1C1C"/>
                </a:solidFill>
                <a:latin typeface="Montserrat"/>
              </a:rPr>
              <a:t>	</a:t>
            </a:r>
            <a:r>
              <a:rPr lang="en-US" sz="4400" b="1" dirty="0" smtClean="0">
                <a:solidFill>
                  <a:srgbClr val="1C1C1C"/>
                </a:solidFill>
                <a:latin typeface="Montserrat"/>
              </a:rPr>
              <a:t>		Sexual Violence</a:t>
            </a:r>
            <a:endParaRPr lang="en-US" sz="4400" dirty="0"/>
          </a:p>
        </p:txBody>
      </p:sp>
      <p:pic>
        <p:nvPicPr>
          <p:cNvPr id="1026" name="Picture 2" descr="California Department of Corrections and Rehabilitation logo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9649" y="815051"/>
            <a:ext cx="1050284" cy="1050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1152336" y="553441"/>
            <a:ext cx="4119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To create the Investigation</a:t>
            </a:r>
            <a:endParaRPr lang="en-US" sz="2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4356" y="2931663"/>
            <a:ext cx="10411972" cy="158107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775" y="4979120"/>
            <a:ext cx="1214463" cy="1403729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1878227" y="4761179"/>
            <a:ext cx="1853513" cy="169999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743585" y="5398372"/>
            <a:ext cx="44958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2008 </a:t>
            </a:r>
            <a:r>
              <a:rPr lang="en-US" b="1" strike="sngStrike" dirty="0" err="1" smtClean="0"/>
              <a:t>virginia</a:t>
            </a:r>
            <a:r>
              <a:rPr lang="en-US" b="1" strike="sngStrike" dirty="0" smtClean="0"/>
              <a:t> </a:t>
            </a:r>
            <a:r>
              <a:rPr lang="en-US" b="1" strike="sngStrike" dirty="0" err="1" smtClean="0"/>
              <a:t>rommet</a:t>
            </a:r>
            <a:r>
              <a:rPr lang="en-US" b="1" strike="sngStrike" dirty="0" smtClean="0"/>
              <a:t> </a:t>
            </a:r>
            <a:r>
              <a:rPr lang="en-US" b="1" strike="sngStrike" dirty="0" err="1" smtClean="0"/>
              <a:t>ponorgray</a:t>
            </a:r>
            <a:r>
              <a:rPr lang="en-US" b="1" strike="sngStrike" dirty="0" smtClean="0"/>
              <a:t> </a:t>
            </a:r>
            <a:r>
              <a:rPr lang="en-US" b="1" strike="sngStrike" dirty="0" err="1" smtClean="0"/>
              <a:t>ibm</a:t>
            </a:r>
            <a:r>
              <a:rPr lang="en-US" b="1" strike="sngStrike" dirty="0" smtClean="0"/>
              <a:t> laptops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541188" y="4613542"/>
            <a:ext cx="50512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smtClean="0"/>
              <a:t>DELTA</a:t>
            </a:r>
            <a:endParaRPr lang="en-US" sz="9600" dirty="0"/>
          </a:p>
        </p:txBody>
      </p:sp>
      <p:sp>
        <p:nvSpPr>
          <p:cNvPr id="8" name="Rectangle 7"/>
          <p:cNvSpPr/>
          <p:nvPr/>
        </p:nvSpPr>
        <p:spPr>
          <a:xfrm>
            <a:off x="4218789" y="5680984"/>
            <a:ext cx="2611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palmesan</a:t>
            </a:r>
            <a:r>
              <a:rPr lang="en-US" dirty="0" smtClean="0"/>
              <a:t> </a:t>
            </a:r>
            <a:r>
              <a:rPr lang="en-US" dirty="0" err="1" smtClean="0"/>
              <a:t>rommiet</a:t>
            </a:r>
            <a:r>
              <a:rPr lang="en-US" dirty="0" smtClean="0"/>
              <a:t> laptop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48033" y="6013517"/>
            <a:ext cx="2186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CIVIL_CODE: MAN     </a:t>
            </a:r>
          </a:p>
          <a:p>
            <a:r>
              <a:rPr lang="en-US" b="1" dirty="0" smtClean="0"/>
              <a:t>CIVIL_CODE: BLACK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35576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124465" y="0"/>
            <a:ext cx="12357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0"/>
            <a:ext cx="1124465" cy="679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42261" y="667266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WHITE COLAR</a:t>
            </a:r>
            <a:endParaRPr lang="en-US" sz="14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9883893" y="7147698"/>
            <a:ext cx="1000898" cy="49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166724" y="210067"/>
            <a:ext cx="4074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0" i="0" u="none" strike="noStrike" dirty="0" smtClean="0">
                <a:solidFill>
                  <a:srgbClr val="1A0DAB"/>
                </a:solidFill>
                <a:effectLst/>
                <a:latin typeface="Roboto"/>
                <a:hlinkClick r:id="rId2"/>
              </a:rPr>
              <a:t>PENAL CODE CHAPTER 32. FRAUD</a:t>
            </a:r>
            <a:endParaRPr lang="fr-FR" b="0" i="0" u="none" strike="noStrike" dirty="0">
              <a:solidFill>
                <a:srgbClr val="1A0DAB"/>
              </a:solidFill>
              <a:effectLst/>
              <a:latin typeface="Roboto"/>
              <a:hlinkClick r:id="rId2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445091" y="1459627"/>
            <a:ext cx="7245317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i="0" dirty="0" smtClean="0">
                <a:solidFill>
                  <a:srgbClr val="1C1C1C"/>
                </a:solidFill>
                <a:effectLst/>
                <a:latin typeface="Montserrat"/>
              </a:rPr>
              <a:t>PREA Definitions</a:t>
            </a:r>
          </a:p>
          <a:p>
            <a:r>
              <a:rPr lang="en-US" sz="4400" b="1" dirty="0">
                <a:solidFill>
                  <a:srgbClr val="1C1C1C"/>
                </a:solidFill>
                <a:latin typeface="Montserrat"/>
              </a:rPr>
              <a:t>	</a:t>
            </a:r>
            <a:r>
              <a:rPr lang="en-US" sz="4400" b="1" dirty="0" smtClean="0">
                <a:solidFill>
                  <a:srgbClr val="1C1C1C"/>
                </a:solidFill>
                <a:latin typeface="Montserrat"/>
              </a:rPr>
              <a:t>		Sexual Violence</a:t>
            </a:r>
            <a:endParaRPr lang="en-US" sz="4400" dirty="0"/>
          </a:p>
        </p:txBody>
      </p:sp>
      <p:pic>
        <p:nvPicPr>
          <p:cNvPr id="1026" name="Picture 2" descr="California Department of Corrections and Rehabilitation logo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9649" y="815051"/>
            <a:ext cx="1050284" cy="1050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1152336" y="553441"/>
            <a:ext cx="4119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To create the Investigation</a:t>
            </a:r>
            <a:endParaRPr lang="en-US" sz="28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055" y="3551907"/>
            <a:ext cx="1214463" cy="140372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59396" y="2069045"/>
            <a:ext cx="5051243" cy="156966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DELTA</a:t>
            </a:r>
            <a:endParaRPr lang="en-US" sz="9600" dirty="0"/>
          </a:p>
        </p:txBody>
      </p:sp>
      <p:sp>
        <p:nvSpPr>
          <p:cNvPr id="9" name="TextBox 8"/>
          <p:cNvSpPr txBox="1"/>
          <p:nvPr/>
        </p:nvSpPr>
        <p:spPr>
          <a:xfrm>
            <a:off x="4248033" y="6013517"/>
            <a:ext cx="2186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CIVIL_CODE: MAN     </a:t>
            </a:r>
          </a:p>
          <a:p>
            <a:r>
              <a:rPr lang="en-US" b="1" dirty="0" smtClean="0"/>
              <a:t>CIVIL_CODE: BLACK</a:t>
            </a:r>
            <a:endParaRPr lang="en-US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65591" y="4955059"/>
            <a:ext cx="2438400" cy="1828800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 flipH="1" flipV="1">
            <a:off x="1445091" y="3429000"/>
            <a:ext cx="1878951" cy="1661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Arrow 16"/>
          <p:cNvSpPr/>
          <p:nvPr/>
        </p:nvSpPr>
        <p:spPr>
          <a:xfrm rot="272078">
            <a:off x="2725199" y="3709192"/>
            <a:ext cx="7188807" cy="2020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868632" y="3021132"/>
            <a:ext cx="6096000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/>
              <a:t>Ibm.*</a:t>
            </a:r>
          </a:p>
          <a:p>
            <a:r>
              <a:rPr lang="en-US" sz="1400" dirty="0" smtClean="0"/>
              <a:t>Ibm.damiler.*</a:t>
            </a:r>
          </a:p>
          <a:p>
            <a:r>
              <a:rPr lang="en-US" sz="1400" dirty="0" smtClean="0"/>
              <a:t>Ibm.damiler.partner.*</a:t>
            </a:r>
          </a:p>
          <a:p>
            <a:r>
              <a:rPr lang="en-US" sz="1400" dirty="0" smtClean="0"/>
              <a:t>Ibm.dmiler.partner.proflics.*</a:t>
            </a:r>
          </a:p>
          <a:p>
            <a:r>
              <a:rPr lang="en-US" sz="1400" dirty="0" smtClean="0"/>
              <a:t>Ibm.dmiler.partner.proflics.tamgeroup.*</a:t>
            </a:r>
          </a:p>
          <a:p>
            <a:r>
              <a:rPr lang="en-US" sz="1400" dirty="0" smtClean="0"/>
              <a:t>Ibm.dmiler.partner.oriflie.tamgeoru.svstech.*</a:t>
            </a:r>
          </a:p>
          <a:p>
            <a:r>
              <a:rPr lang="en-US" sz="1400" dirty="0" smtClean="0"/>
              <a:t>Ibm.dmiler.partner.oriflie.tamgeoru.svstech.isoagroup.*</a:t>
            </a:r>
          </a:p>
          <a:p>
            <a:r>
              <a:rPr lang="en-US" sz="1400" dirty="0" err="1" smtClean="0"/>
              <a:t>Ibm.dmiler.partner.oriflie.tamgeoru.svstech.isoagroup</a:t>
            </a:r>
            <a:r>
              <a:rPr lang="en-US" sz="1400" dirty="0" smtClean="0"/>
              <a:t> camsolutionsllc.*</a:t>
            </a:r>
          </a:p>
          <a:p>
            <a:endParaRPr lang="en-US" sz="1400" dirty="0" smtClean="0"/>
          </a:p>
          <a:p>
            <a:r>
              <a:rPr lang="en-US" sz="1400" dirty="0" err="1" smtClean="0"/>
              <a:t>Ibm.dmiler.partner.prolifcis.tamgroup.svstech.isoagroup</a:t>
            </a:r>
            <a:r>
              <a:rPr lang="en-US" sz="1400" dirty="0" smtClean="0"/>
              <a:t> meiersllc.*</a:t>
            </a:r>
          </a:p>
          <a:p>
            <a:r>
              <a:rPr lang="en-US" sz="1400" dirty="0" err="1" smtClean="0"/>
              <a:t>Ibm.dmiler.partner.prolifics.tamgroup.svstech.isoagroup</a:t>
            </a:r>
            <a:r>
              <a:rPr lang="en-US" sz="1400" dirty="0" smtClean="0"/>
              <a:t> peterssonllc.*</a:t>
            </a:r>
            <a:endParaRPr lang="en-US" sz="1400" dirty="0" smtClean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0933" y="2477875"/>
            <a:ext cx="2113232" cy="1488644"/>
          </a:xfrm>
          <a:prstGeom prst="rect">
            <a:avLst/>
          </a:prstGeom>
        </p:spPr>
      </p:pic>
      <p:sp>
        <p:nvSpPr>
          <p:cNvPr id="23" name="Right Arrow 22"/>
          <p:cNvSpPr/>
          <p:nvPr/>
        </p:nvSpPr>
        <p:spPr>
          <a:xfrm>
            <a:off x="8085681" y="1843380"/>
            <a:ext cx="2369979" cy="202099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8238081" y="1995780"/>
            <a:ext cx="2369979" cy="202099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37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124465" y="0"/>
            <a:ext cx="12357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0"/>
            <a:ext cx="1124465" cy="679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42261" y="667266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WHITE COLAR</a:t>
            </a:r>
            <a:endParaRPr lang="en-US" sz="14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9883893" y="7147698"/>
            <a:ext cx="1000898" cy="49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166724" y="210067"/>
            <a:ext cx="4074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0" i="0" u="none" strike="noStrike" dirty="0" smtClean="0">
                <a:solidFill>
                  <a:srgbClr val="1A0DAB"/>
                </a:solidFill>
                <a:effectLst/>
                <a:latin typeface="Roboto"/>
                <a:hlinkClick r:id="rId2"/>
              </a:rPr>
              <a:t>PENAL CODE CHAPTER 32. FRAUD</a:t>
            </a:r>
            <a:endParaRPr lang="fr-FR" b="0" i="0" u="none" strike="noStrike" dirty="0">
              <a:solidFill>
                <a:srgbClr val="1A0DAB"/>
              </a:solidFill>
              <a:effectLst/>
              <a:latin typeface="Roboto"/>
              <a:hlinkClick r:id="rId2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301699" y="-56009"/>
            <a:ext cx="4804392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i="0" dirty="0" smtClean="0">
                <a:solidFill>
                  <a:srgbClr val="1C1C1C"/>
                </a:solidFill>
                <a:effectLst/>
                <a:latin typeface="Montserrat"/>
              </a:rPr>
              <a:t>PREA Definitions</a:t>
            </a:r>
          </a:p>
          <a:p>
            <a:r>
              <a:rPr lang="en-US" sz="4400" b="1" dirty="0" smtClean="0">
                <a:solidFill>
                  <a:srgbClr val="1C1C1C"/>
                </a:solidFill>
                <a:latin typeface="Montserrat"/>
              </a:rPr>
              <a:t>Transgender</a:t>
            </a:r>
            <a:endParaRPr lang="en-US" sz="4400" dirty="0"/>
          </a:p>
        </p:txBody>
      </p:sp>
      <p:pic>
        <p:nvPicPr>
          <p:cNvPr id="1026" name="Picture 2" descr="California Department of Corrections and Rehabilitation logo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5444" y="210067"/>
            <a:ext cx="1050284" cy="1050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1152336" y="553441"/>
            <a:ext cx="4119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To create the Investigation</a:t>
            </a:r>
            <a:endParaRPr lang="en-US" sz="28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4465" y="1420035"/>
            <a:ext cx="7772400" cy="6477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896865" y="34290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&lt;s&gt;Dildo Machine </a:t>
            </a:r>
            <a:r>
              <a:rPr lang="en-US" dirty="0" err="1" smtClean="0"/>
              <a:t>ibm.dmiler</a:t>
            </a:r>
            <a:r>
              <a:rPr lang="en-US" dirty="0" smtClean="0"/>
              <a:t>.  CHURC(</a:t>
            </a:r>
            <a:r>
              <a:rPr lang="en-US" dirty="0" err="1" smtClean="0"/>
              <a:t>monetear</a:t>
            </a:r>
            <a:r>
              <a:rPr lang="en-US" dirty="0" smtClean="0"/>
              <a:t> way, </a:t>
            </a:r>
            <a:r>
              <a:rPr lang="en-US" dirty="0" err="1" smtClean="0"/>
              <a:t>hadio</a:t>
            </a:r>
            <a:r>
              <a:rPr lang="en-US" dirty="0" smtClean="0"/>
              <a:t>)&lt;/s&gt;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896865" y="1790677"/>
            <a:ext cx="4280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WWI </a:t>
            </a:r>
            <a:r>
              <a:rPr lang="en-US" dirty="0" err="1" smtClean="0"/>
              <a:t>chistmas</a:t>
            </a:r>
            <a:r>
              <a:rPr lang="en-US" dirty="0" smtClean="0"/>
              <a:t> 2pace as </a:t>
            </a:r>
            <a:r>
              <a:rPr lang="en-US" dirty="0" err="1" smtClean="0"/>
              <a:t>protestute</a:t>
            </a:r>
            <a:r>
              <a:rPr lang="en-US" dirty="0" smtClean="0"/>
              <a:t> ., 200/m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896865" y="247133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ibm.dmiler.apple.employ.tim.cook</a:t>
            </a:r>
            <a:r>
              <a:rPr lang="en-US" dirty="0" smtClean="0"/>
              <a:t>(</a:t>
            </a:r>
            <a:r>
              <a:rPr lang="en-US" dirty="0" err="1" smtClean="0"/>
              <a:t>gary,joshn</a:t>
            </a:r>
            <a:r>
              <a:rPr lang="en-US" dirty="0" smtClean="0"/>
              <a:t>, dildo bag las </a:t>
            </a:r>
            <a:r>
              <a:rPr lang="en-US" dirty="0" err="1" smtClean="0"/>
              <a:t>vegas</a:t>
            </a:r>
            <a:r>
              <a:rPr lang="en-US" dirty="0" smtClean="0"/>
              <a:t> GREENNNN </a:t>
            </a:r>
            <a:r>
              <a:rPr lang="en-US" dirty="0" err="1" smtClean="0"/>
              <a:t>Craiglist</a:t>
            </a:r>
            <a:r>
              <a:rPr lang="en-US" dirty="0" smtClean="0"/>
              <a:t>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503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124465" y="0"/>
            <a:ext cx="12357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0"/>
            <a:ext cx="1124465" cy="679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42261" y="667266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WHITE COLAR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695567" y="2861274"/>
            <a:ext cx="3124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IBM, Daimler Ag and Accenture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476" y="3429000"/>
            <a:ext cx="1028974" cy="372417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5632476" y="3507605"/>
            <a:ext cx="1361448" cy="29381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695567" y="3002692"/>
            <a:ext cx="3124253" cy="86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166724" y="64184"/>
            <a:ext cx="4074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0" i="0" u="none" strike="noStrike" dirty="0" smtClean="0">
                <a:solidFill>
                  <a:srgbClr val="1A0DAB"/>
                </a:solidFill>
                <a:effectLst/>
                <a:latin typeface="Roboto"/>
                <a:hlinkClick r:id="rId3"/>
              </a:rPr>
              <a:t>PENAL CODE CHAPTER 32. FRAUD</a:t>
            </a:r>
            <a:endParaRPr lang="fr-FR" b="0" i="0" u="none" strike="noStrike" dirty="0">
              <a:solidFill>
                <a:srgbClr val="1A0DAB"/>
              </a:solidFill>
              <a:effectLst/>
              <a:latin typeface="Roboto"/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3795416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124465" y="0"/>
            <a:ext cx="12357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0"/>
            <a:ext cx="1124465" cy="679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42261" y="667266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WHITE COLAR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568692" y="4245234"/>
            <a:ext cx="3124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IBM, Daimler Ag and Accenture</a:t>
            </a:r>
            <a:endParaRPr lang="en-US" dirty="0"/>
          </a:p>
        </p:txBody>
      </p:sp>
      <p:cxnSp>
        <p:nvCxnSpPr>
          <p:cNvPr id="3" name="Straight Connector 2"/>
          <p:cNvCxnSpPr>
            <a:stCxn id="8" idx="1"/>
            <a:endCxn id="8" idx="3"/>
          </p:cNvCxnSpPr>
          <p:nvPr/>
        </p:nvCxnSpPr>
        <p:spPr>
          <a:xfrm>
            <a:off x="2568692" y="4429900"/>
            <a:ext cx="31242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9747969" y="5090299"/>
            <a:ext cx="914400" cy="729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Kp.org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9747969" y="5430109"/>
            <a:ext cx="1000898" cy="49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166724" y="210067"/>
            <a:ext cx="4074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0" i="0" u="none" strike="noStrike" dirty="0" smtClean="0">
                <a:solidFill>
                  <a:srgbClr val="1A0DAB"/>
                </a:solidFill>
                <a:effectLst/>
                <a:latin typeface="Roboto"/>
                <a:hlinkClick r:id="rId2"/>
              </a:rPr>
              <a:t>PENAL CODE CHAPTER 32. FRAUD</a:t>
            </a:r>
            <a:endParaRPr lang="fr-FR" b="0" i="0" u="none" strike="noStrike" dirty="0">
              <a:solidFill>
                <a:srgbClr val="1A0DAB"/>
              </a:solidFill>
              <a:effectLst/>
              <a:latin typeface="Roboto"/>
              <a:hlinkClick r:id="rId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68692" y="4614566"/>
            <a:ext cx="8835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Ibm.damiler.partner.proflics.tamgeropu.svstech.isoagroup.camsolutionsllc.</a:t>
            </a:r>
            <a:r>
              <a:rPr lang="en-US" b="1" dirty="0" smtClean="0"/>
              <a:t>client</a:t>
            </a:r>
            <a:r>
              <a:rPr lang="en-US" dirty="0" smtClean="0"/>
              <a:t>.kporg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504" y="6335244"/>
            <a:ext cx="1028974" cy="372417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8905504" y="6413849"/>
            <a:ext cx="1361448" cy="29381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314585" y="5176796"/>
            <a:ext cx="1391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WWI</a:t>
            </a:r>
            <a:r>
              <a:rPr lang="en-US" dirty="0" smtClean="0"/>
              <a:t>(</a:t>
            </a:r>
            <a:r>
              <a:rPr lang="en-US" strike="sngStrike" dirty="0" smtClean="0"/>
              <a:t>Kaiser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568692" y="712042"/>
            <a:ext cx="697637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Ibm.*</a:t>
            </a:r>
          </a:p>
          <a:p>
            <a:r>
              <a:rPr lang="en-US" dirty="0" smtClean="0"/>
              <a:t>Ibm.</a:t>
            </a:r>
            <a:r>
              <a:rPr lang="en-US" dirty="0" smtClean="0"/>
              <a:t>damiler.*</a:t>
            </a:r>
          </a:p>
          <a:p>
            <a:r>
              <a:rPr lang="en-US" dirty="0" smtClean="0"/>
              <a:t>Ibm.damiler.</a:t>
            </a:r>
            <a:r>
              <a:rPr lang="en-US" dirty="0" smtClean="0"/>
              <a:t>partner.*</a:t>
            </a:r>
          </a:p>
          <a:p>
            <a:r>
              <a:rPr lang="en-US" dirty="0" smtClean="0"/>
              <a:t>Ibm.dmiler.partner.</a:t>
            </a:r>
            <a:r>
              <a:rPr lang="en-US" dirty="0" smtClean="0"/>
              <a:t>proflics.*</a:t>
            </a:r>
          </a:p>
          <a:p>
            <a:r>
              <a:rPr lang="en-US" dirty="0" smtClean="0"/>
              <a:t>Ibm.dmiler.partner.proflics.</a:t>
            </a:r>
            <a:r>
              <a:rPr lang="en-US" dirty="0" smtClean="0"/>
              <a:t>tamgeroup.*</a:t>
            </a:r>
          </a:p>
          <a:p>
            <a:r>
              <a:rPr lang="en-US" dirty="0" smtClean="0"/>
              <a:t>Ibm.dmiler.partner.oriflie.tamgeoru.</a:t>
            </a:r>
            <a:r>
              <a:rPr lang="en-US" dirty="0" smtClean="0"/>
              <a:t>svstech.*</a:t>
            </a:r>
          </a:p>
          <a:p>
            <a:r>
              <a:rPr lang="en-US" dirty="0" smtClean="0"/>
              <a:t>Ibm.dmiler.partner.oriflie.tamgeoru.svstech.isoagroup.*</a:t>
            </a:r>
          </a:p>
          <a:p>
            <a:r>
              <a:rPr lang="en-US" dirty="0" err="1" smtClean="0"/>
              <a:t>Ibm.dmiler.partner.oriflie.tamgeoru.svstech.isoagroup</a:t>
            </a:r>
            <a:r>
              <a:rPr lang="en-US" dirty="0" smtClean="0"/>
              <a:t> camsolutionsllc.*</a:t>
            </a:r>
          </a:p>
          <a:p>
            <a:endParaRPr lang="en-US" dirty="0"/>
          </a:p>
          <a:p>
            <a:r>
              <a:rPr lang="en-US" dirty="0" err="1" smtClean="0"/>
              <a:t>Ibm.dmiler.partner.prolifcis.tamgroup.svstech.isoagroup</a:t>
            </a:r>
            <a:r>
              <a:rPr lang="en-US" dirty="0" smtClean="0"/>
              <a:t> meiersllc.*</a:t>
            </a:r>
          </a:p>
          <a:p>
            <a:r>
              <a:rPr lang="en-US" dirty="0" err="1" smtClean="0"/>
              <a:t>Ibm.dmiler.partner.prolifics.tamgroup.svstech.isoagroup</a:t>
            </a:r>
            <a:r>
              <a:rPr lang="en-US" dirty="0" smtClean="0"/>
              <a:t> peterssonllc.*</a:t>
            </a:r>
            <a:endParaRPr lang="en-US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9117531" y="790377"/>
            <a:ext cx="2443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nonPoliceDocuments.*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6827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124465" y="0"/>
            <a:ext cx="12357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0"/>
            <a:ext cx="1124465" cy="679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42261" y="667266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WHITE COLAR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424105" y="430927"/>
            <a:ext cx="3180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IBM, Daimler Ag and Accenture</a:t>
            </a:r>
            <a:endParaRPr lang="en-US" b="1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5424104" y="645800"/>
            <a:ext cx="31242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9747969" y="5090299"/>
            <a:ext cx="914400" cy="729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Kp.org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9747969" y="5430109"/>
            <a:ext cx="1000898" cy="49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166724" y="210067"/>
            <a:ext cx="4074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0" i="0" u="none" strike="noStrike" dirty="0" smtClean="0">
                <a:solidFill>
                  <a:srgbClr val="1A0DAB"/>
                </a:solidFill>
                <a:effectLst/>
                <a:latin typeface="Roboto"/>
                <a:hlinkClick r:id="rId2"/>
              </a:rPr>
              <a:t>PENAL CODE CHAPTER 32. FRAUD</a:t>
            </a:r>
            <a:endParaRPr lang="fr-FR" b="0" i="0" u="none" strike="noStrike" dirty="0">
              <a:solidFill>
                <a:srgbClr val="1A0DAB"/>
              </a:solidFill>
              <a:effectLst/>
              <a:latin typeface="Roboto"/>
              <a:hlinkClick r:id="rId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68692" y="4614566"/>
            <a:ext cx="8835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Ibm.damiler.partner.proflics.tamgeropu.svstech.isoagroup.camsolutionsllc.</a:t>
            </a:r>
            <a:r>
              <a:rPr lang="en-US" b="1" dirty="0" smtClean="0"/>
              <a:t>client</a:t>
            </a:r>
            <a:r>
              <a:rPr lang="en-US" dirty="0" smtClean="0"/>
              <a:t>.kporg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504" y="6335244"/>
            <a:ext cx="1028974" cy="372417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8905504" y="6413849"/>
            <a:ext cx="1361448" cy="29381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314585" y="5176796"/>
            <a:ext cx="1391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WWI</a:t>
            </a:r>
            <a:r>
              <a:rPr lang="en-US" dirty="0" smtClean="0"/>
              <a:t>(</a:t>
            </a:r>
            <a:r>
              <a:rPr lang="en-US" strike="sngStrike" dirty="0" smtClean="0"/>
              <a:t>Kaiser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568692" y="712042"/>
            <a:ext cx="697637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Ibm.*</a:t>
            </a:r>
          </a:p>
          <a:p>
            <a:r>
              <a:rPr lang="en-US" dirty="0" smtClean="0"/>
              <a:t>Ibm.</a:t>
            </a:r>
            <a:r>
              <a:rPr lang="en-US" dirty="0" smtClean="0"/>
              <a:t>damiler.*</a:t>
            </a:r>
          </a:p>
          <a:p>
            <a:r>
              <a:rPr lang="en-US" dirty="0" smtClean="0"/>
              <a:t>Ibm.damiler.</a:t>
            </a:r>
            <a:r>
              <a:rPr lang="en-US" dirty="0" smtClean="0"/>
              <a:t>partner.*</a:t>
            </a:r>
          </a:p>
          <a:p>
            <a:r>
              <a:rPr lang="en-US" dirty="0" smtClean="0"/>
              <a:t>Ibm.dmiler.partner.</a:t>
            </a:r>
            <a:r>
              <a:rPr lang="en-US" dirty="0" smtClean="0"/>
              <a:t>proflics.*</a:t>
            </a:r>
          </a:p>
          <a:p>
            <a:r>
              <a:rPr lang="en-US" dirty="0" smtClean="0"/>
              <a:t>Ibm.dmiler.partner.proflics.</a:t>
            </a:r>
            <a:r>
              <a:rPr lang="en-US" dirty="0" smtClean="0"/>
              <a:t>tamgeroup.*</a:t>
            </a:r>
          </a:p>
          <a:p>
            <a:r>
              <a:rPr lang="en-US" dirty="0" smtClean="0"/>
              <a:t>Ibm.dmiler.partner.oriflie.tamgeoru.</a:t>
            </a:r>
            <a:r>
              <a:rPr lang="en-US" dirty="0" smtClean="0"/>
              <a:t>svstech.*</a:t>
            </a:r>
          </a:p>
          <a:p>
            <a:r>
              <a:rPr lang="en-US" dirty="0" smtClean="0"/>
              <a:t>Ibm.dmiler.partner.oriflie.tamgeoru.svstech.isoagroup.*</a:t>
            </a:r>
          </a:p>
          <a:p>
            <a:r>
              <a:rPr lang="en-US" dirty="0" err="1" smtClean="0"/>
              <a:t>Ibm.dmiler.partner.oriflie.tamgeoru.svstech.isoagroup</a:t>
            </a:r>
            <a:r>
              <a:rPr lang="en-US" dirty="0" smtClean="0"/>
              <a:t> camsolutionsllc.*</a:t>
            </a:r>
          </a:p>
          <a:p>
            <a:endParaRPr lang="en-US" dirty="0"/>
          </a:p>
          <a:p>
            <a:r>
              <a:rPr lang="en-US" dirty="0" err="1" smtClean="0"/>
              <a:t>Ibm.dmiler.partner.prolifcis.tamgroup.svstech.isoagroup</a:t>
            </a:r>
            <a:r>
              <a:rPr lang="en-US" dirty="0" smtClean="0"/>
              <a:t> meiersllc.*</a:t>
            </a:r>
          </a:p>
          <a:p>
            <a:r>
              <a:rPr lang="en-US" dirty="0" err="1" smtClean="0"/>
              <a:t>Ibm.dmiler.partner.prolifics.tamgroup.svstech.isoagroup</a:t>
            </a:r>
            <a:r>
              <a:rPr lang="en-US" dirty="0" smtClean="0"/>
              <a:t> peterssonllc.*</a:t>
            </a:r>
            <a:endParaRPr lang="en-US" dirty="0" smtClean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683213" y="926916"/>
            <a:ext cx="1927652" cy="232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037721" y="811056"/>
            <a:ext cx="415427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Ibm.igs</a:t>
            </a:r>
            <a:r>
              <a:rPr lang="en-US" dirty="0" smtClean="0"/>
              <a:t>.*</a:t>
            </a:r>
          </a:p>
          <a:p>
            <a:r>
              <a:rPr lang="en-US" dirty="0"/>
              <a:t> </a:t>
            </a:r>
            <a:r>
              <a:rPr lang="en-US" dirty="0" smtClean="0"/>
              <a:t> 0.1 Infosys call </a:t>
            </a:r>
            <a:r>
              <a:rPr lang="en-US" dirty="0" err="1" smtClean="0"/>
              <a:t>websphere</a:t>
            </a:r>
            <a:r>
              <a:rPr lang="en-US" dirty="0" smtClean="0"/>
              <a:t> sex abuse wife</a:t>
            </a:r>
          </a:p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ghocheo</a:t>
            </a:r>
            <a:r>
              <a:rPr lang="en-US" dirty="0" smtClean="0"/>
              <a:t>(</a:t>
            </a:r>
            <a:r>
              <a:rPr lang="en-US" dirty="0" err="1" smtClean="0"/>
              <a:t>nonPoclieWife</a:t>
            </a:r>
            <a:r>
              <a:rPr lang="en-US" dirty="0" smtClean="0"/>
              <a:t>)</a:t>
            </a:r>
          </a:p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Kpmg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/>
              <a:t> </a:t>
            </a:r>
            <a:r>
              <a:rPr lang="en-US" dirty="0" err="1" smtClean="0"/>
              <a:t>god.phil</a:t>
            </a:r>
            <a:r>
              <a:rPr lang="en-US" dirty="0" smtClean="0"/>
              <a:t>(</a:t>
            </a:r>
            <a:r>
              <a:rPr lang="en-US" dirty="0" err="1" smtClean="0"/>
              <a:t>leslie</a:t>
            </a:r>
            <a:r>
              <a:rPr lang="en-US" dirty="0" smtClean="0"/>
              <a:t>)</a:t>
            </a:r>
          </a:p>
          <a:p>
            <a:r>
              <a:rPr lang="en-US" b="1" dirty="0" err="1" smtClean="0"/>
              <a:t>Mckesson</a:t>
            </a:r>
            <a:r>
              <a:rPr lang="en-US" b="1" dirty="0" smtClean="0"/>
              <a:t> </a:t>
            </a:r>
            <a:r>
              <a:rPr lang="en-US" dirty="0" smtClean="0"/>
              <a:t>high cannabis </a:t>
            </a:r>
            <a:r>
              <a:rPr lang="en-US" dirty="0" err="1" smtClean="0"/>
              <a:t>bycle</a:t>
            </a:r>
            <a:r>
              <a:rPr lang="en-US" dirty="0" smtClean="0"/>
              <a:t> </a:t>
            </a:r>
            <a:r>
              <a:rPr lang="en-US" dirty="0" err="1" smtClean="0"/>
              <a:t>gary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endParaRPr lang="en-US" dirty="0" smtClean="0"/>
          </a:p>
          <a:p>
            <a:r>
              <a:rPr lang="en-US" dirty="0" smtClean="0"/>
              <a:t>Booz </a:t>
            </a:r>
            <a:r>
              <a:rPr lang="en-US" dirty="0" err="1" smtClean="0"/>
              <a:t>Alen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501005" y="92691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786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124465" y="0"/>
            <a:ext cx="12357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0"/>
            <a:ext cx="1124465" cy="679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42261" y="667266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WHITE COLAR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569308" y="667266"/>
            <a:ext cx="3124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IBM, Daimler Ag and Accenture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217" y="1234992"/>
            <a:ext cx="1028974" cy="372417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2506217" y="1313597"/>
            <a:ext cx="1361448" cy="29381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569308" y="808684"/>
            <a:ext cx="3124253" cy="86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166724" y="64184"/>
            <a:ext cx="4074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0" i="0" u="none" strike="noStrike" dirty="0" smtClean="0">
                <a:solidFill>
                  <a:srgbClr val="1A0DAB"/>
                </a:solidFill>
                <a:effectLst/>
                <a:latin typeface="Roboto"/>
                <a:hlinkClick r:id="rId3"/>
              </a:rPr>
              <a:t>PENAL CODE CHAPTER 32. FRAUD</a:t>
            </a:r>
            <a:endParaRPr lang="fr-FR" b="0" i="0" u="none" strike="noStrike" dirty="0">
              <a:solidFill>
                <a:srgbClr val="1A0DAB"/>
              </a:solidFill>
              <a:effectLst/>
              <a:latin typeface="Roboto"/>
              <a:hlinkClick r:id="rId3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29137" y="2126733"/>
            <a:ext cx="1139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 smtClean="0"/>
              <a:t>Accenture</a:t>
            </a:r>
            <a:endParaRPr lang="en-US" strike="sngStrike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830588" y="5675542"/>
            <a:ext cx="1851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000000"/>
                </a:solidFill>
                <a:effectLst/>
                <a:latin typeface="Linux Libertine"/>
              </a:rPr>
              <a:t>Arthur Andersen</a:t>
            </a:r>
            <a:endParaRPr lang="en-US" b="0" i="0" dirty="0">
              <a:solidFill>
                <a:srgbClr val="000000"/>
              </a:solidFill>
              <a:effectLst/>
              <a:latin typeface="Linux Libertine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14963" y="5418290"/>
            <a:ext cx="1932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0.1 </a:t>
            </a:r>
            <a:r>
              <a:rPr lang="en-US" dirty="0" err="1" smtClean="0"/>
              <a:t>ibm.dmiler.glu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03743" y="5711927"/>
            <a:ext cx="42754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09483" y="5213877"/>
            <a:ext cx="2660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MAINSTREET(</a:t>
            </a:r>
            <a:r>
              <a:rPr lang="en-US" strike="sngStrike" dirty="0" err="1" smtClean="0"/>
              <a:t>haupstrasse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291881" y="5952541"/>
            <a:ext cx="1423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Tony Robbins</a:t>
            </a:r>
            <a:endParaRPr lang="en-US" strike="sngStrike" dirty="0"/>
          </a:p>
        </p:txBody>
      </p:sp>
      <p:sp>
        <p:nvSpPr>
          <p:cNvPr id="18" name="Rectangle 17"/>
          <p:cNvSpPr/>
          <p:nvPr/>
        </p:nvSpPr>
        <p:spPr>
          <a:xfrm>
            <a:off x="1775338" y="2690346"/>
            <a:ext cx="1851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202124"/>
                </a:solidFill>
                <a:effectLst/>
                <a:latin typeface="Google Sans"/>
              </a:rPr>
              <a:t>Arthur Andersen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775338" y="409694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 smtClean="0">
                <a:solidFill>
                  <a:srgbClr val="4D5156"/>
                </a:solidFill>
                <a:effectLst/>
                <a:latin typeface="Roboto"/>
              </a:rPr>
              <a:t>As a result, Andersen Consulting changed its name to </a:t>
            </a:r>
            <a:r>
              <a:rPr lang="en-US" b="1" i="0" dirty="0" smtClean="0">
                <a:solidFill>
                  <a:srgbClr val="5F6368"/>
                </a:solidFill>
                <a:effectLst/>
                <a:latin typeface="Roboto"/>
              </a:rPr>
              <a:t>Accenture</a:t>
            </a:r>
            <a:r>
              <a:rPr lang="en-US" b="0" i="0" dirty="0" smtClean="0">
                <a:solidFill>
                  <a:srgbClr val="4D5156"/>
                </a:solidFill>
                <a:effectLst/>
                <a:latin typeface="Roboto"/>
              </a:rPr>
              <a:t> on January 1, 2001, and </a:t>
            </a:r>
            <a:r>
              <a:rPr lang="en-US" b="1" i="0" dirty="0" smtClean="0">
                <a:solidFill>
                  <a:srgbClr val="5F6368"/>
                </a:solidFill>
                <a:effectLst/>
                <a:latin typeface="Roboto"/>
              </a:rPr>
              <a:t>Arthur Andersen</a:t>
            </a:r>
            <a:r>
              <a:rPr lang="en-US" b="0" i="0" dirty="0" smtClean="0">
                <a:solidFill>
                  <a:srgbClr val="4D5156"/>
                </a:solidFill>
                <a:effectLst/>
                <a:latin typeface="Roboto"/>
              </a:rPr>
              <a:t>, having the </a:t>
            </a:r>
            <a:r>
              <a:rPr lang="en-US" b="0" i="0" dirty="0" err="1" smtClean="0">
                <a:solidFill>
                  <a:srgbClr val="4D5156"/>
                </a:solidFill>
                <a:effectLst/>
                <a:latin typeface="Roboto"/>
              </a:rPr>
              <a:t>righ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2020541" y="2690346"/>
            <a:ext cx="1361448" cy="29381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999439" y="4214001"/>
            <a:ext cx="6044810" cy="63328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4201297" y="2875012"/>
            <a:ext cx="1705233" cy="18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4197060" y="3218255"/>
            <a:ext cx="2692315" cy="157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4080665" y="3309201"/>
            <a:ext cx="1825865" cy="387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320898" y="2682787"/>
            <a:ext cx="12223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485855" y="3628780"/>
            <a:ext cx="2238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Mrs. </a:t>
            </a:r>
            <a:r>
              <a:rPr lang="en-US" dirty="0" err="1" smtClean="0"/>
              <a:t>Tozin</a:t>
            </a:r>
            <a:r>
              <a:rPr lang="en-US" dirty="0" smtClean="0"/>
              <a:t>, </a:t>
            </a:r>
            <a:r>
              <a:rPr lang="en-US" dirty="0" err="1" smtClean="0"/>
              <a:t>Stephaine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33" name="Straight Connector 32"/>
          <p:cNvCxnSpPr>
            <a:endCxn id="31" idx="1"/>
          </p:cNvCxnSpPr>
          <p:nvPr/>
        </p:nvCxnSpPr>
        <p:spPr>
          <a:xfrm flipH="1">
            <a:off x="4485855" y="3813446"/>
            <a:ext cx="27552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056" y="55479"/>
            <a:ext cx="3899323" cy="292072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9394" y="3813446"/>
            <a:ext cx="2541395" cy="259489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99005" y="2496065"/>
            <a:ext cx="42008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Rick Frost</a:t>
            </a:r>
          </a:p>
          <a:p>
            <a:r>
              <a:rPr lang="en-US" dirty="0" err="1" smtClean="0"/>
              <a:t>Saby</a:t>
            </a:r>
            <a:r>
              <a:rPr lang="en-US" dirty="0" smtClean="0"/>
              <a:t> </a:t>
            </a:r>
            <a:r>
              <a:rPr lang="en-US" dirty="0" err="1" smtClean="0"/>
              <a:t>Tozin</a:t>
            </a:r>
            <a:endParaRPr lang="en-US" dirty="0" smtClean="0"/>
          </a:p>
          <a:p>
            <a:r>
              <a:rPr lang="en-US" dirty="0" err="1" smtClean="0"/>
              <a:t>Standofr</a:t>
            </a:r>
            <a:r>
              <a:rPr lang="en-US" dirty="0" smtClean="0"/>
              <a:t> Devil Face Guy  (</a:t>
            </a:r>
            <a:r>
              <a:rPr lang="en-US" dirty="0" err="1" smtClean="0"/>
              <a:t>ipx</a:t>
            </a:r>
            <a:r>
              <a:rPr lang="en-US" dirty="0" smtClean="0"/>
              <a:t> CAMP DAVID)</a:t>
            </a:r>
          </a:p>
          <a:p>
            <a:r>
              <a:rPr lang="en-US" dirty="0" smtClean="0"/>
              <a:t>Turkish Guy     (</a:t>
            </a:r>
            <a:r>
              <a:rPr lang="en-US" dirty="0" err="1" smtClean="0"/>
              <a:t>ipx</a:t>
            </a:r>
            <a:r>
              <a:rPr lang="en-US" dirty="0" smtClean="0"/>
              <a:t> BAYRAM)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171688" y="6471498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[x] 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275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124465" y="0"/>
            <a:ext cx="12357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0"/>
            <a:ext cx="1124465" cy="679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42261" y="667266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WHITE COLAR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304043" y="1336599"/>
            <a:ext cx="1151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trike="sngStrike" dirty="0" smtClean="0"/>
              <a:t>Accenture</a:t>
            </a:r>
            <a:endParaRPr lang="en-US" b="1" strike="sngStrike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5424104" y="645800"/>
            <a:ext cx="31242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9883893" y="6807888"/>
            <a:ext cx="914400" cy="729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Kp.org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9883893" y="7147698"/>
            <a:ext cx="1000898" cy="49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166724" y="210067"/>
            <a:ext cx="4074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0" i="0" u="none" strike="noStrike" dirty="0" smtClean="0">
                <a:solidFill>
                  <a:srgbClr val="1A0DAB"/>
                </a:solidFill>
                <a:effectLst/>
                <a:latin typeface="Roboto"/>
                <a:hlinkClick r:id="rId2"/>
              </a:rPr>
              <a:t>PENAL CODE CHAPTER 32. FRAUD</a:t>
            </a:r>
            <a:endParaRPr lang="fr-FR" b="0" i="0" u="none" strike="noStrike" dirty="0">
              <a:solidFill>
                <a:srgbClr val="1A0DAB"/>
              </a:solidFill>
              <a:effectLst/>
              <a:latin typeface="Roboto"/>
              <a:hlinkClick r:id="rId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04616" y="6332155"/>
            <a:ext cx="8835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Ibm.damiler.partner.proflics.tamgeropu.svstech.isoagroup.camsolutionsllc.</a:t>
            </a:r>
            <a:r>
              <a:rPr lang="en-US" b="1" dirty="0" smtClean="0"/>
              <a:t>client</a:t>
            </a:r>
            <a:r>
              <a:rPr lang="en-US" dirty="0" smtClean="0"/>
              <a:t>.kporg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428" y="8052833"/>
            <a:ext cx="1028974" cy="372417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9041428" y="8131438"/>
            <a:ext cx="1361448" cy="29381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450509" y="6894385"/>
            <a:ext cx="1391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WWI</a:t>
            </a:r>
            <a:r>
              <a:rPr lang="en-US" dirty="0" smtClean="0"/>
              <a:t>(</a:t>
            </a:r>
            <a:r>
              <a:rPr lang="en-US" strike="sngStrike" dirty="0" smtClean="0"/>
              <a:t>Kaiser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014433" y="2788490"/>
            <a:ext cx="697637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Ibm.*</a:t>
            </a:r>
          </a:p>
          <a:p>
            <a:r>
              <a:rPr lang="en-US" dirty="0" smtClean="0"/>
              <a:t>Ibm.</a:t>
            </a:r>
            <a:r>
              <a:rPr lang="en-US" dirty="0" smtClean="0"/>
              <a:t>damiler.*</a:t>
            </a:r>
          </a:p>
          <a:p>
            <a:r>
              <a:rPr lang="en-US" dirty="0" smtClean="0"/>
              <a:t>Ibm.damiler.</a:t>
            </a:r>
            <a:r>
              <a:rPr lang="en-US" dirty="0" smtClean="0"/>
              <a:t>partner.*</a:t>
            </a:r>
          </a:p>
          <a:p>
            <a:r>
              <a:rPr lang="en-US" dirty="0" smtClean="0"/>
              <a:t>Ibm.dmiler.partner.</a:t>
            </a:r>
            <a:r>
              <a:rPr lang="en-US" dirty="0" smtClean="0"/>
              <a:t>proflics.*</a:t>
            </a:r>
          </a:p>
          <a:p>
            <a:r>
              <a:rPr lang="en-US" dirty="0" smtClean="0"/>
              <a:t>Ibm.dmiler.partner.proflics.</a:t>
            </a:r>
            <a:r>
              <a:rPr lang="en-US" dirty="0" smtClean="0"/>
              <a:t>tamgeroup.*</a:t>
            </a:r>
          </a:p>
          <a:p>
            <a:r>
              <a:rPr lang="en-US" dirty="0" smtClean="0"/>
              <a:t>Ibm.dmiler.partner.oriflie.tamgeoru.</a:t>
            </a:r>
            <a:r>
              <a:rPr lang="en-US" dirty="0" smtClean="0"/>
              <a:t>svstech.*</a:t>
            </a:r>
          </a:p>
          <a:p>
            <a:r>
              <a:rPr lang="en-US" dirty="0" smtClean="0"/>
              <a:t>Ibm.dmiler.partner.oriflie.tamgeoru.svstech.isoagroup.*</a:t>
            </a:r>
          </a:p>
          <a:p>
            <a:r>
              <a:rPr lang="en-US" dirty="0" err="1" smtClean="0"/>
              <a:t>Ibm.dmiler.partner.oriflie.tamgeoru.svstech.isoagroup</a:t>
            </a:r>
            <a:r>
              <a:rPr lang="en-US" dirty="0" smtClean="0"/>
              <a:t> camsolutionsllc.*</a:t>
            </a:r>
          </a:p>
          <a:p>
            <a:endParaRPr lang="en-US" dirty="0"/>
          </a:p>
          <a:p>
            <a:r>
              <a:rPr lang="en-US" dirty="0" err="1" smtClean="0"/>
              <a:t>Ibm.dmiler.partner.prolifcis.tamgroup.svstech.isoagroup</a:t>
            </a:r>
            <a:r>
              <a:rPr lang="en-US" dirty="0" smtClean="0"/>
              <a:t> meiersllc.*</a:t>
            </a:r>
          </a:p>
          <a:p>
            <a:r>
              <a:rPr lang="en-US" dirty="0" err="1" smtClean="0"/>
              <a:t>Ibm.dmiler.partner.prolifics.tamgroup.svstech.isoagroup</a:t>
            </a:r>
            <a:r>
              <a:rPr lang="en-US" dirty="0" smtClean="0"/>
              <a:t> peterssonllc.*</a:t>
            </a:r>
            <a:endParaRPr lang="en-US" dirty="0" smtClean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715083" y="2641415"/>
            <a:ext cx="486403" cy="147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350079" y="912488"/>
            <a:ext cx="13068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Ibm.igs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Ibm.pwc</a:t>
            </a:r>
            <a:endParaRPr lang="en-US" dirty="0" smtClean="0"/>
          </a:p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Kpmg</a:t>
            </a:r>
            <a:endParaRPr lang="en-US" dirty="0" smtClean="0"/>
          </a:p>
          <a:p>
            <a:r>
              <a:rPr lang="en-US" b="1" dirty="0" err="1" smtClean="0"/>
              <a:t>Mckesson</a:t>
            </a:r>
            <a:r>
              <a:rPr lang="en-US" b="1" dirty="0" smtClean="0"/>
              <a:t> </a:t>
            </a:r>
            <a:r>
              <a:rPr lang="en-US" dirty="0" smtClean="0"/>
              <a:t>h</a:t>
            </a:r>
          </a:p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579536" y="1587667"/>
            <a:ext cx="69763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Ibm.*</a:t>
            </a:r>
          </a:p>
          <a:p>
            <a:r>
              <a:rPr lang="en-US" smtClean="0"/>
              <a:t>Ibm.</a:t>
            </a:r>
            <a:r>
              <a:rPr lang="en-US" smtClean="0"/>
              <a:t>damiler.*</a:t>
            </a:r>
          </a:p>
          <a:p>
            <a:r>
              <a:rPr lang="en-US" smtClean="0"/>
              <a:t>Ibm.damiler.</a:t>
            </a:r>
            <a:r>
              <a:rPr lang="en-US" smtClean="0"/>
              <a:t>partner.*</a:t>
            </a:r>
            <a:endParaRPr lang="en-US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3455448" y="2424483"/>
            <a:ext cx="1151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trike="sngStrike" dirty="0" smtClean="0"/>
              <a:t>Accenture</a:t>
            </a:r>
            <a:endParaRPr lang="en-US" b="1" strike="sngStrike" dirty="0"/>
          </a:p>
        </p:txBody>
      </p:sp>
      <p:sp>
        <p:nvSpPr>
          <p:cNvPr id="23" name="Rectangle 22"/>
          <p:cNvSpPr/>
          <p:nvPr/>
        </p:nvSpPr>
        <p:spPr>
          <a:xfrm>
            <a:off x="1962065" y="820611"/>
            <a:ext cx="987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Ibm.pwc</a:t>
            </a:r>
            <a:endParaRPr lang="en-US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7127401" y="2904715"/>
            <a:ext cx="55129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https://www.wsj.com/articles/SB1028059699926367680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081368" y="226565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0" dirty="0" smtClean="0">
                <a:effectLst/>
                <a:latin typeface="var(--typography-headline-standard-xxl-font-family)"/>
              </a:rPr>
              <a:t>IBM Boosts Consulting Service With </a:t>
            </a:r>
          </a:p>
          <a:p>
            <a:r>
              <a:rPr lang="en-US" b="1" i="0" dirty="0" smtClean="0">
                <a:effectLst/>
                <a:latin typeface="var(--typography-headline-standard-xxl-font-family)"/>
              </a:rPr>
              <a:t>$3.5 Billion PWC Deal</a:t>
            </a:r>
            <a:endParaRPr lang="en-US" b="1" i="0" dirty="0">
              <a:effectLst/>
              <a:latin typeface="var(--typography-headline-standard-xxl-font-family)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986230" y="2424483"/>
            <a:ext cx="4406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882714" y="2714952"/>
            <a:ext cx="2959779" cy="73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6986230" y="3089381"/>
            <a:ext cx="5790656" cy="60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122156" y="1336599"/>
            <a:ext cx="1534819" cy="18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163267" y="1276326"/>
            <a:ext cx="1680519" cy="2510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840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709</Words>
  <Application>Microsoft Office PowerPoint</Application>
  <PresentationFormat>Widescreen</PresentationFormat>
  <Paragraphs>206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Calibri</vt:lpstr>
      <vt:lpstr>Calibri Light</vt:lpstr>
      <vt:lpstr>Google Sans</vt:lpstr>
      <vt:lpstr>Linux Libertine</vt:lpstr>
      <vt:lpstr>Montserrat</vt:lpstr>
      <vt:lpstr>Open Sans Condensed</vt:lpstr>
      <vt:lpstr>Roboto</vt:lpstr>
      <vt:lpstr>var(--typography-headline-standard-xxl-font-family)</vt:lpstr>
      <vt:lpstr>Office Theme</vt:lpstr>
      <vt:lpstr>Package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Tarrant County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User_Kiosk_LL_Public</dc:creator>
  <cp:lastModifiedBy>User_Kiosk_LL_Public</cp:lastModifiedBy>
  <cp:revision>8</cp:revision>
  <dcterms:created xsi:type="dcterms:W3CDTF">2023-03-23T14:40:36Z</dcterms:created>
  <dcterms:modified xsi:type="dcterms:W3CDTF">2023-03-23T15:36:05Z</dcterms:modified>
</cp:coreProperties>
</file>