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6" autoAdjust="0"/>
    <p:restoredTop sz="94660"/>
  </p:normalViewPr>
  <p:slideViewPr>
    <p:cSldViewPr snapToGrid="0">
      <p:cViewPr varScale="1">
        <p:scale>
          <a:sx n="70" d="100"/>
          <a:sy n="70" d="100"/>
        </p:scale>
        <p:origin x="10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B43DA-80A5-40B2-A208-9DEA6953CA9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D3AC-7B97-4125-9528-96D9EBE9E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5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B43DA-80A5-40B2-A208-9DEA6953CA9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D3AC-7B97-4125-9528-96D9EBE9E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0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B43DA-80A5-40B2-A208-9DEA6953CA9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D3AC-7B97-4125-9528-96D9EBE9E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6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B43DA-80A5-40B2-A208-9DEA6953CA9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D3AC-7B97-4125-9528-96D9EBE9E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6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B43DA-80A5-40B2-A208-9DEA6953CA9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D3AC-7B97-4125-9528-96D9EBE9E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2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B43DA-80A5-40B2-A208-9DEA6953CA9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D3AC-7B97-4125-9528-96D9EBE9E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9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B43DA-80A5-40B2-A208-9DEA6953CA9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D3AC-7B97-4125-9528-96D9EBE9E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7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B43DA-80A5-40B2-A208-9DEA6953CA9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D3AC-7B97-4125-9528-96D9EBE9E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B43DA-80A5-40B2-A208-9DEA6953CA9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D3AC-7B97-4125-9528-96D9EBE9E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B43DA-80A5-40B2-A208-9DEA6953CA9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D3AC-7B97-4125-9528-96D9EBE9E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9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B43DA-80A5-40B2-A208-9DEA6953CA9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D3AC-7B97-4125-9528-96D9EBE9E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9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B43DA-80A5-40B2-A208-9DEA6953CA9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ED3AC-7B97-4125-9528-96D9EBE9E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52395" cy="651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1152394" y="125260"/>
            <a:ext cx="25053" cy="6732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090" y="2893643"/>
            <a:ext cx="8096250" cy="2724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65753" y="263047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TECHNOLOGY</a:t>
            </a:r>
            <a:endParaRPr lang="en-US" strike="sngStrike" dirty="0"/>
          </a:p>
        </p:txBody>
      </p:sp>
      <p:sp>
        <p:nvSpPr>
          <p:cNvPr id="10" name="Right Arrow 9"/>
          <p:cNvSpPr/>
          <p:nvPr/>
        </p:nvSpPr>
        <p:spPr>
          <a:xfrm>
            <a:off x="2179528" y="3807913"/>
            <a:ext cx="4204570" cy="2217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GOVERNANCE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65753" y="905974"/>
            <a:ext cx="100729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Ibm.damielr.visa.cybersource</a:t>
            </a:r>
            <a:r>
              <a:rPr lang="en-US" dirty="0" smtClean="0"/>
              <a:t>:	 </a:t>
            </a:r>
            <a:r>
              <a:rPr lang="en-US" b="1" dirty="0" smtClean="0"/>
              <a:t>INTERNET PAYMENTS</a:t>
            </a:r>
          </a:p>
          <a:p>
            <a:r>
              <a:rPr lang="en-US" strike="sngStrike" dirty="0" smtClean="0"/>
              <a:t>LEE, FORTINO, WORTH: </a:t>
            </a:r>
          </a:p>
          <a:p>
            <a:pPr algn="ctr"/>
            <a:r>
              <a:rPr lang="en-US" dirty="0" smtClean="0"/>
              <a:t>The IBM infrastructure provides</a:t>
            </a:r>
          </a:p>
          <a:p>
            <a:pPr algn="ctr"/>
            <a:r>
              <a:rPr lang="en-US" dirty="0"/>
              <a:t>	</a:t>
            </a:r>
            <a:r>
              <a:rPr lang="en-US" dirty="0" smtClean="0"/>
              <a:t>	   resources that are government by IBM. The development organization</a:t>
            </a:r>
          </a:p>
          <a:p>
            <a:pPr algn="ctr"/>
            <a:r>
              <a:rPr lang="en-US" dirty="0"/>
              <a:t>	</a:t>
            </a:r>
            <a:r>
              <a:rPr lang="en-US" dirty="0" smtClean="0"/>
              <a:t>	may only used the available resources provided by International Business Machines.</a:t>
            </a:r>
          </a:p>
          <a:p>
            <a:pPr algn="ctr"/>
            <a:r>
              <a:rPr lang="en-US" dirty="0" smtClean="0"/>
              <a:t>Whereas, for Infrastructure Engineering the availability of resources and program management is secured</a:t>
            </a:r>
          </a:p>
          <a:p>
            <a:pPr algn="ctr"/>
            <a:r>
              <a:rPr lang="en-US" dirty="0" smtClean="0"/>
              <a:t>To meet business needs with the technology mapping.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84525" y="247297"/>
            <a:ext cx="3199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GOVERNANCE</a:t>
            </a:r>
            <a:endParaRPr lang="en-US" sz="4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0982" y="1039308"/>
            <a:ext cx="1548271" cy="10754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39961" y="1039308"/>
            <a:ext cx="110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slide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08765" y="35360"/>
            <a:ext cx="255871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ARMY</a:t>
            </a:r>
          </a:p>
          <a:p>
            <a:r>
              <a:rPr lang="en-US" sz="1000" b="1" dirty="0" smtClean="0"/>
              <a:t>(</a:t>
            </a:r>
            <a:r>
              <a:rPr lang="en-US" sz="1000" b="1" dirty="0" err="1" smtClean="0"/>
              <a:t>middlefield</a:t>
            </a:r>
            <a:r>
              <a:rPr lang="en-US" sz="1000" b="1" dirty="0" smtClean="0"/>
              <a:t> road, mountain View, California</a:t>
            </a:r>
            <a:endParaRPr lang="en-US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779619" y="2995299"/>
            <a:ext cx="2206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 IBM, Steve Mills</a:t>
            </a:r>
          </a:p>
          <a:p>
            <a:r>
              <a:rPr lang="en-US" dirty="0" smtClean="0"/>
              <a:t>Las Vegas </a:t>
            </a:r>
            <a:r>
              <a:rPr lang="en-US" dirty="0" err="1" smtClean="0"/>
              <a:t>Innovant</a:t>
            </a:r>
            <a:endParaRPr lang="en-US" dirty="0" smtClean="0"/>
          </a:p>
          <a:p>
            <a:r>
              <a:rPr lang="en-US" dirty="0" smtClean="0"/>
              <a:t>--Steve and Dave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707" y="5042292"/>
            <a:ext cx="774829" cy="103605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108765" y="4121063"/>
            <a:ext cx="23396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WSAM Redbook</a:t>
            </a:r>
          </a:p>
          <a:p>
            <a:r>
              <a:rPr lang="en-US" dirty="0" smtClean="0"/>
              <a:t>Startup </a:t>
            </a:r>
            <a:r>
              <a:rPr lang="en-US" dirty="0" err="1" smtClean="0"/>
              <a:t>Cyanea</a:t>
            </a:r>
            <a:r>
              <a:rPr lang="en-US" dirty="0" smtClean="0"/>
              <a:t>/WSAM</a:t>
            </a:r>
          </a:p>
          <a:p>
            <a:r>
              <a:rPr lang="en-US" dirty="0" smtClean="0"/>
              <a:t>L3 J2EE Engineer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0676965" y="4894729"/>
            <a:ext cx="1771415" cy="1452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0108765" y="3684494"/>
            <a:ext cx="1877420" cy="1237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9948406" y="2995299"/>
            <a:ext cx="2243594" cy="812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04765" y="2995299"/>
            <a:ext cx="4760259" cy="2329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040900" y="3550024"/>
            <a:ext cx="2996829" cy="3307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383741" y="1680882"/>
            <a:ext cx="5217459" cy="1438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1385047" y="1039308"/>
            <a:ext cx="3399478" cy="130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365376" y="1039308"/>
            <a:ext cx="21111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45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52395" cy="651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1152394" y="125260"/>
            <a:ext cx="25053" cy="6732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954974" y="93584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spending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on residential construction each rose about </a:t>
            </a: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percent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over…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606" y="651353"/>
            <a:ext cx="1876425" cy="24288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377" y="159813"/>
            <a:ext cx="2076229" cy="273616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0877266" y="1217306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73606" y="5687535"/>
            <a:ext cx="6004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Tim </a:t>
            </a:r>
            <a:r>
              <a:rPr lang="en-US" strike="sngStrike" dirty="0" err="1" smtClean="0"/>
              <a:t>cook,nonPoliceReprot</a:t>
            </a:r>
            <a:r>
              <a:rPr lang="en-US" strike="sngStrike" dirty="0" smtClean="0"/>
              <a:t>, </a:t>
            </a:r>
            <a:r>
              <a:rPr lang="en-US" strike="sngStrike" dirty="0" err="1" smtClean="0"/>
              <a:t>vigingia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rommeit</a:t>
            </a:r>
            <a:r>
              <a:rPr lang="en-US" strike="sngStrike" dirty="0" smtClean="0"/>
              <a:t>; </a:t>
            </a:r>
            <a:r>
              <a:rPr lang="en-US" strike="sngStrike" dirty="0" err="1" smtClean="0"/>
              <a:t>nonPoliceReport</a:t>
            </a:r>
            <a:endParaRPr lang="en-US" strike="sngStrike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222" y="3535229"/>
            <a:ext cx="2292758" cy="1592620"/>
          </a:xfrm>
          <a:prstGeom prst="rect">
            <a:avLst/>
          </a:prstGeom>
        </p:spPr>
      </p:pic>
      <p:cxnSp>
        <p:nvCxnSpPr>
          <p:cNvPr id="11" name="Straight Connector 10"/>
          <p:cNvCxnSpPr>
            <a:stCxn id="16" idx="2"/>
          </p:cNvCxnSpPr>
          <p:nvPr/>
        </p:nvCxnSpPr>
        <p:spPr>
          <a:xfrm>
            <a:off x="4711819" y="3080228"/>
            <a:ext cx="3954509" cy="2256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230222" y="286984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FOOD</a:t>
            </a:r>
          </a:p>
          <a:p>
            <a:r>
              <a:rPr lang="en-US" dirty="0"/>
              <a:t>CAR</a:t>
            </a:r>
          </a:p>
          <a:p>
            <a:r>
              <a:rPr lang="en-US" dirty="0"/>
              <a:t>COMPUTER</a:t>
            </a:r>
          </a:p>
          <a:p>
            <a:r>
              <a:rPr lang="en-US" dirty="0"/>
              <a:t>	other:</a:t>
            </a:r>
          </a:p>
          <a:p>
            <a:r>
              <a:rPr lang="en-US" dirty="0"/>
              <a:t>	    BANK ACCOUNT</a:t>
            </a:r>
          </a:p>
          <a:p>
            <a:r>
              <a:rPr lang="en-US" dirty="0"/>
              <a:t>	    STORE ITEM</a:t>
            </a:r>
          </a:p>
          <a:p>
            <a:r>
              <a:rPr lang="en-US" dirty="0"/>
              <a:t>	     BANK SAVINGS ACCOUNT</a:t>
            </a:r>
          </a:p>
          <a:p>
            <a:r>
              <a:rPr lang="en-US" dirty="0"/>
              <a:t>	   WEALTH CFG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8364" y="935842"/>
            <a:ext cx="912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PREA</a:t>
            </a:r>
          </a:p>
          <a:p>
            <a:r>
              <a:rPr lang="en-US" dirty="0" smtClean="0"/>
              <a:t>§187</a:t>
            </a:r>
          </a:p>
          <a:p>
            <a:r>
              <a:rPr lang="en-US" dirty="0" smtClean="0"/>
              <a:t>1D8723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97377" y="6223379"/>
            <a:ext cx="532845" cy="341194"/>
          </a:xfrm>
          <a:prstGeom prst="rect">
            <a:avLst/>
          </a:prstGeom>
          <a:solidFill>
            <a:srgbClr val="FABE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77905" y="6209310"/>
            <a:ext cx="6912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RICH </a:t>
            </a:r>
            <a:r>
              <a:rPr lang="en-US" dirty="0" err="1" smtClean="0"/>
              <a:t>nonPoliceLasVega</a:t>
            </a:r>
            <a:r>
              <a:rPr lang="en-US" dirty="0" smtClean="0"/>
              <a:t> flamingo  </a:t>
            </a:r>
            <a:r>
              <a:rPr lang="en-US" dirty="0" err="1" smtClean="0"/>
              <a:t>ibm.dmiler.employe.vigini.rommeti</a:t>
            </a:r>
            <a:endParaRPr lang="en-US" dirty="0"/>
          </a:p>
        </p:txBody>
      </p:sp>
      <p:cxnSp>
        <p:nvCxnSpPr>
          <p:cNvPr id="9" name="Straight Connector 8"/>
          <p:cNvCxnSpPr>
            <a:endCxn id="3" idx="1"/>
          </p:cNvCxnSpPr>
          <p:nvPr/>
        </p:nvCxnSpPr>
        <p:spPr>
          <a:xfrm flipH="1">
            <a:off x="2377905" y="6393976"/>
            <a:ext cx="70526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35491" y="6056867"/>
            <a:ext cx="757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nonPoliceTahoeLiov</a:t>
            </a:r>
            <a:r>
              <a:rPr lang="en-US" dirty="0" smtClean="0"/>
              <a:t>( </a:t>
            </a:r>
            <a:r>
              <a:rPr lang="en-US" dirty="0" err="1" smtClean="0"/>
              <a:t>ricahrd</a:t>
            </a:r>
            <a:r>
              <a:rPr lang="en-US" dirty="0" smtClean="0"/>
              <a:t> </a:t>
            </a:r>
            <a:r>
              <a:rPr lang="en-US" dirty="0" err="1" smtClean="0"/>
              <a:t>macker</a:t>
            </a:r>
            <a:r>
              <a:rPr lang="en-US" dirty="0" smtClean="0"/>
              <a:t>, ARCHITECHT 01. </a:t>
            </a:r>
            <a:r>
              <a:rPr lang="en-US" dirty="0" err="1" smtClean="0"/>
              <a:t>nonPoliceHamburLgoical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258101" y="6056867"/>
            <a:ext cx="2060812" cy="337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697377" y="5872201"/>
            <a:ext cx="786516" cy="985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904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52395" cy="651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1152394" y="125260"/>
            <a:ext cx="25053" cy="6732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965910" y="-11278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spending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on residential construction each rose about 3 percent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over…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THERE WERE 8 DATABASE CONNECTOINS FOR (BANK SAVIGNS ACOUNTS. THERE WERE 100,000 SAVINGS ACCOUTNS.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438" y="-74605"/>
            <a:ext cx="1876425" cy="24288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377" y="159813"/>
            <a:ext cx="2076229" cy="273616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0877266" y="1217306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863" y="1564371"/>
            <a:ext cx="7198360" cy="5000201"/>
          </a:xfrm>
          <a:prstGeom prst="rect">
            <a:avLst/>
          </a:prstGeom>
        </p:spPr>
      </p:pic>
      <p:cxnSp>
        <p:nvCxnSpPr>
          <p:cNvPr id="11" name="Straight Connector 10"/>
          <p:cNvCxnSpPr>
            <a:stCxn id="16" idx="2"/>
          </p:cNvCxnSpPr>
          <p:nvPr/>
        </p:nvCxnSpPr>
        <p:spPr>
          <a:xfrm>
            <a:off x="4711819" y="3080228"/>
            <a:ext cx="3954509" cy="2256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230222" y="2869842"/>
            <a:ext cx="6096000" cy="338554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FOOD</a:t>
            </a:r>
          </a:p>
          <a:p>
            <a:r>
              <a:rPr lang="en-US" dirty="0"/>
              <a:t>CAR</a:t>
            </a:r>
          </a:p>
          <a:p>
            <a:r>
              <a:rPr lang="en-US" dirty="0"/>
              <a:t>COMPUTER</a:t>
            </a:r>
          </a:p>
          <a:p>
            <a:r>
              <a:rPr lang="en-US" dirty="0"/>
              <a:t>	other:</a:t>
            </a:r>
          </a:p>
          <a:p>
            <a:r>
              <a:rPr lang="en-US" dirty="0"/>
              <a:t>	    BANK ACCOUNT</a:t>
            </a:r>
          </a:p>
          <a:p>
            <a:r>
              <a:rPr lang="en-US" dirty="0"/>
              <a:t>	    STORE ITEM</a:t>
            </a:r>
          </a:p>
          <a:p>
            <a:r>
              <a:rPr lang="en-US" dirty="0"/>
              <a:t>	     </a:t>
            </a:r>
            <a:r>
              <a:rPr lang="en-US" sz="4400" b="1" dirty="0"/>
              <a:t>BANK SAVINGS ACCOUNT</a:t>
            </a:r>
          </a:p>
          <a:p>
            <a:r>
              <a:rPr lang="en-US" dirty="0"/>
              <a:t>	   WEALTH CFG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8364" y="935842"/>
            <a:ext cx="912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PREA</a:t>
            </a:r>
          </a:p>
          <a:p>
            <a:r>
              <a:rPr lang="en-US" dirty="0" smtClean="0"/>
              <a:t>§187</a:t>
            </a:r>
          </a:p>
          <a:p>
            <a:r>
              <a:rPr lang="en-US" dirty="0" smtClean="0"/>
              <a:t>1D8723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64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52395" cy="651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1152394" y="125260"/>
            <a:ext cx="25053" cy="6732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784604"/>
            <a:ext cx="3962400" cy="32887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14799" y="3657600"/>
            <a:ext cx="3962401" cy="1583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GOD.JOSPEPH</a:t>
            </a:r>
          </a:p>
          <a:p>
            <a:pPr algn="ctr"/>
            <a:r>
              <a:rPr lang="en-US" dirty="0" smtClean="0"/>
              <a:t>SR/JR</a:t>
            </a:r>
          </a:p>
          <a:p>
            <a:pPr algn="ctr"/>
            <a:r>
              <a:rPr lang="en-US" strike="sngStrike" dirty="0" smtClean="0"/>
              <a:t>SEXTON (horny rat </a:t>
            </a:r>
            <a:r>
              <a:rPr lang="en-US" strike="sngStrike" dirty="0" err="1" smtClean="0"/>
              <a:t>graphit</a:t>
            </a:r>
            <a:r>
              <a:rPr lang="en-US" strike="sngStrike" dirty="0" smtClean="0"/>
              <a:t>)</a:t>
            </a:r>
          </a:p>
          <a:p>
            <a:pPr algn="ctr"/>
            <a:r>
              <a:rPr lang="en-US" dirty="0" smtClean="0"/>
              <a:t>CHAMBERS.GOD.JOHN(</a:t>
            </a:r>
            <a:r>
              <a:rPr lang="en-US" strike="sngStrike" dirty="0" err="1" smtClean="0"/>
              <a:t>schulz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23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52395" cy="651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1152394" y="125260"/>
            <a:ext cx="25053" cy="6732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65753" y="263047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TECHNOLOGY</a:t>
            </a:r>
            <a:endParaRPr lang="en-US" strike="sngStrike" dirty="0"/>
          </a:p>
        </p:txBody>
      </p:sp>
      <p:sp>
        <p:nvSpPr>
          <p:cNvPr id="12" name="Rectangle 11"/>
          <p:cNvSpPr/>
          <p:nvPr/>
        </p:nvSpPr>
        <p:spPr>
          <a:xfrm>
            <a:off x="5489218" y="227151"/>
            <a:ext cx="3199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GOVERNANCE</a:t>
            </a:r>
            <a:endParaRPr lang="en-US" sz="4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490" y="1116705"/>
            <a:ext cx="8265246" cy="57412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729" y="381428"/>
            <a:ext cx="2114550" cy="132397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1208564" y="1043415"/>
            <a:ext cx="2636926" cy="687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GOVERNANCE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303326" y="3695178"/>
            <a:ext cx="4598515" cy="776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41534" y="3356975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DB2 Connection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303326" y="2430049"/>
            <a:ext cx="2656981" cy="1061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41534" y="2116439"/>
            <a:ext cx="1276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WebSphere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303326" y="5135671"/>
            <a:ext cx="8168433" cy="25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38208" y="494778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EJB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733161" y="5749529"/>
            <a:ext cx="7400395" cy="555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96191" y="5402608"/>
            <a:ext cx="97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SERVLET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30" idx="2"/>
          </p:cNvCxnSpPr>
          <p:nvPr/>
        </p:nvCxnSpPr>
        <p:spPr>
          <a:xfrm flipV="1">
            <a:off x="3031910" y="6187859"/>
            <a:ext cx="1570673" cy="24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38208" y="5788356"/>
            <a:ext cx="1987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Archives</a:t>
            </a:r>
          </a:p>
          <a:p>
            <a:r>
              <a:rPr lang="en-US" dirty="0" smtClean="0"/>
              <a:t>Enterprise </a:t>
            </a:r>
            <a:r>
              <a:rPr lang="en-US" dirty="0" err="1" smtClean="0"/>
              <a:t>Archvies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-25620" y="651353"/>
            <a:ext cx="123418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CIVIL CODE</a:t>
            </a:r>
          </a:p>
          <a:p>
            <a:r>
              <a:rPr lang="en-US" sz="900" dirty="0" smtClean="0"/>
              <a:t>§422.6 HATECRIMCE</a:t>
            </a:r>
            <a:endParaRPr 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10108765" y="35360"/>
            <a:ext cx="255871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ARMY</a:t>
            </a:r>
          </a:p>
          <a:p>
            <a:r>
              <a:rPr lang="en-US" sz="1000" b="1" dirty="0" smtClean="0"/>
              <a:t>(</a:t>
            </a:r>
            <a:r>
              <a:rPr lang="en-US" sz="1000" b="1" dirty="0" err="1" smtClean="0"/>
              <a:t>middlefield</a:t>
            </a:r>
            <a:r>
              <a:rPr lang="en-US" sz="1000" b="1" dirty="0" smtClean="0"/>
              <a:t> road, mountain View, California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12147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52395" cy="651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1152394" y="125260"/>
            <a:ext cx="25053" cy="6732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65753" y="263047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TECHNOLOGY</a:t>
            </a:r>
            <a:endParaRPr lang="en-US" strike="sngStrik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37" y="2250142"/>
            <a:ext cx="6118860" cy="3753902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448723" y="1815863"/>
            <a:ext cx="6069088" cy="4622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507" y="447713"/>
            <a:ext cx="3841376" cy="266833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6763871" y="806824"/>
            <a:ext cx="3805517" cy="184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25988" y="632379"/>
            <a:ext cx="528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EJB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669" y="804514"/>
            <a:ext cx="2276190" cy="2133333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306518" y="28220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https://ics2wsa.ic3.com/commerce/1.x/transactionProcessor/CyberSourceTransaction_1.207.wsdl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8915" y="3641430"/>
            <a:ext cx="5019675" cy="18192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652682" y="127871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trike="sngStrike" dirty="0" smtClean="0"/>
              <a:t>done</a:t>
            </a:r>
            <a:endParaRPr lang="en-US" b="1" strike="sngStrike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4354518" y="125260"/>
            <a:ext cx="94205" cy="6611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108765" y="35360"/>
            <a:ext cx="255871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ARMY</a:t>
            </a:r>
          </a:p>
          <a:p>
            <a:r>
              <a:rPr lang="en-US" sz="1000" b="1" dirty="0" smtClean="0"/>
              <a:t>(</a:t>
            </a:r>
            <a:r>
              <a:rPr lang="en-US" sz="1000" b="1" dirty="0" err="1" smtClean="0"/>
              <a:t>middlefield</a:t>
            </a:r>
            <a:r>
              <a:rPr lang="en-US" sz="1000" b="1" dirty="0" smtClean="0"/>
              <a:t> road, mountain View, California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81307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52395" cy="651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1152394" y="125260"/>
            <a:ext cx="25053" cy="6732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090" y="2893643"/>
            <a:ext cx="8096250" cy="2724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65753" y="263047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TECHNOLOGY</a:t>
            </a:r>
            <a:endParaRPr lang="en-US" strike="sngStrike" dirty="0"/>
          </a:p>
        </p:txBody>
      </p:sp>
      <p:sp>
        <p:nvSpPr>
          <p:cNvPr id="10" name="Right Arrow 9"/>
          <p:cNvSpPr/>
          <p:nvPr/>
        </p:nvSpPr>
        <p:spPr>
          <a:xfrm>
            <a:off x="2179528" y="3807913"/>
            <a:ext cx="4204570" cy="2217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GOVERNANCE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65753" y="905974"/>
            <a:ext cx="100729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Ibm.damielr.visa.cybersource</a:t>
            </a:r>
            <a:r>
              <a:rPr lang="en-US" dirty="0" smtClean="0"/>
              <a:t>:	 </a:t>
            </a:r>
            <a:r>
              <a:rPr lang="en-US" b="1" dirty="0" smtClean="0"/>
              <a:t>INTERNET PAYMENTS</a:t>
            </a:r>
          </a:p>
          <a:p>
            <a:r>
              <a:rPr lang="en-US" strike="sngStrike" dirty="0" smtClean="0"/>
              <a:t>LEE, FORTINO, WORTH: </a:t>
            </a:r>
          </a:p>
          <a:p>
            <a:pPr algn="ctr"/>
            <a:r>
              <a:rPr lang="en-US" dirty="0" smtClean="0"/>
              <a:t>The IBM infrastructure provides</a:t>
            </a:r>
          </a:p>
          <a:p>
            <a:pPr algn="ctr"/>
            <a:r>
              <a:rPr lang="en-US" dirty="0"/>
              <a:t>	</a:t>
            </a:r>
            <a:r>
              <a:rPr lang="en-US" dirty="0" smtClean="0"/>
              <a:t>	   resources that are government by IBM. The development organization</a:t>
            </a:r>
          </a:p>
          <a:p>
            <a:pPr algn="ctr"/>
            <a:r>
              <a:rPr lang="en-US" dirty="0"/>
              <a:t>	</a:t>
            </a:r>
            <a:r>
              <a:rPr lang="en-US" dirty="0" smtClean="0"/>
              <a:t>	may only used the available resources provided by International Business Machines.</a:t>
            </a:r>
          </a:p>
          <a:p>
            <a:pPr algn="ctr"/>
            <a:r>
              <a:rPr lang="en-US" dirty="0" smtClean="0"/>
              <a:t>Whereas, for Infrastructure Engineering the availability of resources and program management is secured</a:t>
            </a:r>
          </a:p>
          <a:p>
            <a:pPr algn="ctr"/>
            <a:r>
              <a:rPr lang="en-US" dirty="0" smtClean="0"/>
              <a:t>To meet business needs with the technology mapping.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84525" y="247297"/>
            <a:ext cx="3199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GOVERNANCE</a:t>
            </a:r>
            <a:endParaRPr lang="en-US" sz="4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0982" y="1039308"/>
            <a:ext cx="1548271" cy="10754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39961" y="1039308"/>
            <a:ext cx="110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slide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08765" y="35360"/>
            <a:ext cx="255871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ARMY</a:t>
            </a:r>
          </a:p>
          <a:p>
            <a:r>
              <a:rPr lang="en-US" sz="1000" b="1" dirty="0" smtClean="0"/>
              <a:t>(</a:t>
            </a:r>
            <a:r>
              <a:rPr lang="en-US" sz="1000" b="1" dirty="0" err="1" smtClean="0"/>
              <a:t>middlefield</a:t>
            </a:r>
            <a:r>
              <a:rPr lang="en-US" sz="1000" b="1" dirty="0" smtClean="0"/>
              <a:t> road, mountain View, California</a:t>
            </a:r>
            <a:endParaRPr lang="en-US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779619" y="2995299"/>
            <a:ext cx="2206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 IBM, Steve Mills</a:t>
            </a:r>
          </a:p>
          <a:p>
            <a:r>
              <a:rPr lang="en-US" dirty="0" smtClean="0"/>
              <a:t>Las Vegas </a:t>
            </a:r>
            <a:r>
              <a:rPr lang="en-US" dirty="0" err="1" smtClean="0"/>
              <a:t>Innovant</a:t>
            </a:r>
            <a:endParaRPr lang="en-US" dirty="0" smtClean="0"/>
          </a:p>
          <a:p>
            <a:r>
              <a:rPr lang="en-US" dirty="0" smtClean="0"/>
              <a:t>--Steve and Dave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707" y="5042292"/>
            <a:ext cx="774829" cy="103605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108765" y="4121063"/>
            <a:ext cx="23396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WSAM Redbook</a:t>
            </a:r>
          </a:p>
          <a:p>
            <a:r>
              <a:rPr lang="en-US" dirty="0" smtClean="0"/>
              <a:t>Startup </a:t>
            </a:r>
            <a:r>
              <a:rPr lang="en-US" dirty="0" err="1" smtClean="0"/>
              <a:t>Cyanea</a:t>
            </a:r>
            <a:r>
              <a:rPr lang="en-US" dirty="0" smtClean="0"/>
              <a:t>/WSAM</a:t>
            </a:r>
          </a:p>
          <a:p>
            <a:r>
              <a:rPr lang="en-US" dirty="0" smtClean="0"/>
              <a:t>L3 J2EE Engineer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8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52395" cy="651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1152394" y="125260"/>
            <a:ext cx="25053" cy="6732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960679" y="1212938"/>
            <a:ext cx="310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https://services.ecourts.gov.in/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431" y="2160495"/>
            <a:ext cx="2276475" cy="2133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890" y="672633"/>
            <a:ext cx="5019675" cy="18192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890" y="2806233"/>
            <a:ext cx="5019675" cy="18192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890" y="4939833"/>
            <a:ext cx="5019675" cy="181927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037729" y="325676"/>
            <a:ext cx="371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nonPoliceServiceIndia.nonPoliceCPVA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37729" y="2482334"/>
            <a:ext cx="4120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nonPoliceServiceIndia.nonPoliceSexAbuse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962584" y="4570501"/>
            <a:ext cx="409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nonPoliceServiceIndia.nonPoliceCivilCode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4651906" y="1909482"/>
            <a:ext cx="821047" cy="572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4654433" y="3101788"/>
            <a:ext cx="821047" cy="572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4651906" y="5010661"/>
            <a:ext cx="821047" cy="572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65176" y="6950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done</a:t>
            </a:r>
            <a:endParaRPr lang="en-US" strike="sngStrike" dirty="0"/>
          </a:p>
        </p:txBody>
      </p:sp>
      <p:sp>
        <p:nvSpPr>
          <p:cNvPr id="29" name="TextBox 28"/>
          <p:cNvSpPr txBox="1"/>
          <p:nvPr/>
        </p:nvSpPr>
        <p:spPr>
          <a:xfrm>
            <a:off x="-56736" y="651353"/>
            <a:ext cx="2658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CIVIL CODE</a:t>
            </a:r>
          </a:p>
          <a:p>
            <a:r>
              <a:rPr lang="en-US" dirty="0" smtClean="0"/>
              <a:t>JFK(</a:t>
            </a:r>
            <a:r>
              <a:rPr lang="en-US" strike="sngStrike" dirty="0" smtClean="0"/>
              <a:t>0.1 2010 LEE, WORTH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3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52395" cy="651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1152394" y="125260"/>
            <a:ext cx="25053" cy="6732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429302" y="1618018"/>
            <a:ext cx="36166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WHITE</a:t>
            </a:r>
            <a:endParaRPr lang="en-US" sz="9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37650" y="318767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7654" y="2552131"/>
            <a:ext cx="140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nonPoliceCfg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46331" y="156966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2009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43952" y="4367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2008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70153" y="0"/>
            <a:ext cx="85860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!WHITE</a:t>
            </a:r>
            <a:r>
              <a:rPr lang="en-US" sz="9600" b="1" strike="sngStrike" dirty="0" smtClean="0"/>
              <a:t>.(Sinbad)</a:t>
            </a:r>
            <a:endParaRPr lang="en-US" sz="9600" b="1" strike="sngStrike" dirty="0"/>
          </a:p>
        </p:txBody>
      </p:sp>
      <p:sp>
        <p:nvSpPr>
          <p:cNvPr id="11" name="TextBox 10"/>
          <p:cNvSpPr txBox="1"/>
          <p:nvPr/>
        </p:nvSpPr>
        <p:spPr>
          <a:xfrm>
            <a:off x="2634018" y="125260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2005 </a:t>
            </a:r>
            <a:r>
              <a:rPr lang="en-US" strike="sngStrike" dirty="0" smtClean="0"/>
              <a:t>1D8723</a:t>
            </a:r>
            <a:endParaRPr lang="en-US" strike="sngStrike" dirty="0"/>
          </a:p>
        </p:txBody>
      </p:sp>
      <p:sp>
        <p:nvSpPr>
          <p:cNvPr id="12" name="TextBox 11"/>
          <p:cNvSpPr txBox="1"/>
          <p:nvPr/>
        </p:nvSpPr>
        <p:spPr>
          <a:xfrm>
            <a:off x="4067424" y="4380931"/>
            <a:ext cx="198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LABOR_CODE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90393" y="1629981"/>
            <a:ext cx="317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Really white(too white, !Sinbad)</a:t>
            </a:r>
            <a:endParaRPr lang="en-US" dirty="0"/>
          </a:p>
        </p:txBody>
      </p:sp>
      <p:cxnSp>
        <p:nvCxnSpPr>
          <p:cNvPr id="15" name="Straight Connector 14"/>
          <p:cNvCxnSpPr>
            <a:endCxn id="13" idx="3"/>
          </p:cNvCxnSpPr>
          <p:nvPr/>
        </p:nvCxnSpPr>
        <p:spPr>
          <a:xfrm>
            <a:off x="4890393" y="1814647"/>
            <a:ext cx="31709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30658" y="4103932"/>
            <a:ext cx="3273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en-US" dirty="0" err="1" smtClean="0"/>
              <a:t>tophat.WHITE</a:t>
            </a:r>
            <a:endParaRPr lang="en-US" dirty="0" smtClean="0"/>
          </a:p>
          <a:p>
            <a:r>
              <a:rPr lang="en-US" dirty="0" smtClean="0"/>
              <a:t>D.A.R.E. §422.6 HATECRIME</a:t>
            </a:r>
          </a:p>
          <a:p>
            <a:r>
              <a:rPr lang="en-US" dirty="0"/>
              <a:t>	</a:t>
            </a:r>
            <a:r>
              <a:rPr lang="en-US" dirty="0" smtClean="0"/>
              <a:t>1D8723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93576" y="5377218"/>
            <a:ext cx="3889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2016 </a:t>
            </a:r>
            <a:r>
              <a:rPr lang="en-US" dirty="0" err="1" smtClean="0"/>
              <a:t>ibm.damier.apple.acceture.iwatch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90767" y="96328"/>
            <a:ext cx="3351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Ibm.dmiler.apple.accenture.touch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23474" y="320974"/>
            <a:ext cx="102379" cy="6148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170894" y="-71646"/>
            <a:ext cx="5557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§422.6 HATE CRIME, §</a:t>
            </a:r>
            <a:r>
              <a:rPr lang="en-US" b="1" dirty="0" err="1"/>
              <a:t>STALKING.nonPolcieCfg</a:t>
            </a:r>
            <a:r>
              <a:rPr lang="en-US" b="1" dirty="0"/>
              <a:t>(</a:t>
            </a:r>
            <a:r>
              <a:rPr lang="en-US" b="1" dirty="0" err="1"/>
              <a:t>s</a:t>
            </a:r>
            <a:r>
              <a:rPr lang="en-US" b="1" strike="sngStrike" dirty="0" err="1"/>
              <a:t>tarbucks</a:t>
            </a:r>
            <a:r>
              <a:rPr lang="en-US" b="1" dirty="0"/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031105" y="2218182"/>
            <a:ext cx="16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§1D87/23 BABY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230285" y="6161262"/>
            <a:ext cx="34756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0.1 </a:t>
            </a:r>
            <a:r>
              <a:rPr lang="en-US" sz="800" dirty="0" err="1" smtClean="0"/>
              <a:t>ibm-dns</a:t>
            </a:r>
            <a:r>
              <a:rPr lang="en-US" sz="800" dirty="0" smtClean="0"/>
              <a:t>: pixabu.com  a white person </a:t>
            </a:r>
            <a:r>
              <a:rPr lang="en-US" sz="800" dirty="0" err="1" smtClean="0"/>
              <a:t>frunning</a:t>
            </a:r>
            <a:r>
              <a:rPr lang="en-US" sz="800" dirty="0" smtClean="0"/>
              <a:t> with baby from black person</a:t>
            </a:r>
          </a:p>
          <a:p>
            <a:r>
              <a:rPr lang="en-US" sz="800" dirty="0" err="1" smtClean="0"/>
              <a:t>Aliesn</a:t>
            </a:r>
            <a:r>
              <a:rPr lang="en-US" sz="800" dirty="0" smtClean="0"/>
              <a:t> mother </a:t>
            </a:r>
            <a:r>
              <a:rPr lang="en-US" sz="800" dirty="0" err="1" smtClean="0"/>
              <a:t>ibm.dmiler.acentuer.touch</a:t>
            </a:r>
            <a:endParaRPr lang="en-US" sz="800" dirty="0" smtClean="0"/>
          </a:p>
          <a:p>
            <a:r>
              <a:rPr lang="en-US" sz="800" dirty="0" smtClean="0"/>
              <a:t>2008 </a:t>
            </a:r>
            <a:r>
              <a:rPr lang="en-US" sz="800" dirty="0" err="1" smtClean="0"/>
              <a:t>Sounsd</a:t>
            </a:r>
            <a:r>
              <a:rPr lang="en-US" sz="800" dirty="0" smtClean="0"/>
              <a:t> like an </a:t>
            </a:r>
            <a:r>
              <a:rPr lang="en-US" sz="800" dirty="0" err="1" smtClean="0"/>
              <a:t>ilsnad</a:t>
            </a:r>
            <a:r>
              <a:rPr lang="en-US" sz="800" dirty="0" smtClean="0"/>
              <a:t> in east </a:t>
            </a:r>
            <a:r>
              <a:rPr lang="en-US" sz="800" dirty="0" err="1" smtClean="0"/>
              <a:t>afirca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377929" y="6469038"/>
            <a:ext cx="100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[x] 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63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52395" cy="651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1152394" y="125260"/>
            <a:ext cx="25053" cy="6732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047999" y="3105835"/>
            <a:ext cx="75153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https://www.federalreserve.gov/boarddocs/hh/2002/july/testimony.htm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37786" y="3844835"/>
            <a:ext cx="2627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In the nonfarm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business…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933" y="4029501"/>
            <a:ext cx="1876425" cy="24288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539785" y="3684896"/>
            <a:ext cx="77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279176" y="45037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rice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386" y="325676"/>
            <a:ext cx="2076229" cy="273616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486667" y="325336"/>
            <a:ext cx="37577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FOOD</a:t>
            </a:r>
          </a:p>
          <a:p>
            <a:r>
              <a:rPr lang="en-US" dirty="0" smtClean="0"/>
              <a:t>CAR</a:t>
            </a:r>
          </a:p>
          <a:p>
            <a:r>
              <a:rPr lang="en-US" dirty="0" smtClean="0"/>
              <a:t>COMPUTER</a:t>
            </a:r>
          </a:p>
          <a:p>
            <a:r>
              <a:rPr lang="en-US" dirty="0"/>
              <a:t>	</a:t>
            </a:r>
            <a:r>
              <a:rPr lang="en-US" dirty="0" smtClean="0"/>
              <a:t>other:</a:t>
            </a:r>
          </a:p>
          <a:p>
            <a:r>
              <a:rPr lang="en-US" dirty="0"/>
              <a:t>	 </a:t>
            </a:r>
            <a:r>
              <a:rPr lang="en-US" dirty="0" smtClean="0"/>
              <a:t>   BANK ACCOUNT</a:t>
            </a:r>
          </a:p>
          <a:p>
            <a:r>
              <a:rPr lang="en-US" dirty="0"/>
              <a:t>	</a:t>
            </a:r>
            <a:r>
              <a:rPr lang="en-US" dirty="0" smtClean="0"/>
              <a:t>    STORE ITEM</a:t>
            </a:r>
          </a:p>
          <a:p>
            <a:r>
              <a:rPr lang="en-US" dirty="0"/>
              <a:t>	</a:t>
            </a:r>
            <a:r>
              <a:rPr lang="en-US" dirty="0" smtClean="0"/>
              <a:t>     BANK SAVINGS ACCOUNT</a:t>
            </a:r>
          </a:p>
          <a:p>
            <a:r>
              <a:rPr lang="en-US" dirty="0"/>
              <a:t>	</a:t>
            </a:r>
            <a:r>
              <a:rPr lang="en-US" dirty="0" smtClean="0"/>
              <a:t>   WEALTH CFG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106770" y="2451879"/>
            <a:ext cx="1323833" cy="1392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5130" y="1193904"/>
            <a:ext cx="2292758" cy="1592620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8768686" y="1078173"/>
            <a:ext cx="3295935" cy="202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66702" y="6327401"/>
            <a:ext cx="7451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Nat </a:t>
            </a:r>
            <a:r>
              <a:rPr lang="en-US" dirty="0" smtClean="0"/>
              <a:t>	AND National Economic Studies   PENTONGON.BASE.PAUL.BARACKS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063853" y="408906"/>
            <a:ext cx="2999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Ubs</a:t>
            </a:r>
            <a:r>
              <a:rPr lang="en-US" dirty="0" smtClean="0"/>
              <a:t>, Walmart, </a:t>
            </a:r>
            <a:r>
              <a:rPr lang="en-US" dirty="0" err="1" smtClean="0"/>
              <a:t>scotoland</a:t>
            </a:r>
            <a:r>
              <a:rPr lang="en-US" dirty="0" smtClean="0"/>
              <a:t> bank</a:t>
            </a:r>
          </a:p>
          <a:p>
            <a:r>
              <a:rPr lang="en-US" dirty="0" smtClean="0"/>
              <a:t>Wachovia, 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8488907" y="408906"/>
            <a:ext cx="3835021" cy="32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935801" y="755155"/>
            <a:ext cx="1480852" cy="254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5813946" y="2304956"/>
            <a:ext cx="3080220" cy="33179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433015" y="125260"/>
            <a:ext cx="50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963803" y="211347"/>
            <a:ext cx="1978926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NATO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963803" y="-18645"/>
            <a:ext cx="1978926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CONSTITUION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968763" y="-44525"/>
            <a:ext cx="6004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Tim </a:t>
            </a:r>
            <a:r>
              <a:rPr lang="en-US" strike="sngStrike" dirty="0" err="1" smtClean="0"/>
              <a:t>cook,nonPoliceReprot</a:t>
            </a:r>
            <a:r>
              <a:rPr lang="en-US" strike="sngStrike" dirty="0" smtClean="0"/>
              <a:t>, </a:t>
            </a:r>
            <a:r>
              <a:rPr lang="en-US" strike="sngStrike" dirty="0" err="1" smtClean="0"/>
              <a:t>vigingia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rommeit</a:t>
            </a:r>
            <a:r>
              <a:rPr lang="en-US" strike="sngStrike" dirty="0" smtClean="0"/>
              <a:t>; </a:t>
            </a:r>
            <a:r>
              <a:rPr lang="en-US" strike="sngStrike" dirty="0" err="1" smtClean="0"/>
              <a:t>nonPoliceReport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295068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52395" cy="651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1152394" y="125260"/>
            <a:ext cx="25053" cy="6732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429302" y="1618018"/>
            <a:ext cx="36166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WHITE</a:t>
            </a:r>
            <a:endParaRPr lang="en-US" sz="9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952558" y="4717912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!WHITE</a:t>
            </a:r>
            <a:r>
              <a:rPr lang="en-US" sz="1200" b="1" strike="sngStrike" dirty="0" smtClean="0"/>
              <a:t>.(Sinbad)</a:t>
            </a:r>
            <a:endParaRPr lang="en-US" sz="1200" b="1" strike="sngStrike" dirty="0"/>
          </a:p>
        </p:txBody>
      </p:sp>
      <p:sp>
        <p:nvSpPr>
          <p:cNvPr id="18" name="TextBox 17"/>
          <p:cNvSpPr txBox="1"/>
          <p:nvPr/>
        </p:nvSpPr>
        <p:spPr>
          <a:xfrm>
            <a:off x="7672744" y="1223821"/>
            <a:ext cx="3351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Ibm.dmiler.apple.accenture.touch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07130" y="3187678"/>
            <a:ext cx="5441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Soviet Union   </a:t>
            </a:r>
            <a:r>
              <a:rPr lang="en-US" dirty="0" smtClean="0"/>
              <a:t>0.1 </a:t>
            </a:r>
            <a:r>
              <a:rPr lang="en-US" dirty="0" err="1" smtClean="0"/>
              <a:t>Alen</a:t>
            </a:r>
            <a:r>
              <a:rPr lang="en-US" dirty="0" smtClean="0"/>
              <a:t> ROTH.IBM.DAMILER(flag !1945)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alen</a:t>
            </a:r>
            <a:r>
              <a:rPr lang="en-US" dirty="0" smtClean="0"/>
              <a:t> </a:t>
            </a:r>
            <a:r>
              <a:rPr lang="en-US" dirty="0" err="1" smtClean="0"/>
              <a:t>mesdulac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9114297" y="3372344"/>
            <a:ext cx="234419" cy="199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414448" y="3571500"/>
            <a:ext cx="1871977" cy="154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31888" y="3868886"/>
            <a:ext cx="7034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nonPolcieQOS</a:t>
            </a:r>
            <a:r>
              <a:rPr lang="en-US" dirty="0"/>
              <a:t> </a:t>
            </a:r>
            <a:r>
              <a:rPr lang="en-US" dirty="0" smtClean="0"/>
              <a:t>ATM Hand-to-Mouth assumed: </a:t>
            </a:r>
            <a:r>
              <a:rPr lang="en-US" dirty="0" err="1" smtClean="0"/>
              <a:t>ibm.dmoer.pope.Francesco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nonPoliceBPM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607130" y="4810245"/>
            <a:ext cx="5887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trike="sngStrike" dirty="0" smtClean="0"/>
              <a:t>DDR </a:t>
            </a:r>
            <a:r>
              <a:rPr lang="en-US" dirty="0" smtClean="0"/>
              <a:t>		0.1 JOSPENH </a:t>
            </a:r>
            <a:r>
              <a:rPr lang="en-US" dirty="0" err="1" smtClean="0"/>
              <a:t>ipx</a:t>
            </a:r>
            <a:r>
              <a:rPr lang="en-US" dirty="0" smtClean="0"/>
              <a:t> FORD </a:t>
            </a:r>
            <a:r>
              <a:rPr lang="en-US" dirty="0" err="1" smtClean="0"/>
              <a:t>ricardo</a:t>
            </a:r>
            <a:r>
              <a:rPr lang="en-US" dirty="0" smtClean="0"/>
              <a:t> and </a:t>
            </a:r>
            <a:r>
              <a:rPr lang="en-US" dirty="0" err="1" smtClean="0"/>
              <a:t>aprent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6893236" y="4971334"/>
            <a:ext cx="3752018" cy="23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57831" y="295684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MERKEL{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726266" y="5377218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89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52395" cy="651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1152394" y="125260"/>
            <a:ext cx="25053" cy="6732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954974" y="93584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spending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on residential construction each rose about </a:t>
            </a: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percent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over…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606" y="651353"/>
            <a:ext cx="1876425" cy="24288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377" y="159813"/>
            <a:ext cx="2076229" cy="273616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0877266" y="1217306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73606" y="5687535"/>
            <a:ext cx="6004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Tim </a:t>
            </a:r>
            <a:r>
              <a:rPr lang="en-US" strike="sngStrike" dirty="0" err="1" smtClean="0"/>
              <a:t>cook,nonPoliceReprot</a:t>
            </a:r>
            <a:r>
              <a:rPr lang="en-US" strike="sngStrike" dirty="0" smtClean="0"/>
              <a:t>, </a:t>
            </a:r>
            <a:r>
              <a:rPr lang="en-US" strike="sngStrike" dirty="0" err="1" smtClean="0"/>
              <a:t>vigingia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rommeit</a:t>
            </a:r>
            <a:r>
              <a:rPr lang="en-US" strike="sngStrike" dirty="0" smtClean="0"/>
              <a:t>; </a:t>
            </a:r>
            <a:r>
              <a:rPr lang="en-US" strike="sngStrike" dirty="0" err="1" smtClean="0"/>
              <a:t>nonPoliceReport</a:t>
            </a:r>
            <a:endParaRPr lang="en-US" strike="sngStrike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222" y="3535229"/>
            <a:ext cx="2292758" cy="1592620"/>
          </a:xfrm>
          <a:prstGeom prst="rect">
            <a:avLst/>
          </a:prstGeom>
        </p:spPr>
      </p:pic>
      <p:cxnSp>
        <p:nvCxnSpPr>
          <p:cNvPr id="11" name="Straight Connector 10"/>
          <p:cNvCxnSpPr>
            <a:stCxn id="16" idx="2"/>
          </p:cNvCxnSpPr>
          <p:nvPr/>
        </p:nvCxnSpPr>
        <p:spPr>
          <a:xfrm>
            <a:off x="4711819" y="3080228"/>
            <a:ext cx="3954509" cy="2256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230222" y="286984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FOOD</a:t>
            </a:r>
          </a:p>
          <a:p>
            <a:r>
              <a:rPr lang="en-US" dirty="0"/>
              <a:t>CAR</a:t>
            </a:r>
          </a:p>
          <a:p>
            <a:r>
              <a:rPr lang="en-US" dirty="0"/>
              <a:t>COMPUTER</a:t>
            </a:r>
          </a:p>
          <a:p>
            <a:r>
              <a:rPr lang="en-US" dirty="0"/>
              <a:t>	other:</a:t>
            </a:r>
          </a:p>
          <a:p>
            <a:r>
              <a:rPr lang="en-US" dirty="0"/>
              <a:t>	    BANK ACCOUNT</a:t>
            </a:r>
          </a:p>
          <a:p>
            <a:r>
              <a:rPr lang="en-US" dirty="0"/>
              <a:t>	    STORE ITEM</a:t>
            </a:r>
          </a:p>
          <a:p>
            <a:r>
              <a:rPr lang="en-US" dirty="0"/>
              <a:t>	     BANK SAVINGS ACCOUNT</a:t>
            </a:r>
          </a:p>
          <a:p>
            <a:r>
              <a:rPr lang="en-US" dirty="0"/>
              <a:t>	   WEALTH CFG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8364" y="935842"/>
            <a:ext cx="912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PREA</a:t>
            </a:r>
          </a:p>
          <a:p>
            <a:r>
              <a:rPr lang="en-US" dirty="0" smtClean="0"/>
              <a:t>§187</a:t>
            </a:r>
          </a:p>
          <a:p>
            <a:r>
              <a:rPr lang="en-US" dirty="0" smtClean="0"/>
              <a:t>1D8723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48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612</Words>
  <Application>Microsoft Office PowerPoint</Application>
  <PresentationFormat>Widescreen</PresentationFormat>
  <Paragraphs>172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8</cp:revision>
  <dcterms:created xsi:type="dcterms:W3CDTF">2023-04-04T13:20:10Z</dcterms:created>
  <dcterms:modified xsi:type="dcterms:W3CDTF">2023-04-04T14:30:40Z</dcterms:modified>
</cp:coreProperties>
</file>