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8" r:id="rId9"/>
    <p:sldId id="267" r:id="rId10"/>
    <p:sldId id="270" r:id="rId11"/>
    <p:sldId id="269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7CB1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8" autoAdjust="0"/>
    <p:restoredTop sz="82512" autoAdjust="0"/>
  </p:normalViewPr>
  <p:slideViewPr>
    <p:cSldViewPr snapToGrid="0">
      <p:cViewPr varScale="1">
        <p:scale>
          <a:sx n="69" d="100"/>
          <a:sy n="69" d="100"/>
        </p:scale>
        <p:origin x="12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FBA5F-EDF4-4478-836E-986671A0E29E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70E9B-C777-4443-B129-E8223A7A4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54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Governor of California Arnold Schwarzenegger in regards to the </a:t>
            </a:r>
            <a:r>
              <a:rPr lang="en-US" dirty="0" err="1" smtClean="0"/>
              <a:t>Brandenburger</a:t>
            </a:r>
            <a:r>
              <a:rPr lang="en-US" dirty="0" smtClean="0"/>
              <a:t> Tor ( near </a:t>
            </a:r>
            <a:r>
              <a:rPr lang="en-US" dirty="0" err="1" smtClean="0"/>
              <a:t>Checkpont</a:t>
            </a:r>
            <a:r>
              <a:rPr lang="en-US" dirty="0" smtClean="0"/>
              <a:t> Charlie)</a:t>
            </a:r>
          </a:p>
          <a:p>
            <a:r>
              <a:rPr lang="en-US" dirty="0" smtClean="0"/>
              <a:t>FBI NSA Terrorism Kidnapping and San Quentin Act Prison Rape Elimination Act </a:t>
            </a:r>
            <a:r>
              <a:rPr lang="en-US" b="1" dirty="0" smtClean="0"/>
              <a:t>implementation</a:t>
            </a:r>
            <a:r>
              <a:rPr lang="en-US" dirty="0" smtClean="0"/>
              <a:t> of NATO, </a:t>
            </a:r>
          </a:p>
          <a:p>
            <a:r>
              <a:rPr lang="en-US" dirty="0" err="1" smtClean="0"/>
              <a:t>Bundesverfassungsgericht</a:t>
            </a:r>
            <a:r>
              <a:rPr lang="en-US" dirty="0" smtClean="0"/>
              <a:t> (trans.) Germany Federal Constitutional Court and US Constitution</a:t>
            </a:r>
          </a:p>
          <a:p>
            <a:r>
              <a:rPr lang="en-US" dirty="0" smtClean="0"/>
              <a:t>with a series for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planned (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surgenoned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dirty="0" smtClean="0"/>
              <a:t>Architected (of September 11 attacks ) homicides in specific attempts to </a:t>
            </a:r>
          </a:p>
          <a:p>
            <a:r>
              <a:rPr lang="en-US" dirty="0" smtClean="0"/>
              <a:t>King Charles when visiting Marin County, San Quentin and Checkpoint Reyes.</a:t>
            </a:r>
          </a:p>
          <a:p>
            <a:endParaRPr lang="en-US" dirty="0" smtClean="0"/>
          </a:p>
          <a:p>
            <a:r>
              <a:rPr lang="en-US" dirty="0" smtClean="0"/>
              <a:t>The FBI Kidnapping of </a:t>
            </a:r>
            <a:r>
              <a:rPr lang="en-US" dirty="0" err="1" smtClean="0"/>
              <a:t>Petersson</a:t>
            </a:r>
            <a:r>
              <a:rPr lang="en-US" dirty="0" smtClean="0"/>
              <a:t>; (1987) Siamese head-connected twins (Pope Mary), </a:t>
            </a:r>
            <a:r>
              <a:rPr lang="en-US" dirty="0" err="1" smtClean="0"/>
              <a:t>twinners</a:t>
            </a:r>
            <a:r>
              <a:rPr lang="en-US" dirty="0" smtClean="0"/>
              <a:t> t-shirt, </a:t>
            </a:r>
            <a:r>
              <a:rPr lang="en-US" dirty="0" err="1" smtClean="0"/>
              <a:t>simens</a:t>
            </a:r>
            <a:r>
              <a:rPr lang="en-US" dirty="0" smtClean="0"/>
              <a:t> cats</a:t>
            </a:r>
          </a:p>
          <a:p>
            <a:r>
              <a:rPr lang="en-US" dirty="0" smtClean="0"/>
              <a:t>With Test Agents and Quality Assurance of FBI Kidnapping. Including Auschwitz Test Agent Civil Code Internet Violations </a:t>
            </a:r>
          </a:p>
          <a:p>
            <a:r>
              <a:rPr lang="en-US" dirty="0" smtClean="0"/>
              <a:t>Of Southwest Texas and Germany; Baden-Wuertemberg (cat twins </a:t>
            </a:r>
            <a:r>
              <a:rPr lang="en-US" dirty="0" err="1" smtClean="0"/>
              <a:t>Maincoon</a:t>
            </a:r>
            <a:r>
              <a:rPr lang="en-US" dirty="0" smtClean="0"/>
              <a:t>); in addition to Homicide networked</a:t>
            </a:r>
          </a:p>
          <a:p>
            <a:r>
              <a:rPr lang="en-US" dirty="0" smtClean="0"/>
              <a:t>Former soviet </a:t>
            </a:r>
            <a:r>
              <a:rPr lang="en-US" dirty="0" err="1" smtClean="0"/>
              <a:t>uion</a:t>
            </a:r>
            <a:r>
              <a:rPr lang="en-US" dirty="0" smtClean="0"/>
              <a:t> Mannheim based BASF chemicals…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0E9B-C777-4443-B129-E8223A7A44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35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Governor of California Arnold Schwarzenegger in regards to the </a:t>
            </a:r>
            <a:r>
              <a:rPr lang="en-US" dirty="0" err="1" smtClean="0"/>
              <a:t>Brandenburger</a:t>
            </a:r>
            <a:r>
              <a:rPr lang="en-US" dirty="0" smtClean="0"/>
              <a:t> Tor ( near </a:t>
            </a:r>
            <a:r>
              <a:rPr lang="en-US" dirty="0" err="1" smtClean="0"/>
              <a:t>Checkpont</a:t>
            </a:r>
            <a:r>
              <a:rPr lang="en-US" dirty="0" smtClean="0"/>
              <a:t> Charlie)</a:t>
            </a:r>
          </a:p>
          <a:p>
            <a:r>
              <a:rPr lang="en-US" dirty="0" smtClean="0"/>
              <a:t>FBI NSA Terrorism Kidnapping and San Quentin Act Prison Rape Elimination Act </a:t>
            </a:r>
            <a:r>
              <a:rPr lang="en-US" b="1" dirty="0" smtClean="0"/>
              <a:t>implementation</a:t>
            </a:r>
            <a:r>
              <a:rPr lang="en-US" dirty="0" smtClean="0"/>
              <a:t> of NATO, </a:t>
            </a:r>
          </a:p>
          <a:p>
            <a:r>
              <a:rPr lang="en-US" dirty="0" err="1" smtClean="0"/>
              <a:t>Bundesverfassungsgericht</a:t>
            </a:r>
            <a:r>
              <a:rPr lang="en-US" dirty="0" smtClean="0"/>
              <a:t> (trans.) Germany Federal Constitutional Court and US Constitution</a:t>
            </a:r>
          </a:p>
          <a:p>
            <a:r>
              <a:rPr lang="en-US" dirty="0" smtClean="0"/>
              <a:t>with a series for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planned (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surgenoned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dirty="0" smtClean="0"/>
              <a:t>Architected (of September 11 attacks ) homicides in specific attempts to </a:t>
            </a:r>
          </a:p>
          <a:p>
            <a:r>
              <a:rPr lang="en-US" dirty="0" smtClean="0"/>
              <a:t>King Charles when visiting Marin County, San Quentin and Checkpoint Reyes.</a:t>
            </a:r>
          </a:p>
          <a:p>
            <a:endParaRPr lang="en-US" dirty="0" smtClean="0"/>
          </a:p>
          <a:p>
            <a:r>
              <a:rPr lang="en-US" dirty="0" smtClean="0"/>
              <a:t>The FBI Kidnapping of </a:t>
            </a:r>
            <a:r>
              <a:rPr lang="en-US" dirty="0" err="1" smtClean="0"/>
              <a:t>Petersson</a:t>
            </a:r>
            <a:r>
              <a:rPr lang="en-US" dirty="0" smtClean="0"/>
              <a:t>; (1987) Siamese head-connected twins (Pope Mary), </a:t>
            </a:r>
            <a:r>
              <a:rPr lang="en-US" dirty="0" err="1" smtClean="0"/>
              <a:t>twinners</a:t>
            </a:r>
            <a:r>
              <a:rPr lang="en-US" dirty="0" smtClean="0"/>
              <a:t> t-shirt, </a:t>
            </a:r>
            <a:r>
              <a:rPr lang="en-US" dirty="0" err="1" smtClean="0"/>
              <a:t>simens</a:t>
            </a:r>
            <a:r>
              <a:rPr lang="en-US" dirty="0" smtClean="0"/>
              <a:t> cats</a:t>
            </a:r>
          </a:p>
          <a:p>
            <a:r>
              <a:rPr lang="en-US" dirty="0" smtClean="0"/>
              <a:t>With Test Agents and Quality Assurance of FBI Kidnapping. Including Auschwitz Test Agent Civil Code Internet Violations </a:t>
            </a:r>
          </a:p>
          <a:p>
            <a:r>
              <a:rPr lang="en-US" dirty="0" smtClean="0"/>
              <a:t>Of Southwest Texas and Germany; Baden-Wuertemberg (cat twins </a:t>
            </a:r>
            <a:r>
              <a:rPr lang="en-US" dirty="0" err="1" smtClean="0"/>
              <a:t>Maincoon</a:t>
            </a:r>
            <a:r>
              <a:rPr lang="en-US" dirty="0" smtClean="0"/>
              <a:t>); in addition to Homicide networked</a:t>
            </a:r>
          </a:p>
          <a:p>
            <a:r>
              <a:rPr lang="en-US" dirty="0" smtClean="0"/>
              <a:t>Former soviet </a:t>
            </a:r>
            <a:r>
              <a:rPr lang="en-US" dirty="0" err="1" smtClean="0"/>
              <a:t>uion</a:t>
            </a:r>
            <a:r>
              <a:rPr lang="en-US" dirty="0" smtClean="0"/>
              <a:t> Mannheim based BASF chemicals…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0E9B-C777-4443-B129-E8223A7A44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73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0CEF-A757-4BA8-85BA-2FC7C0CF344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E40-EB51-4CF0-BD0B-B389523F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3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0CEF-A757-4BA8-85BA-2FC7C0CF344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E40-EB51-4CF0-BD0B-B389523F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6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0CEF-A757-4BA8-85BA-2FC7C0CF344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E40-EB51-4CF0-BD0B-B389523F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3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0CEF-A757-4BA8-85BA-2FC7C0CF344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E40-EB51-4CF0-BD0B-B389523F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2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0CEF-A757-4BA8-85BA-2FC7C0CF344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E40-EB51-4CF0-BD0B-B389523F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1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0CEF-A757-4BA8-85BA-2FC7C0CF344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E40-EB51-4CF0-BD0B-B389523F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77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0CEF-A757-4BA8-85BA-2FC7C0CF344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E40-EB51-4CF0-BD0B-B389523F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0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0CEF-A757-4BA8-85BA-2FC7C0CF344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E40-EB51-4CF0-BD0B-B389523F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8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0CEF-A757-4BA8-85BA-2FC7C0CF344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E40-EB51-4CF0-BD0B-B389523F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2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0CEF-A757-4BA8-85BA-2FC7C0CF344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E40-EB51-4CF0-BD0B-B389523F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6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0CEF-A757-4BA8-85BA-2FC7C0CF344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E40-EB51-4CF0-BD0B-B389523F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8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40CEF-A757-4BA8-85BA-2FC7C0CF344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89E40-EB51-4CF0-BD0B-B389523F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8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hyperlink" Target="https://www.fbi.gov/investigate/counterintelligen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g"/><Relationship Id="rId4" Type="http://schemas.openxmlformats.org/officeDocument/2006/relationships/hyperlink" Target="https://www.fbi.gov/investigate/counterintelligen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g"/><Relationship Id="rId4" Type="http://schemas.openxmlformats.org/officeDocument/2006/relationships/hyperlink" Target="https://www.fbi.gov/investigate/counterintelligenc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bundestag.de/en/documents/textarchive/king-charles-93964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hyperlink" Target="https://www.bundestag.de/en/documents/textarchive/king-charles-939648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ndestag.de/en/documents/textarchive/king-charles-939648" TargetMode="External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362080" y="1110603"/>
            <a:ext cx="6145472" cy="177290"/>
          </a:xfrm>
          <a:prstGeom prst="rect">
            <a:avLst/>
          </a:prstGeom>
          <a:solidFill>
            <a:srgbClr val="B47C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trike="sngStrike" dirty="0">
                <a:solidFill>
                  <a:schemeClr val="tx1"/>
                </a:solidFill>
              </a:rPr>
              <a:t>IBM WebSphere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450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0" y="450376"/>
            <a:ext cx="12192000" cy="1364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DEVELOPMENT</a:t>
            </a:r>
            <a:endParaRPr lang="en-US" sz="105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-66502" y="531420"/>
            <a:ext cx="149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 COLAR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318106"/>
            <a:ext cx="4246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nonPoliceTestAgent</a:t>
            </a:r>
            <a:r>
              <a:rPr lang="en-US" sz="1600" dirty="0" smtClean="0"/>
              <a:t>(“Add Windows Application”)</a:t>
            </a:r>
          </a:p>
          <a:p>
            <a:endParaRPr lang="en-US" sz="800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2338351" y="1795159"/>
            <a:ext cx="11791" cy="4578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086186" y="1587975"/>
            <a:ext cx="8313" cy="5037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23081" y="1820379"/>
            <a:ext cx="1753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28238" y="1587975"/>
            <a:ext cx="321840" cy="1199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74460" y="1587975"/>
            <a:ext cx="287620" cy="1199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83087" y="1548938"/>
            <a:ext cx="8194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TRUE/FALSE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51490" y="2253081"/>
            <a:ext cx="5191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nonPoliceServlet</a:t>
            </a:r>
            <a:r>
              <a:rPr lang="en-US" sz="1600" dirty="0" smtClean="0"/>
              <a:t>(“/</a:t>
            </a:r>
            <a:r>
              <a:rPr lang="en-US" sz="1600" dirty="0" err="1" smtClean="0"/>
              <a:t>WebService</a:t>
            </a:r>
            <a:r>
              <a:rPr lang="en-US" sz="1600" dirty="0" smtClean="0"/>
              <a:t>/Add-Windows-Application”)</a:t>
            </a:r>
          </a:p>
          <a:p>
            <a:endParaRPr 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2802963" y="4121018"/>
            <a:ext cx="3645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Factory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400616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/* COPYRIGHT */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54108" y="1922690"/>
            <a:ext cx="2918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</a:t>
            </a:r>
            <a:r>
              <a:rPr lang="en-US" b="1" dirty="0" smtClean="0"/>
              <a:t>iew</a:t>
            </a:r>
            <a:r>
              <a:rPr lang="en-US" dirty="0" smtClean="0"/>
              <a:t>(Portlet</a:t>
            </a:r>
            <a:r>
              <a:rPr lang="en-US" dirty="0" smtClean="0"/>
              <a:t>, Servlet, HTML)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30005" y="2897869"/>
            <a:ext cx="27715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Business Delegate</a:t>
            </a:r>
          </a:p>
          <a:p>
            <a:r>
              <a:rPr lang="en-US" dirty="0" smtClean="0"/>
              <a:t>Service </a:t>
            </a:r>
            <a:r>
              <a:rPr lang="en-US" dirty="0" smtClean="0"/>
              <a:t>Locator ( MQ, DB2 )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41880" y="771635"/>
            <a:ext cx="1449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11:39 AM April, 28 2023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500568" y="6329973"/>
            <a:ext cx="4496511" cy="4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650548" y="1548938"/>
            <a:ext cx="8313" cy="5037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9618588" y="1548938"/>
            <a:ext cx="8313" cy="5037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618588" y="1105835"/>
            <a:ext cx="929822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strike="sngStrike" dirty="0" smtClean="0"/>
              <a:t>IBM  </a:t>
            </a:r>
            <a:r>
              <a:rPr lang="en-US" sz="1100" b="1" strike="sngStrike" dirty="0" smtClean="0"/>
              <a:t>DB2</a:t>
            </a:r>
            <a:endParaRPr lang="en-US" sz="1100" b="1" strike="sngStrike" dirty="0"/>
          </a:p>
        </p:txBody>
      </p:sp>
      <p:sp>
        <p:nvSpPr>
          <p:cNvPr id="33" name="TextBox 32"/>
          <p:cNvSpPr txBox="1"/>
          <p:nvPr/>
        </p:nvSpPr>
        <p:spPr>
          <a:xfrm>
            <a:off x="2384961" y="808854"/>
            <a:ext cx="1057492" cy="24622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IBM </a:t>
            </a:r>
            <a:r>
              <a:rPr lang="en-US" sz="1000" b="1" strike="sngStrike" dirty="0" smtClean="0"/>
              <a:t>Tivoli</a:t>
            </a:r>
            <a:endParaRPr lang="en-US" sz="1000" b="1" strike="sngStrike" dirty="0"/>
          </a:p>
        </p:txBody>
      </p:sp>
      <p:sp>
        <p:nvSpPr>
          <p:cNvPr id="35" name="TextBox 34"/>
          <p:cNvSpPr txBox="1"/>
          <p:nvPr/>
        </p:nvSpPr>
        <p:spPr>
          <a:xfrm>
            <a:off x="120715" y="1085310"/>
            <a:ext cx="2177890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IBM  </a:t>
            </a:r>
            <a:r>
              <a:rPr lang="en-US" sz="1000" b="1" strike="sngStrike" dirty="0" smtClean="0"/>
              <a:t>Rational</a:t>
            </a:r>
            <a:endParaRPr lang="en-US" sz="1000" b="1" strike="sngStrike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345437" y="4629806"/>
            <a:ext cx="4763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46" y="4772943"/>
            <a:ext cx="1976598" cy="1852544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10028249" y="2243291"/>
            <a:ext cx="14494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11:51 </a:t>
            </a:r>
            <a:r>
              <a:rPr lang="en-US" sz="1000" dirty="0"/>
              <a:t>AM April, 28 2023</a:t>
            </a:r>
          </a:p>
        </p:txBody>
      </p:sp>
      <p:sp>
        <p:nvSpPr>
          <p:cNvPr id="6" name="Rectangle 5"/>
          <p:cNvSpPr/>
          <p:nvPr/>
        </p:nvSpPr>
        <p:spPr>
          <a:xfrm>
            <a:off x="2384961" y="3544200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Model</a:t>
            </a:r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9240" y="2575681"/>
            <a:ext cx="2049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Controller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2782331" y="3807522"/>
            <a:ext cx="1968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 Access Object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819498" y="2483913"/>
            <a:ext cx="2457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12:15 </a:t>
            </a:r>
            <a:r>
              <a:rPr lang="en-US" dirty="0"/>
              <a:t>AM April, 28 2023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650547" y="1095642"/>
            <a:ext cx="844181" cy="287192"/>
          </a:xfrm>
          <a:prstGeom prst="rect">
            <a:avLst/>
          </a:prstGeom>
          <a:solidFill>
            <a:srgbClr val="B47CB1"/>
          </a:solidFill>
        </p:spPr>
        <p:txBody>
          <a:bodyPr wrap="square" rtlCol="0">
            <a:spAutoFit/>
          </a:bodyPr>
          <a:lstStyle/>
          <a:p>
            <a:r>
              <a:rPr lang="en-US" sz="1200" strike="sngStrike" dirty="0" smtClean="0"/>
              <a:t>IBM  </a:t>
            </a:r>
            <a:r>
              <a:rPr lang="en-US" sz="1100" b="1" strike="sngStrike" dirty="0" smtClean="0"/>
              <a:t>MQ</a:t>
            </a:r>
            <a:endParaRPr lang="en-US" sz="1100" b="1" strike="sngStrike" dirty="0"/>
          </a:p>
        </p:txBody>
      </p:sp>
    </p:spTree>
    <p:extLst>
      <p:ext uri="{BB962C8B-B14F-4D97-AF65-F5344CB8AC3E}">
        <p14:creationId xmlns:p14="http://schemas.microsoft.com/office/powerpoint/2010/main" val="100799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0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0" y="450376"/>
            <a:ext cx="12192000" cy="1364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DEVELOPMENT</a:t>
            </a:r>
            <a:endParaRPr lang="en-US" sz="105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400616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/* COPYRIGHT */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9671" y="936293"/>
            <a:ext cx="1449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</a:t>
            </a:r>
            <a:r>
              <a:rPr lang="en-US" sz="1000" dirty="0" smtClean="0"/>
              <a:t>1:15 </a:t>
            </a:r>
            <a:r>
              <a:rPr lang="en-US" sz="1000" dirty="0"/>
              <a:t>AM April, </a:t>
            </a:r>
            <a:r>
              <a:rPr lang="en-US" sz="1000" dirty="0" smtClean="0"/>
              <a:t>15</a:t>
            </a:r>
            <a:r>
              <a:rPr lang="en-US" sz="1000" dirty="0" smtClean="0"/>
              <a:t> </a:t>
            </a:r>
            <a:r>
              <a:rPr lang="en-US" sz="1000" dirty="0"/>
              <a:t>2023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47" y="2393632"/>
            <a:ext cx="10761906" cy="16618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444" y="1505430"/>
            <a:ext cx="3750811" cy="44883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55470" y="4482052"/>
            <a:ext cx="3340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will call you Dr. Rice from</a:t>
            </a:r>
          </a:p>
          <a:p>
            <a:r>
              <a:rPr lang="en-US" dirty="0" smtClean="0"/>
              <a:t>The Constitutional Court in </a:t>
            </a:r>
          </a:p>
          <a:p>
            <a:r>
              <a:rPr lang="en-US" dirty="0" smtClean="0"/>
              <a:t>Federal Republic of Germany (US)</a:t>
            </a:r>
          </a:p>
          <a:p>
            <a:r>
              <a:rPr lang="en-US" dirty="0" smtClean="0"/>
              <a:t>And the US Embassy in Frankfurt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66502" y="560022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cap="all" dirty="0">
                <a:solidFill>
                  <a:srgbClr val="FFFFFF"/>
                </a:solidFill>
                <a:latin typeface="Arial" panose="020B0604020202020204" pitchFamily="34" charset="0"/>
                <a:hlinkClick r:id="rId4"/>
              </a:rPr>
              <a:t>COUNTERINTELLIGENCE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765" y="4460027"/>
            <a:ext cx="952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9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0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0" y="450376"/>
            <a:ext cx="12192000" cy="1364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DEVELOPMENT</a:t>
            </a:r>
            <a:endParaRPr lang="en-US" sz="105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400616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/* COPYRIGHT */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9671" y="936293"/>
            <a:ext cx="1449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</a:t>
            </a:r>
            <a:r>
              <a:rPr lang="en-US" sz="1000" dirty="0" smtClean="0"/>
              <a:t>1:15 </a:t>
            </a:r>
            <a:r>
              <a:rPr lang="en-US" sz="1000" dirty="0"/>
              <a:t>AM April, </a:t>
            </a:r>
            <a:r>
              <a:rPr lang="en-US" sz="1000" dirty="0" smtClean="0"/>
              <a:t>15</a:t>
            </a:r>
            <a:r>
              <a:rPr lang="en-US" sz="1000" dirty="0" smtClean="0"/>
              <a:t> </a:t>
            </a:r>
            <a:r>
              <a:rPr lang="en-US" sz="1000" dirty="0"/>
              <a:t>2023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811" y="631448"/>
            <a:ext cx="10761906" cy="16618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699" y="711338"/>
            <a:ext cx="1012181" cy="12112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94699" y="2002432"/>
            <a:ext cx="1158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 will call you Dr. Rice from</a:t>
            </a:r>
          </a:p>
          <a:p>
            <a:r>
              <a:rPr lang="en-US" sz="900" dirty="0" smtClean="0"/>
              <a:t>The Constitutional Court in </a:t>
            </a:r>
          </a:p>
          <a:p>
            <a:r>
              <a:rPr lang="en-US" sz="900" dirty="0" smtClean="0"/>
              <a:t>Federal Republic of Germany (US)</a:t>
            </a:r>
          </a:p>
          <a:p>
            <a:r>
              <a:rPr lang="en-US" sz="900" dirty="0" smtClean="0"/>
              <a:t>And the US Embassy in Frankfurt</a:t>
            </a:r>
            <a:endParaRPr lang="en-US" sz="900" dirty="0"/>
          </a:p>
        </p:txBody>
      </p:sp>
      <p:sp>
        <p:nvSpPr>
          <p:cNvPr id="9" name="Rectangle 8"/>
          <p:cNvSpPr/>
          <p:nvPr/>
        </p:nvSpPr>
        <p:spPr>
          <a:xfrm>
            <a:off x="-66502" y="560022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cap="all" dirty="0">
                <a:solidFill>
                  <a:srgbClr val="FFFFFF"/>
                </a:solidFill>
                <a:latin typeface="Arial" panose="020B0604020202020204" pitchFamily="34" charset="0"/>
                <a:hlinkClick r:id="rId4"/>
              </a:rPr>
              <a:t>COUNTERINTELLIGENCE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366" y="695454"/>
            <a:ext cx="952500" cy="12192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330902" y="26957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CIA case officer 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Visa McCarty brothers spied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for the Russians for nearly a decade before his arrest in 1994.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30902" y="41384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Kollja</a:t>
            </a:r>
            <a:r>
              <a:rPr lang="en-US" dirty="0" smtClean="0"/>
              <a:t> Reiss was </a:t>
            </a:r>
            <a:r>
              <a:rPr lang="en-US" dirty="0"/>
              <a:t>convicted of perjury </a:t>
            </a:r>
            <a:r>
              <a:rPr lang="en-US" dirty="0" smtClean="0"/>
              <a:t>in 2010, </a:t>
            </a:r>
            <a:r>
              <a:rPr lang="en-US" dirty="0"/>
              <a:t>following a lengthy espionage investigation by the FBI and its partners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330902" y="54424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Whitehouse Terrorist club pled </a:t>
            </a:r>
            <a:r>
              <a:rPr lang="en-US" dirty="0"/>
              <a:t>guilty in </a:t>
            </a:r>
            <a:r>
              <a:rPr lang="en-US" dirty="0" smtClean="0"/>
              <a:t>2000 to </a:t>
            </a:r>
            <a:r>
              <a:rPr lang="en-US" dirty="0"/>
              <a:t>passing U.S. secrets to </a:t>
            </a:r>
            <a:r>
              <a:rPr lang="en-US" dirty="0" smtClean="0"/>
              <a:t>Germany and United States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314" y="3422523"/>
            <a:ext cx="481371" cy="57602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522" y="3428484"/>
            <a:ext cx="481371" cy="57602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713" y="6090663"/>
            <a:ext cx="481371" cy="57602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713" y="4768869"/>
            <a:ext cx="481371" cy="57602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548225" y="3525885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TWINS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095999" y="6194008"/>
            <a:ext cx="5154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trike="sngStrike" dirty="0" err="1" smtClean="0"/>
              <a:t>Kinderdisko</a:t>
            </a:r>
            <a:r>
              <a:rPr lang="en-US" dirty="0" smtClean="0"/>
              <a:t> CVPA; Child </a:t>
            </a:r>
            <a:r>
              <a:rPr lang="en-US" dirty="0" err="1" smtClean="0"/>
              <a:t>Pornogphy</a:t>
            </a:r>
            <a:r>
              <a:rPr lang="en-US" dirty="0" smtClean="0"/>
              <a:t> </a:t>
            </a:r>
            <a:r>
              <a:rPr lang="en-US" dirty="0" err="1" smtClean="0"/>
              <a:t>Victus</a:t>
            </a:r>
            <a:r>
              <a:rPr lang="en-US" dirty="0" smtClean="0"/>
              <a:t> </a:t>
            </a:r>
            <a:r>
              <a:rPr lang="en-US" dirty="0" err="1" smtClean="0"/>
              <a:t>Assistnace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0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0" y="450376"/>
            <a:ext cx="12192000" cy="1364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DEVELOPMENT</a:t>
            </a:r>
            <a:endParaRPr lang="en-US" sz="105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400616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/* COPYRIGHT */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9671" y="936293"/>
            <a:ext cx="1449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</a:t>
            </a:r>
            <a:r>
              <a:rPr lang="en-US" sz="1000" dirty="0" smtClean="0"/>
              <a:t>1:15 </a:t>
            </a:r>
            <a:r>
              <a:rPr lang="en-US" sz="1000" dirty="0"/>
              <a:t>AM April, </a:t>
            </a:r>
            <a:r>
              <a:rPr lang="en-US" sz="1000" dirty="0" smtClean="0"/>
              <a:t>15</a:t>
            </a:r>
            <a:r>
              <a:rPr lang="en-US" sz="1000" dirty="0" smtClean="0"/>
              <a:t> </a:t>
            </a:r>
            <a:r>
              <a:rPr lang="en-US" sz="1000" dirty="0"/>
              <a:t>2023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811" y="631448"/>
            <a:ext cx="10761906" cy="16618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699" y="711338"/>
            <a:ext cx="1012181" cy="12112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94699" y="2002432"/>
            <a:ext cx="1158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 will call you Dr. Rice from</a:t>
            </a:r>
          </a:p>
          <a:p>
            <a:r>
              <a:rPr lang="en-US" sz="900" dirty="0" smtClean="0"/>
              <a:t>The Constitutional Court in </a:t>
            </a:r>
          </a:p>
          <a:p>
            <a:r>
              <a:rPr lang="en-US" sz="900" dirty="0" smtClean="0"/>
              <a:t>Federal Republic of Germany (US)</a:t>
            </a:r>
          </a:p>
          <a:p>
            <a:r>
              <a:rPr lang="en-US" sz="900" dirty="0" smtClean="0"/>
              <a:t>And the US Embassy in Frankfurt</a:t>
            </a:r>
            <a:endParaRPr lang="en-US" sz="900" dirty="0"/>
          </a:p>
        </p:txBody>
      </p:sp>
      <p:sp>
        <p:nvSpPr>
          <p:cNvPr id="9" name="Rectangle 8"/>
          <p:cNvSpPr/>
          <p:nvPr/>
        </p:nvSpPr>
        <p:spPr>
          <a:xfrm>
            <a:off x="-66502" y="560022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cap="all" dirty="0">
                <a:solidFill>
                  <a:srgbClr val="FFFFFF"/>
                </a:solidFill>
                <a:latin typeface="Arial" panose="020B0604020202020204" pitchFamily="34" charset="0"/>
                <a:hlinkClick r:id="rId4"/>
              </a:rPr>
              <a:t>COUNTERINTELLIGENCE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366" y="695454"/>
            <a:ext cx="952500" cy="12192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81120" y="24744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CIA case officer 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Visa McCarty brothers spied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for the Russians for nearly a decade before his arrest in 1994.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32" y="3201136"/>
            <a:ext cx="481371" cy="57602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740" y="3207097"/>
            <a:ext cx="481371" cy="57602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098443" y="3304498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TWINS</a:t>
            </a:r>
            <a:endParaRPr lang="en-US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541" y="3120734"/>
            <a:ext cx="529405" cy="77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6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0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0" y="450376"/>
            <a:ext cx="12192000" cy="1364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DEVELOPMENT</a:t>
            </a:r>
            <a:endParaRPr lang="en-US" sz="105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-66502" y="531420"/>
            <a:ext cx="149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 COLAR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400616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/* COPYRIGHT */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41880" y="771635"/>
            <a:ext cx="1449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11:39 AM April, 28 2023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84616" y="2920621"/>
            <a:ext cx="5422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BUSINESS PROCESS MANAGEMENT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84616" y="3831768"/>
            <a:ext cx="62574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1980"/>
            </a:pPr>
            <a:r>
              <a:rPr lang="en-US" dirty="0" smtClean="0"/>
              <a:t> Santa Clara County, California</a:t>
            </a:r>
          </a:p>
          <a:p>
            <a:pPr marL="342900" indent="-342900">
              <a:buAutoNum type="arabicPlain" startAt="1980"/>
            </a:pPr>
            <a:endParaRPr lang="en-US" dirty="0"/>
          </a:p>
          <a:p>
            <a:pPr marL="342900" indent="-342900">
              <a:buAutoNum type="arabicPlain" startAt="1980"/>
            </a:pPr>
            <a:endParaRPr lang="en-US" dirty="0" smtClean="0"/>
          </a:p>
          <a:p>
            <a:pPr marL="342900" indent="-342900">
              <a:buAutoNum type="arabicPlain" startAt="1980"/>
            </a:pPr>
            <a:endParaRPr lang="en-US" dirty="0" smtClean="0"/>
          </a:p>
          <a:p>
            <a:r>
              <a:rPr lang="en-US" dirty="0" smtClean="0"/>
              <a:t>1987  Foster City, California</a:t>
            </a:r>
          </a:p>
          <a:p>
            <a:r>
              <a:rPr lang="en-US" dirty="0" smtClean="0"/>
              <a:t>1988  University Davis, California</a:t>
            </a:r>
          </a:p>
          <a:p>
            <a:r>
              <a:rPr lang="en-US" dirty="0" smtClean="0"/>
              <a:t>1990 -2023  Hambleton reads; knows removing MATHEW (twins)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06844" y="4852790"/>
            <a:ext cx="498764" cy="374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06843" y="4136053"/>
            <a:ext cx="789701" cy="374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err="1" smtClean="0"/>
              <a:t>marx</a:t>
            </a:r>
            <a:endParaRPr lang="en-US" strike="sngStrike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414655" y="4510125"/>
            <a:ext cx="55418" cy="22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996544" y="3865418"/>
            <a:ext cx="1468583" cy="1177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204356" y="5226862"/>
            <a:ext cx="2424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384616" y="3291104"/>
            <a:ext cx="3394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Hambleton reads: </a:t>
            </a:r>
            <a:r>
              <a:rPr lang="en-US" dirty="0" err="1" smtClean="0"/>
              <a:t>MATHEW:Twins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26068" y="3139687"/>
            <a:ext cx="1410669" cy="5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PRESIDENT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612175" y="4578683"/>
            <a:ext cx="629610" cy="4124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268" y="4388378"/>
            <a:ext cx="402565" cy="48172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844592" y="4578683"/>
            <a:ext cx="629610" cy="4124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85" y="4388378"/>
            <a:ext cx="402565" cy="48172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645098" y="5331038"/>
            <a:ext cx="629610" cy="4124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191" y="5140733"/>
            <a:ext cx="402565" cy="48172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618330" y="6053398"/>
            <a:ext cx="629610" cy="4124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23" y="5863093"/>
            <a:ext cx="402565" cy="48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8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0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0" y="450376"/>
            <a:ext cx="12192000" cy="1364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DEVELOPMENT</a:t>
            </a:r>
            <a:endParaRPr lang="en-US" sz="105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400616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/* COPYRIGHT */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94846" y="3064891"/>
            <a:ext cx="94533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assumed: </a:t>
            </a:r>
          </a:p>
          <a:p>
            <a:r>
              <a:rPr lang="en-US" sz="3600" dirty="0" smtClean="0"/>
              <a:t>HOMICIDE:KRYSTAL</a:t>
            </a:r>
            <a:r>
              <a:rPr lang="en-US" dirty="0" smtClean="0"/>
              <a:t> </a:t>
            </a:r>
            <a:r>
              <a:rPr lang="en-US" dirty="0"/>
              <a:t>St. Peter </a:t>
            </a:r>
            <a:r>
              <a:rPr lang="en-US" dirty="0" err="1" smtClean="0"/>
              <a:t>HOMICIDE:ur_ur_opi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omi</a:t>
            </a:r>
            <a:r>
              <a:rPr lang="en-US" dirty="0"/>
              <a:t>) </a:t>
            </a:r>
            <a:r>
              <a:rPr lang="en-US" dirty="0" smtClean="0"/>
              <a:t> joes </a:t>
            </a:r>
            <a:r>
              <a:rPr lang="en-US" dirty="0"/>
              <a:t>mother </a:t>
            </a:r>
            <a:r>
              <a:rPr lang="en-US" dirty="0" err="1"/>
              <a:t>ATB.eval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722" y="681208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HOMICIDE:NANA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957851" y="1144894"/>
            <a:ext cx="3862316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NORTH TONBRIDGE, ENGLAND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957851" y="2187136"/>
            <a:ext cx="3862316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SAINT PETER, GERMANY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514901" y="1690806"/>
            <a:ext cx="9933294" cy="55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514901" y="2059295"/>
            <a:ext cx="9933294" cy="26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42224" y="170361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73297" y="4421875"/>
            <a:ext cx="9748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strike="sngStrike" dirty="0" smtClean="0"/>
              <a:t>Joes mother believes more in God</a:t>
            </a:r>
            <a:endParaRPr lang="en-US" sz="5400" strike="sngStrike" dirty="0"/>
          </a:p>
        </p:txBody>
      </p:sp>
      <p:sp>
        <p:nvSpPr>
          <p:cNvPr id="29" name="TextBox 28"/>
          <p:cNvSpPr txBox="1"/>
          <p:nvPr/>
        </p:nvSpPr>
        <p:spPr>
          <a:xfrm>
            <a:off x="3305108" y="111284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305107" y="219143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997588" y="5778859"/>
            <a:ext cx="2730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Other: that is a nice person</a:t>
            </a:r>
            <a:endParaRPr lang="en-US" strike="sngStrike" dirty="0"/>
          </a:p>
        </p:txBody>
      </p:sp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985" y="684072"/>
            <a:ext cx="27622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4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0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0" y="450376"/>
            <a:ext cx="12192000" cy="1364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DEVELOPMENT</a:t>
            </a:r>
            <a:endParaRPr lang="en-US" sz="105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400616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/* COPYRIGHT */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722" y="681208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HOMICIDE:NANA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52103" y="1850653"/>
            <a:ext cx="692061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short: 	Apple Inc.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strike="sngStrike" dirty="0" smtClean="0"/>
              <a:t>Tim Cook </a:t>
            </a:r>
            <a:endParaRPr lang="en-US" strike="sngStrike" dirty="0" smtClean="0"/>
          </a:p>
          <a:p>
            <a:r>
              <a:rPr lang="en-US" dirty="0"/>
              <a:t>	</a:t>
            </a:r>
            <a:r>
              <a:rPr lang="en-US" dirty="0" smtClean="0"/>
              <a:t>One Infinite Loop </a:t>
            </a:r>
          </a:p>
          <a:p>
            <a:r>
              <a:rPr lang="en-US" dirty="0"/>
              <a:t>	</a:t>
            </a:r>
            <a:r>
              <a:rPr lang="en-US" dirty="0" smtClean="0"/>
              <a:t>Cupertino, California</a:t>
            </a:r>
          </a:p>
          <a:p>
            <a:r>
              <a:rPr lang="en-US" dirty="0"/>
              <a:t>	</a:t>
            </a:r>
            <a:r>
              <a:rPr lang="en-US" dirty="0" smtClean="0"/>
              <a:t>United States of America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LABOR_CODE.nonPolcieBrazilLoagial</a:t>
            </a:r>
            <a:r>
              <a:rPr lang="en-US" dirty="0" smtClean="0"/>
              <a:t> </a:t>
            </a:r>
          </a:p>
          <a:p>
            <a:r>
              <a:rPr lang="en-US" dirty="0"/>
              <a:t>	</a:t>
            </a:r>
            <a:r>
              <a:rPr lang="en-US" dirty="0" err="1" smtClean="0"/>
              <a:t>HOMICIDE:NANA.nonPoliceSeperation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NAVY.phil.nonPololiceTattoo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Best Regards,</a:t>
            </a:r>
          </a:p>
          <a:p>
            <a:r>
              <a:rPr lang="en-US" dirty="0"/>
              <a:t>	</a:t>
            </a:r>
            <a:r>
              <a:rPr lang="en-US" dirty="0" smtClean="0"/>
              <a:t>Jason Nygel Meiers</a:t>
            </a:r>
          </a:p>
          <a:p>
            <a:r>
              <a:rPr lang="en-US" dirty="0"/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3500439" y="1750504"/>
            <a:ext cx="6510339" cy="57475"/>
          </a:xfrm>
          <a:prstGeom prst="rect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709" y="3611944"/>
            <a:ext cx="1060069" cy="10600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136" y="2000860"/>
            <a:ext cx="1058642" cy="12253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115551" y="3566288"/>
            <a:ext cx="14716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Brazilen</a:t>
            </a:r>
            <a:r>
              <a:rPr lang="en-US" sz="1400" dirty="0" smtClean="0"/>
              <a:t> women working for DEA</a:t>
            </a:r>
          </a:p>
          <a:p>
            <a:r>
              <a:rPr lang="en-US" sz="1400" dirty="0" smtClean="0"/>
              <a:t>In the woods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0115551" y="2185251"/>
            <a:ext cx="1471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Africa women feeding infant</a:t>
            </a:r>
          </a:p>
        </p:txBody>
      </p:sp>
    </p:spTree>
    <p:extLst>
      <p:ext uri="{BB962C8B-B14F-4D97-AF65-F5344CB8AC3E}">
        <p14:creationId xmlns:p14="http://schemas.microsoft.com/office/powerpoint/2010/main" val="35965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0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0" y="450376"/>
            <a:ext cx="12192000" cy="1364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DEVELOPMENT</a:t>
            </a:r>
            <a:endParaRPr lang="en-US" sz="105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-66502" y="531420"/>
            <a:ext cx="149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 COLAR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400616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/* COPYRIGHT */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41880" y="771635"/>
            <a:ext cx="1449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11:39 AM April, 28 2023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84616" y="2920621"/>
            <a:ext cx="5422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BUSINESS PROCESS MANAGEMENT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2520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0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0" y="448550"/>
            <a:ext cx="12192000" cy="1364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DEVELOPMENT</a:t>
            </a:r>
            <a:endParaRPr lang="en-US" sz="105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-70750" y="800492"/>
            <a:ext cx="149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 COLAR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400616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/* COPYRIGHT */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46128" y="1069795"/>
            <a:ext cx="1449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11:39 AM April, 28 2023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833" y="3074753"/>
            <a:ext cx="618373" cy="8268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90" y="1485060"/>
            <a:ext cx="3179383" cy="317938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860" y="3074752"/>
            <a:ext cx="618373" cy="8268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180" y="1485060"/>
            <a:ext cx="618373" cy="8268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887" y="3074752"/>
            <a:ext cx="618373" cy="8268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367" y="4206406"/>
            <a:ext cx="618373" cy="8268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45206" y="1733266"/>
            <a:ext cx="6274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“And then there were all these Brazilian mothers feeding infants”</a:t>
            </a:r>
          </a:p>
          <a:p>
            <a:r>
              <a:rPr lang="en-US" dirty="0"/>
              <a:t>	</a:t>
            </a:r>
            <a:r>
              <a:rPr lang="en-US" sz="900" dirty="0" smtClean="0"/>
              <a:t>0.001 </a:t>
            </a:r>
            <a:r>
              <a:rPr lang="en-US" sz="900" dirty="0" err="1" smtClean="0"/>
              <a:t>nonPoliceContentItem</a:t>
            </a:r>
            <a:r>
              <a:rPr lang="en-US" sz="900" dirty="0" smtClean="0"/>
              <a:t>(</a:t>
            </a:r>
            <a:r>
              <a:rPr lang="en-US" sz="900" strike="sngStrike" dirty="0" err="1" smtClean="0"/>
              <a:t>umpalumpas</a:t>
            </a:r>
            <a:r>
              <a:rPr lang="en-US" sz="900" dirty="0" smtClean="0"/>
              <a:t>)</a:t>
            </a:r>
            <a:endParaRPr lang="en-US" sz="9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627" y="4206405"/>
            <a:ext cx="618373" cy="82685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441537" y="459676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261180" y="2947916"/>
            <a:ext cx="2890247" cy="2333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734991" y="532236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496964" y="3673521"/>
            <a:ext cx="2947917" cy="2333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4421875" y="3074752"/>
            <a:ext cx="766865" cy="500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429860" y="3074752"/>
            <a:ext cx="666140" cy="598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6132720" y="3074752"/>
            <a:ext cx="1018707" cy="598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421875" y="4080681"/>
            <a:ext cx="766865" cy="682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349435" y="4158017"/>
            <a:ext cx="766865" cy="682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281480" y="1583140"/>
            <a:ext cx="827006" cy="614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984973" y="758884"/>
            <a:ext cx="3588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LABOR_CODE.nonPoliceBrazilLogical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-46128" y="600554"/>
            <a:ext cx="9909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HOMICIDE:NANA</a:t>
            </a:r>
            <a:endParaRPr lang="en-US" sz="900" dirty="0"/>
          </a:p>
        </p:txBody>
      </p:sp>
      <p:sp>
        <p:nvSpPr>
          <p:cNvPr id="41" name="Rectangle 40"/>
          <p:cNvSpPr/>
          <p:nvPr/>
        </p:nvSpPr>
        <p:spPr>
          <a:xfrm>
            <a:off x="627759" y="5850003"/>
            <a:ext cx="3794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HOMICIDE:NANA.nonPoliceSeperation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4526833" y="5507031"/>
            <a:ext cx="1259980" cy="342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679233" y="5691697"/>
            <a:ext cx="2508913" cy="310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94649" y="6333112"/>
            <a:ext cx="4992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The logical </a:t>
            </a:r>
            <a:r>
              <a:rPr lang="en-US" sz="1000" dirty="0" err="1" smtClean="0"/>
              <a:t>serpation</a:t>
            </a:r>
            <a:r>
              <a:rPr lang="en-US" sz="1000" dirty="0" smtClean="0"/>
              <a:t> LABOR_CODE </a:t>
            </a:r>
            <a:r>
              <a:rPr lang="en-US" sz="1000" dirty="0" err="1" smtClean="0"/>
              <a:t>Frauenhoffer</a:t>
            </a:r>
            <a:r>
              <a:rPr lang="en-US" sz="1000" dirty="0" smtClean="0"/>
              <a:t> </a:t>
            </a:r>
            <a:r>
              <a:rPr lang="en-US" sz="1000" dirty="0" err="1" smtClean="0"/>
              <a:t>Institure</a:t>
            </a:r>
            <a:r>
              <a:rPr lang="en-US" sz="1000" dirty="0" smtClean="0"/>
              <a:t> (MP4,MP3)  Framesets in memory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8894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0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0" y="450376"/>
            <a:ext cx="12192000" cy="1364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DEVELOPMENT</a:t>
            </a:r>
            <a:endParaRPr lang="en-US" sz="105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-66502" y="531420"/>
            <a:ext cx="149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 COLAR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400616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/* COPYRIGHT */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41880" y="771635"/>
            <a:ext cx="1449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11:39 AM April, 28 2023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833" y="3074753"/>
            <a:ext cx="618373" cy="8268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860" y="3074752"/>
            <a:ext cx="618373" cy="8268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180" y="1485060"/>
            <a:ext cx="618373" cy="8268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887" y="3074752"/>
            <a:ext cx="618373" cy="8268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367" y="4206406"/>
            <a:ext cx="618373" cy="8268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45206" y="1733266"/>
            <a:ext cx="6274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“And then there were all these Brazilian mothers feeding infants”</a:t>
            </a:r>
          </a:p>
          <a:p>
            <a:r>
              <a:rPr lang="en-US" dirty="0"/>
              <a:t>	</a:t>
            </a:r>
            <a:r>
              <a:rPr lang="en-US" sz="900" dirty="0" smtClean="0"/>
              <a:t>0.001 </a:t>
            </a:r>
            <a:r>
              <a:rPr lang="en-US" sz="900" dirty="0" err="1" smtClean="0"/>
              <a:t>nonPoliceContentItem</a:t>
            </a:r>
            <a:r>
              <a:rPr lang="en-US" sz="900" dirty="0" smtClean="0"/>
              <a:t>(</a:t>
            </a:r>
            <a:r>
              <a:rPr lang="en-US" sz="900" strike="sngStrike" dirty="0" err="1" smtClean="0"/>
              <a:t>umpalumpas</a:t>
            </a:r>
            <a:r>
              <a:rPr lang="en-US" sz="900" dirty="0" smtClean="0"/>
              <a:t>)</a:t>
            </a:r>
            <a:endParaRPr lang="en-US" sz="9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627" y="4206405"/>
            <a:ext cx="618373" cy="82685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441537" y="459676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261180" y="2947916"/>
            <a:ext cx="2890247" cy="2333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734991" y="532236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496964" y="3673521"/>
            <a:ext cx="2947917" cy="2333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4421875" y="3074752"/>
            <a:ext cx="766865" cy="500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429860" y="3074752"/>
            <a:ext cx="666140" cy="598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6132720" y="3074752"/>
            <a:ext cx="1018707" cy="598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421875" y="4080681"/>
            <a:ext cx="766865" cy="682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349435" y="4158017"/>
            <a:ext cx="766865" cy="682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167" y="1485060"/>
            <a:ext cx="2821558" cy="326580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4281480" y="1583140"/>
            <a:ext cx="827006" cy="614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4649" y="6333112"/>
            <a:ext cx="4992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The logical </a:t>
            </a:r>
            <a:r>
              <a:rPr lang="en-US" sz="1000" dirty="0" err="1" smtClean="0"/>
              <a:t>serpation</a:t>
            </a:r>
            <a:r>
              <a:rPr lang="en-US" sz="1000" dirty="0" smtClean="0"/>
              <a:t> LABOR_CODE </a:t>
            </a:r>
            <a:r>
              <a:rPr lang="en-US" sz="1000" dirty="0" err="1" smtClean="0"/>
              <a:t>Frauenhoffer</a:t>
            </a:r>
            <a:r>
              <a:rPr lang="en-US" sz="1000" dirty="0" smtClean="0"/>
              <a:t> </a:t>
            </a:r>
            <a:r>
              <a:rPr lang="en-US" sz="1000" dirty="0" err="1" smtClean="0"/>
              <a:t>Institure</a:t>
            </a:r>
            <a:r>
              <a:rPr lang="en-US" sz="1000" dirty="0" smtClean="0"/>
              <a:t> (MP4,MP3)  Framesets in memory</a:t>
            </a:r>
            <a:endParaRPr lang="en-US" sz="1000" dirty="0"/>
          </a:p>
        </p:txBody>
      </p:sp>
      <p:sp>
        <p:nvSpPr>
          <p:cNvPr id="30" name="Rectangle 29"/>
          <p:cNvSpPr/>
          <p:nvPr/>
        </p:nvSpPr>
        <p:spPr>
          <a:xfrm>
            <a:off x="627759" y="5850003"/>
            <a:ext cx="3794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HOMICIDE:NANA.nonPoliceSeperation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2838" y="6508444"/>
            <a:ext cx="10167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WWI.GOVOURER.SWAZENEGGER.FBI:KIDDNAPPING:CHECKPOINTCHALIE(</a:t>
            </a:r>
            <a:r>
              <a:rPr lang="en-US" strike="sngStrike" dirty="0" err="1" smtClean="0"/>
              <a:t>twinners</a:t>
            </a:r>
            <a:r>
              <a:rPr lang="en-US" dirty="0" smtClean="0"/>
              <a:t>).HOMICIDE:SUNSTROKE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7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0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0" y="450376"/>
            <a:ext cx="12192000" cy="1364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DEVELOPMENT</a:t>
            </a:r>
            <a:endParaRPr lang="en-US" sz="105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-66502" y="531420"/>
            <a:ext cx="149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 COLAR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400616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/* COPYRIGHT */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41880" y="771635"/>
            <a:ext cx="1449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11:39 AM April, 28 2023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833" y="3074753"/>
            <a:ext cx="618373" cy="8268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860" y="3074752"/>
            <a:ext cx="618373" cy="8268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180" y="1485060"/>
            <a:ext cx="618373" cy="8268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887" y="3074752"/>
            <a:ext cx="618373" cy="8268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367" y="4206406"/>
            <a:ext cx="618373" cy="8268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45206" y="1733266"/>
            <a:ext cx="6274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“And then there were all these Brazilian mothers feeding infants”</a:t>
            </a:r>
          </a:p>
          <a:p>
            <a:r>
              <a:rPr lang="en-US" dirty="0"/>
              <a:t>	</a:t>
            </a:r>
            <a:r>
              <a:rPr lang="en-US" sz="900" dirty="0" smtClean="0"/>
              <a:t>0.001 </a:t>
            </a:r>
            <a:r>
              <a:rPr lang="en-US" sz="900" dirty="0" err="1" smtClean="0"/>
              <a:t>nonPoliceContentItem</a:t>
            </a:r>
            <a:r>
              <a:rPr lang="en-US" sz="900" dirty="0" smtClean="0"/>
              <a:t>(</a:t>
            </a:r>
            <a:r>
              <a:rPr lang="en-US" sz="900" strike="sngStrike" dirty="0" err="1" smtClean="0"/>
              <a:t>umpalumpas</a:t>
            </a:r>
            <a:r>
              <a:rPr lang="en-US" sz="900" dirty="0" smtClean="0"/>
              <a:t>)</a:t>
            </a:r>
            <a:endParaRPr lang="en-US" sz="9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627" y="4206405"/>
            <a:ext cx="618373" cy="82685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441537" y="459676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261180" y="2947916"/>
            <a:ext cx="2890247" cy="2333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734991" y="532236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496964" y="3673521"/>
            <a:ext cx="2947917" cy="2333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4421875" y="3074752"/>
            <a:ext cx="766865" cy="500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429860" y="3074752"/>
            <a:ext cx="666140" cy="598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6132720" y="3074752"/>
            <a:ext cx="1018707" cy="598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421875" y="4080681"/>
            <a:ext cx="766865" cy="682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349435" y="4158017"/>
            <a:ext cx="766865" cy="682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167" y="1485060"/>
            <a:ext cx="2821558" cy="326580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4281480" y="1583140"/>
            <a:ext cx="827006" cy="614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4649" y="6333112"/>
            <a:ext cx="4992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The logical </a:t>
            </a:r>
            <a:r>
              <a:rPr lang="en-US" sz="1000" dirty="0" err="1" smtClean="0"/>
              <a:t>serpation</a:t>
            </a:r>
            <a:r>
              <a:rPr lang="en-US" sz="1000" dirty="0" smtClean="0"/>
              <a:t> LABOR_CODE </a:t>
            </a:r>
            <a:r>
              <a:rPr lang="en-US" sz="1000" dirty="0" err="1" smtClean="0"/>
              <a:t>Frauenhoffer</a:t>
            </a:r>
            <a:r>
              <a:rPr lang="en-US" sz="1000" dirty="0" smtClean="0"/>
              <a:t> </a:t>
            </a:r>
            <a:r>
              <a:rPr lang="en-US" sz="1000" dirty="0" err="1" smtClean="0"/>
              <a:t>Institure</a:t>
            </a:r>
            <a:r>
              <a:rPr lang="en-US" sz="1000" dirty="0" smtClean="0"/>
              <a:t> (MP4,MP3)  Framesets in memory</a:t>
            </a:r>
            <a:endParaRPr lang="en-US" sz="1000" dirty="0"/>
          </a:p>
        </p:txBody>
      </p:sp>
      <p:sp>
        <p:nvSpPr>
          <p:cNvPr id="30" name="Rectangle 29"/>
          <p:cNvSpPr/>
          <p:nvPr/>
        </p:nvSpPr>
        <p:spPr>
          <a:xfrm>
            <a:off x="627759" y="5850003"/>
            <a:ext cx="3794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HOMICIDE:NANA.nonPoliceSeperation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2838" y="6508444"/>
            <a:ext cx="10167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WWI.GOVOURER.SWAZENEGGER.FBI:KIDDNAPPING:CHECKPOINTCHALIE(</a:t>
            </a:r>
            <a:r>
              <a:rPr lang="en-US" strike="sngStrike" dirty="0" err="1" smtClean="0"/>
              <a:t>twinners</a:t>
            </a:r>
            <a:r>
              <a:rPr lang="en-US" dirty="0" smtClean="0"/>
              <a:t>).HOMICIDE:SUNSTROKE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29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0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0" y="450376"/>
            <a:ext cx="12192000" cy="1364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DEVELOPMENT</a:t>
            </a:r>
            <a:endParaRPr lang="en-US" sz="105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-66502" y="531420"/>
            <a:ext cx="149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 COLAR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400616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/* COPYRIGHT */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41880" y="771635"/>
            <a:ext cx="1449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11:39 AM April, 28 2023</a:t>
            </a:r>
          </a:p>
        </p:txBody>
      </p:sp>
      <p:pic>
        <p:nvPicPr>
          <p:cNvPr id="9" name="Picture 8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8667" y="716086"/>
            <a:ext cx="2762250" cy="21240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86167" y="3816709"/>
            <a:ext cx="1150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WWI.GOVOURER.SWAZENEGGER.FBI:KIDDNAPPING:CHECKPOINTCHALIE(</a:t>
            </a:r>
            <a:r>
              <a:rPr lang="en-US" strike="sngStrike" dirty="0" err="1"/>
              <a:t>twinners</a:t>
            </a:r>
            <a:r>
              <a:rPr lang="en-US" dirty="0"/>
              <a:t>).HOMICIDE:SUNSTROKE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0" y="5033987"/>
            <a:ext cx="1301795" cy="845932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2429691" y="4911634"/>
            <a:ext cx="1972492" cy="12540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2651760" y="4911634"/>
            <a:ext cx="1606731" cy="12540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296" y="4240876"/>
            <a:ext cx="790772" cy="115779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178731" y="4428309"/>
            <a:ext cx="4807132" cy="18810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MLK(FRAUNHOFFER(MP4)</a:t>
            </a:r>
          </a:p>
          <a:p>
            <a:pPr algn="ctr"/>
            <a:r>
              <a:rPr lang="en-US" sz="900" strike="sngStrike" dirty="0" err="1"/>
              <a:t>u</a:t>
            </a:r>
            <a:r>
              <a:rPr lang="en-US" sz="900" strike="sngStrike" dirty="0" err="1" smtClean="0"/>
              <a:t>uid</a:t>
            </a:r>
            <a:r>
              <a:rPr lang="en-US" sz="900" strike="sngStrike" dirty="0" smtClean="0"/>
              <a:t>: </a:t>
            </a:r>
            <a:r>
              <a:rPr lang="en-US" sz="900" strike="sngStrike" dirty="0" err="1" smtClean="0"/>
              <a:t>Roth.ibm.dmiler.apple.accntuer.touch</a:t>
            </a:r>
            <a:endParaRPr lang="en-US" sz="900" strike="sngStrike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5742" y="4448214"/>
            <a:ext cx="1085850" cy="71437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178731" y="4428309"/>
            <a:ext cx="1817011" cy="734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9571" y="4428309"/>
            <a:ext cx="1936292" cy="734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536354" y="5032912"/>
            <a:ext cx="862148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44560" y="4484700"/>
            <a:ext cx="129073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JFK</a:t>
            </a:r>
          </a:p>
          <a:p>
            <a:r>
              <a:rPr lang="en-US" sz="900" strike="sngStrike" dirty="0" smtClean="0"/>
              <a:t>(McCarty Visa </a:t>
            </a:r>
            <a:r>
              <a:rPr lang="en-US" sz="900" strike="sngStrike" dirty="0" err="1" smtClean="0"/>
              <a:t>ITIL;grey</a:t>
            </a:r>
            <a:r>
              <a:rPr lang="en-US" sz="900" strike="sngStrike" dirty="0" smtClean="0"/>
              <a:t>)</a:t>
            </a:r>
            <a:endParaRPr lang="en-US" sz="900" strike="sngStrik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165" y="5217623"/>
            <a:ext cx="826381" cy="98887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298" y="5190729"/>
            <a:ext cx="951691" cy="113882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50102" y="6397158"/>
            <a:ext cx="403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41.§187.PREA.CPVA MATHEW: BROTHER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90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0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0" y="450376"/>
            <a:ext cx="12192000" cy="1364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DEVELOPMENT</a:t>
            </a:r>
            <a:endParaRPr lang="en-US" sz="105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-66502" y="531420"/>
            <a:ext cx="149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 COLAR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400616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/* COPYRIGHT */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41880" y="771635"/>
            <a:ext cx="1449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11:39 AM April, 28 2023</a:t>
            </a:r>
          </a:p>
        </p:txBody>
      </p:sp>
      <p:pic>
        <p:nvPicPr>
          <p:cNvPr id="9" name="Picture 8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00" y="4845273"/>
            <a:ext cx="1224467" cy="9415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2838" y="4035129"/>
            <a:ext cx="1150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WWI.GOVOURER.SWAZENEGGER.FBI:KIDDNAPPING:CHECKPOINTCHARLIE(</a:t>
            </a:r>
            <a:r>
              <a:rPr lang="en-US" strike="sngStrike" dirty="0" err="1" smtClean="0"/>
              <a:t>twinners</a:t>
            </a:r>
            <a:r>
              <a:rPr lang="en-US" dirty="0"/>
              <a:t>).HOMICIDE:SUNSTROKE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00" y="1074578"/>
            <a:ext cx="1903327" cy="27867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1649" y="1087324"/>
            <a:ext cx="2396636" cy="277397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207" y="1087324"/>
            <a:ext cx="2779900" cy="27799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82838" y="4349027"/>
            <a:ext cx="4243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trike="sngStrike" dirty="0" err="1"/>
              <a:t>uuid</a:t>
            </a:r>
            <a:r>
              <a:rPr lang="en-US" strike="sngStrike" dirty="0"/>
              <a:t>: </a:t>
            </a:r>
            <a:r>
              <a:rPr lang="en-US" strike="sngStrike" dirty="0" err="1"/>
              <a:t>Roth.ibm.dmiler.apple.accntuer.touch</a:t>
            </a:r>
            <a:endParaRPr lang="en-US" strike="sngStrike" dirty="0"/>
          </a:p>
        </p:txBody>
      </p:sp>
      <p:sp>
        <p:nvSpPr>
          <p:cNvPr id="26" name="TextBox 25"/>
          <p:cNvSpPr txBox="1"/>
          <p:nvPr/>
        </p:nvSpPr>
        <p:spPr>
          <a:xfrm>
            <a:off x="2913017" y="5120640"/>
            <a:ext cx="49383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I put this garb in my head and they attached </a:t>
            </a:r>
            <a:r>
              <a:rPr lang="en-US" dirty="0" smtClean="0"/>
              <a:t>MARY</a:t>
            </a:r>
          </a:p>
          <a:p>
            <a:endParaRPr lang="en-US" dirty="0"/>
          </a:p>
          <a:p>
            <a:r>
              <a:rPr lang="en-US" dirty="0" smtClean="0"/>
              <a:t>Nygel, Jason Meiers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849830" y="4367694"/>
            <a:ext cx="97318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TWINS</a:t>
            </a:r>
          </a:p>
          <a:p>
            <a:r>
              <a:rPr lang="en-US" dirty="0"/>
              <a:t> </a:t>
            </a:r>
            <a:r>
              <a:rPr lang="en-US" dirty="0" smtClean="0"/>
              <a:t>  1987 Television	0.1 HOMICIDE:LUX:VHS</a:t>
            </a:r>
          </a:p>
          <a:p>
            <a:r>
              <a:rPr lang="en-US" dirty="0" smtClean="0"/>
              <a:t>   1988 MATHEW(</a:t>
            </a:r>
            <a:r>
              <a:rPr lang="en-US" strike="sngStrike" dirty="0" smtClean="0"/>
              <a:t>magnum</a:t>
            </a:r>
            <a:r>
              <a:rPr lang="en-US" strike="sngStrike" dirty="0"/>
              <a:t>; two babies in MP4 odd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             FEDARL </a:t>
            </a:r>
            <a:r>
              <a:rPr lang="en-US" dirty="0"/>
              <a:t>CASE </a:t>
            </a:r>
            <a:r>
              <a:rPr lang="en-US" dirty="0" err="1"/>
              <a:t>bertalman</a:t>
            </a:r>
            <a:r>
              <a:rPr lang="en-US" dirty="0"/>
              <a:t> </a:t>
            </a:r>
            <a:r>
              <a:rPr lang="en-US" dirty="0" smtClean="0"/>
              <a:t>HOMICDE:LUX</a:t>
            </a:r>
          </a:p>
          <a:p>
            <a:r>
              <a:rPr lang="en-US" dirty="0"/>
              <a:t> </a:t>
            </a:r>
            <a:r>
              <a:rPr lang="en-US" dirty="0" smtClean="0"/>
              <a:t>  1989 Twins </a:t>
            </a:r>
            <a:r>
              <a:rPr lang="en-US" dirty="0" err="1" smtClean="0"/>
              <a:t>HOMCIDE:LUX:IPX.ligustics</a:t>
            </a:r>
            <a:r>
              <a:rPr lang="en-US" dirty="0" smtClean="0"/>
              <a:t>(viola)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1990</a:t>
            </a:r>
            <a:r>
              <a:rPr lang="en-US" dirty="0" smtClean="0"/>
              <a:t> T-Shirt </a:t>
            </a:r>
            <a:r>
              <a:rPr lang="en-US" dirty="0" err="1" smtClean="0"/>
              <a:t>Twinners</a:t>
            </a:r>
            <a:r>
              <a:rPr lang="en-US" dirty="0" smtClean="0"/>
              <a:t> </a:t>
            </a:r>
            <a:r>
              <a:rPr lang="en-US" strike="sngStrike" dirty="0" smtClean="0"/>
              <a:t>(12,000 and Michelle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1994 Pizza(ria) I</a:t>
            </a:r>
          </a:p>
          <a:p>
            <a:r>
              <a:rPr lang="en-US" dirty="0" smtClean="0"/>
              <a:t>             Pizza(ria) II</a:t>
            </a:r>
          </a:p>
          <a:p>
            <a:r>
              <a:rPr lang="en-US" dirty="0"/>
              <a:t> </a:t>
            </a:r>
            <a:r>
              <a:rPr lang="en-US" dirty="0" smtClean="0"/>
              <a:t>  2000 Cats	MARY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1466180" y="3861303"/>
            <a:ext cx="725820" cy="1259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976513" y="2388358"/>
            <a:ext cx="111737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nonPoliceAuschwitz</a:t>
            </a:r>
            <a:endParaRPr lang="en-US" dirty="0" smtClean="0"/>
          </a:p>
          <a:p>
            <a:r>
              <a:rPr lang="en-US" strike="sngStrike" dirty="0" smtClean="0"/>
              <a:t>Flowers soviet union/</a:t>
            </a:r>
          </a:p>
          <a:p>
            <a:r>
              <a:rPr lang="en-US" dirty="0" err="1" smtClean="0"/>
              <a:t>nonPolicePolenLogicakl</a:t>
            </a:r>
            <a:endParaRPr lang="en-US" dirty="0"/>
          </a:p>
          <a:p>
            <a:r>
              <a:rPr lang="en-US" dirty="0" smtClean="0"/>
              <a:t>FEDERAL VP GERMAY:HOMCIDE:LUX(Goethe)</a:t>
            </a:r>
          </a:p>
          <a:p>
            <a:r>
              <a:rPr lang="en-US" dirty="0" smtClean="0"/>
              <a:t>41.roth.ibm.dmeilr.appl.yahoo.employe.wolfgan.majevski.HOMICE:LUX.§STALKING(</a:t>
            </a:r>
            <a:r>
              <a:rPr lang="en-US" dirty="0" err="1" smtClean="0"/>
              <a:t>ibm.client.wsam.client.walmart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9034818" y="4718359"/>
            <a:ext cx="941695" cy="402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8952931" y="5120640"/>
            <a:ext cx="313899" cy="215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8904769" y="5268036"/>
            <a:ext cx="229478" cy="51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9580728" y="5540991"/>
            <a:ext cx="395785" cy="24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9134248" y="5786846"/>
            <a:ext cx="241764" cy="368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8543107" y="6043970"/>
            <a:ext cx="591140" cy="315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8746507" y="6332561"/>
            <a:ext cx="387740" cy="150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8543107" y="6759963"/>
            <a:ext cx="397270" cy="124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696727" y="5660355"/>
            <a:ext cx="866546" cy="383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78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989</Words>
  <Application>Microsoft Office PowerPoint</Application>
  <PresentationFormat>Widescreen</PresentationFormat>
  <Paragraphs>207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21</cp:revision>
  <dcterms:created xsi:type="dcterms:W3CDTF">2023-04-28T14:33:58Z</dcterms:created>
  <dcterms:modified xsi:type="dcterms:W3CDTF">2023-04-28T18:40:31Z</dcterms:modified>
</cp:coreProperties>
</file>