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270" r:id="rId8"/>
    <p:sldId id="394" r:id="rId9"/>
    <p:sldId id="395" r:id="rId10"/>
    <p:sldId id="317" r:id="rId11"/>
    <p:sldId id="277" r:id="rId12"/>
    <p:sldId id="393" r:id="rId13"/>
    <p:sldId id="278" r:id="rId14"/>
    <p:sldId id="392" r:id="rId15"/>
    <p:sldId id="396" r:id="rId16"/>
    <p:sldId id="391"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79895" autoAdjust="0"/>
  </p:normalViewPr>
  <p:slideViewPr>
    <p:cSldViewPr snapToGrid="0">
      <p:cViewPr varScale="1">
        <p:scale>
          <a:sx n="83" d="100"/>
          <a:sy n="83" d="100"/>
        </p:scale>
        <p:origin x="51" y="3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901395-E085-4F4B-8480-0D4D51470E22}" type="datetime1">
              <a:rPr lang="fr-FR" smtClean="0"/>
              <a:t>18/01/2024</a:t>
            </a:fld>
            <a:endParaRPr lang="fr-FR"/>
          </a:p>
        </p:txBody>
      </p:sp>
      <p:sp>
        <p:nvSpPr>
          <p:cNvPr id="4" name="Espace réservé du pied de page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fr-FR" smtClean="0"/>
              <a:t>‹N°›</a:t>
            </a:fld>
            <a:endParaRPr lang="fr-F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46A5458-2F44-415F-9D8B-C167BD79D5BC}" type="datetime1">
              <a:rPr lang="fr-FR" smtClean="0"/>
              <a:t>18/01/2024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fr-FR" smtClean="0"/>
              <a:t>‹N°›</a:t>
            </a:fld>
            <a:endParaRPr lang="fr-F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3D3D3D"/>
                </a:solidFill>
                <a:effectLst/>
                <a:latin typeface="-apple-system"/>
              </a:rPr>
              <a:t>Bonjour à tous,</a:t>
            </a:r>
            <a:br>
              <a:rPr lang="fr-FR" dirty="0"/>
            </a:br>
            <a:r>
              <a:rPr lang="fr-FR" b="0" i="0" dirty="0">
                <a:solidFill>
                  <a:srgbClr val="3D3D3D"/>
                </a:solidFill>
                <a:effectLst/>
                <a:latin typeface="-apple-system"/>
              </a:rPr>
              <a:t>Aujourd’hui, je suis enchanté de vous présenter mon projet d’analyse de sentiments utilisant le Big Data, centré sur l’exploitation des données provenant de Twitter. L’objectif de ce projet est d’illustrer comment les outils du Big Data peuvent être utilisés pour extraire des informations significatives à partir d’un flux de données tel que Twitter, et comment ces informations peuvent être utilisées pour comprendre les opinions et les tendances.</a:t>
            </a:r>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a:t>
            </a:fld>
            <a:endParaRPr lang="fr-FR"/>
          </a:p>
        </p:txBody>
      </p:sp>
      <p:sp>
        <p:nvSpPr>
          <p:cNvPr id="5" name="Espace réservé de la date 4">
            <a:extLst>
              <a:ext uri="{FF2B5EF4-FFF2-40B4-BE49-F238E27FC236}">
                <a16:creationId xmlns:a16="http://schemas.microsoft.com/office/drawing/2014/main" id="{3C0A24FE-7EA0-4AB7-A794-AF7E7158E8D1}"/>
              </a:ext>
            </a:extLst>
          </p:cNvPr>
          <p:cNvSpPr>
            <a:spLocks noGrp="1"/>
          </p:cNvSpPr>
          <p:nvPr>
            <p:ph type="dt" idx="1"/>
          </p:nvPr>
        </p:nvSpPr>
        <p:spPr/>
        <p:txBody>
          <a:bodyPr/>
          <a:lstStyle/>
          <a:p>
            <a:pPr rtl="0"/>
            <a:fld id="{8EB27F4A-103A-4702-9921-7D4D4413A207}" type="datetime1">
              <a:rPr lang="fr-FR" smtClean="0"/>
              <a:t>18/01/2024</a:t>
            </a:fld>
            <a:endParaRPr lang="fr-F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3D3D3D"/>
                </a:solidFill>
                <a:effectLst/>
                <a:latin typeface="-apple-system"/>
              </a:rPr>
              <a:t>Commencez par introduire brièvement le sujet du plan et son importance.</a:t>
            </a:r>
          </a:p>
          <a:p>
            <a:r>
              <a:rPr lang="fr-FR" b="0" i="0" dirty="0">
                <a:solidFill>
                  <a:srgbClr val="3D3D3D"/>
                </a:solidFill>
                <a:effectLst/>
                <a:latin typeface="-apple-system"/>
              </a:rPr>
              <a:t>Ensuite la </a:t>
            </a:r>
            <a:r>
              <a:rPr lang="fr-FR" b="0" i="0" dirty="0" err="1">
                <a:solidFill>
                  <a:srgbClr val="3D3D3D"/>
                </a:solidFill>
                <a:effectLst/>
                <a:latin typeface="-apple-system"/>
              </a:rPr>
              <a:t>methodoligie</a:t>
            </a:r>
            <a:r>
              <a:rPr lang="fr-FR" b="0" i="0" dirty="0">
                <a:solidFill>
                  <a:srgbClr val="3D3D3D"/>
                </a:solidFill>
                <a:effectLst/>
                <a:latin typeface="-apple-system"/>
              </a:rPr>
              <a:t> Puis Quelque Capture d ’</a:t>
            </a:r>
            <a:r>
              <a:rPr lang="fr-FR" b="0" i="0" dirty="0" err="1">
                <a:solidFill>
                  <a:srgbClr val="3D3D3D"/>
                </a:solidFill>
                <a:effectLst/>
                <a:latin typeface="-apple-system"/>
              </a:rPr>
              <a:t>ecran</a:t>
            </a:r>
            <a:r>
              <a:rPr lang="fr-FR" b="0" i="0" dirty="0">
                <a:solidFill>
                  <a:srgbClr val="3D3D3D"/>
                </a:solidFill>
                <a:effectLst/>
                <a:latin typeface="-apple-system"/>
              </a:rPr>
              <a:t> du </a:t>
            </a:r>
            <a:r>
              <a:rPr lang="fr-FR" b="0" i="0" dirty="0" err="1">
                <a:solidFill>
                  <a:srgbClr val="3D3D3D"/>
                </a:solidFill>
                <a:effectLst/>
                <a:latin typeface="-apple-system"/>
              </a:rPr>
              <a:t>project</a:t>
            </a:r>
            <a:endParaRPr lang="fr-FR" b="0" i="0" dirty="0">
              <a:solidFill>
                <a:srgbClr val="3D3D3D"/>
              </a:solidFill>
              <a:effectLst/>
              <a:latin typeface="-apple-system"/>
            </a:endParaRPr>
          </a:p>
          <a:p>
            <a:r>
              <a:rPr lang="fr-FR" b="0" i="0" dirty="0">
                <a:solidFill>
                  <a:srgbClr val="3D3D3D"/>
                </a:solidFill>
                <a:effectLst/>
                <a:latin typeface="-apple-system"/>
              </a:rPr>
              <a:t>Enfin en verra la conclusion</a:t>
            </a:r>
            <a:endParaRPr lang="fr-FR" dirty="0"/>
          </a:p>
        </p:txBody>
      </p:sp>
      <p:sp>
        <p:nvSpPr>
          <p:cNvPr id="4" name="Espace réservé de la date 3"/>
          <p:cNvSpPr>
            <a:spLocks noGrp="1"/>
          </p:cNvSpPr>
          <p:nvPr>
            <p:ph type="dt" idx="1"/>
          </p:nvPr>
        </p:nvSpPr>
        <p:spPr/>
        <p:txBody>
          <a:bodyPr/>
          <a:lstStyle/>
          <a:p>
            <a:pPr rtl="0"/>
            <a:fld id="{446A5458-2F44-415F-9D8B-C167BD79D5BC}" type="datetime1">
              <a:rPr lang="fr-FR" smtClean="0"/>
              <a:t>18/01/2024</a:t>
            </a:fld>
            <a:endParaRPr lang="fr-FR"/>
          </a:p>
        </p:txBody>
      </p:sp>
      <p:sp>
        <p:nvSpPr>
          <p:cNvPr id="5" name="Espace réservé du numéro de diapositive 4"/>
          <p:cNvSpPr>
            <a:spLocks noGrp="1"/>
          </p:cNvSpPr>
          <p:nvPr>
            <p:ph type="sldNum" sz="quarter" idx="5"/>
          </p:nvPr>
        </p:nvSpPr>
        <p:spPr/>
        <p:txBody>
          <a:bodyPr/>
          <a:lstStyle/>
          <a:p>
            <a:pPr rtl="0"/>
            <a:fld id="{E7CCE34D-CFF1-4FFE-815B-D050E7ED2DFD}" type="slidenum">
              <a:rPr lang="fr-FR" smtClean="0"/>
              <a:t>2</a:t>
            </a:fld>
            <a:endParaRPr lang="fr-FR"/>
          </a:p>
        </p:txBody>
      </p:sp>
    </p:spTree>
    <p:extLst>
      <p:ext uri="{BB962C8B-B14F-4D97-AF65-F5344CB8AC3E}">
        <p14:creationId xmlns:p14="http://schemas.microsoft.com/office/powerpoint/2010/main" val="3806815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3D3D3D"/>
                </a:solidFill>
                <a:effectLst/>
                <a:latin typeface="-apple-system"/>
              </a:rPr>
              <a:t>Passons maintenant à l’introduction, où je vais vous présenter le contexte et les objectifs de notre plan de manière détaillée.”</a:t>
            </a:r>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3</a:t>
            </a:fld>
            <a:endParaRPr lang="fr-FR"/>
          </a:p>
        </p:txBody>
      </p:sp>
      <p:sp>
        <p:nvSpPr>
          <p:cNvPr id="5" name="Espace réservé de la date 4">
            <a:extLst>
              <a:ext uri="{FF2B5EF4-FFF2-40B4-BE49-F238E27FC236}">
                <a16:creationId xmlns:a16="http://schemas.microsoft.com/office/drawing/2014/main" id="{AEAE3413-84A0-4925-8CDF-CE6073A5BA15}"/>
              </a:ext>
            </a:extLst>
          </p:cNvPr>
          <p:cNvSpPr>
            <a:spLocks noGrp="1"/>
          </p:cNvSpPr>
          <p:nvPr>
            <p:ph type="dt" idx="1"/>
          </p:nvPr>
        </p:nvSpPr>
        <p:spPr/>
        <p:txBody>
          <a:bodyPr/>
          <a:lstStyle/>
          <a:p>
            <a:pPr rtl="0"/>
            <a:fld id="{11B7A8FB-7901-4DF3-B54B-C6EDC2D5EC05}" type="datetime1">
              <a:rPr lang="fr-FR" smtClean="0"/>
              <a:t>18/01/2024</a:t>
            </a:fld>
            <a:endParaRPr lang="fr-FR"/>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3D3D3D"/>
                </a:solidFill>
                <a:effectLst/>
                <a:latin typeface="-apple-system"/>
              </a:rPr>
              <a:t>Abordons maintenant la méthodologie </a:t>
            </a:r>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4</a:t>
            </a:fld>
            <a:endParaRPr lang="fr-FR"/>
          </a:p>
        </p:txBody>
      </p:sp>
      <p:sp>
        <p:nvSpPr>
          <p:cNvPr id="5" name="Espace réservé de la date 4">
            <a:extLst>
              <a:ext uri="{FF2B5EF4-FFF2-40B4-BE49-F238E27FC236}">
                <a16:creationId xmlns:a16="http://schemas.microsoft.com/office/drawing/2014/main" id="{57E925A8-CB98-47BC-B7E3-9161CB835A95}"/>
              </a:ext>
            </a:extLst>
          </p:cNvPr>
          <p:cNvSpPr>
            <a:spLocks noGrp="1"/>
          </p:cNvSpPr>
          <p:nvPr>
            <p:ph type="dt" idx="1"/>
          </p:nvPr>
        </p:nvSpPr>
        <p:spPr/>
        <p:txBody>
          <a:bodyPr/>
          <a:lstStyle/>
          <a:p>
            <a:pPr rtl="0"/>
            <a:fld id="{457731F0-0363-4880-AD94-1597BD8122F0}" type="datetime1">
              <a:rPr lang="fr-FR" smtClean="0"/>
              <a:t>18/01/2024</a:t>
            </a:fld>
            <a:endParaRPr lang="fr-FR"/>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5</a:t>
            </a:fld>
            <a:endParaRPr lang="fr-FR"/>
          </a:p>
        </p:txBody>
      </p:sp>
      <p:sp>
        <p:nvSpPr>
          <p:cNvPr id="5" name="Espace réservé de la date 4">
            <a:extLst>
              <a:ext uri="{FF2B5EF4-FFF2-40B4-BE49-F238E27FC236}">
                <a16:creationId xmlns:a16="http://schemas.microsoft.com/office/drawing/2014/main" id="{57E925A8-CB98-47BC-B7E3-9161CB835A95}"/>
              </a:ext>
            </a:extLst>
          </p:cNvPr>
          <p:cNvSpPr>
            <a:spLocks noGrp="1"/>
          </p:cNvSpPr>
          <p:nvPr>
            <p:ph type="dt" idx="1"/>
          </p:nvPr>
        </p:nvSpPr>
        <p:spPr/>
        <p:txBody>
          <a:bodyPr/>
          <a:lstStyle/>
          <a:p>
            <a:pPr rtl="0"/>
            <a:fld id="{457731F0-0363-4880-AD94-1597BD8122F0}" type="datetime1">
              <a:rPr lang="fr-FR" smtClean="0"/>
              <a:t>18/01/2024</a:t>
            </a:fld>
            <a:endParaRPr lang="fr-FR"/>
          </a:p>
        </p:txBody>
      </p:sp>
    </p:spTree>
    <p:extLst>
      <p:ext uri="{BB962C8B-B14F-4D97-AF65-F5344CB8AC3E}">
        <p14:creationId xmlns:p14="http://schemas.microsoft.com/office/powerpoint/2010/main" val="2367533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6</a:t>
            </a:fld>
            <a:endParaRPr lang="fr-FR"/>
          </a:p>
        </p:txBody>
      </p:sp>
      <p:sp>
        <p:nvSpPr>
          <p:cNvPr id="5" name="Espace réservé de la date 4">
            <a:extLst>
              <a:ext uri="{FF2B5EF4-FFF2-40B4-BE49-F238E27FC236}">
                <a16:creationId xmlns:a16="http://schemas.microsoft.com/office/drawing/2014/main" id="{57E925A8-CB98-47BC-B7E3-9161CB835A95}"/>
              </a:ext>
            </a:extLst>
          </p:cNvPr>
          <p:cNvSpPr>
            <a:spLocks noGrp="1"/>
          </p:cNvSpPr>
          <p:nvPr>
            <p:ph type="dt" idx="1"/>
          </p:nvPr>
        </p:nvSpPr>
        <p:spPr/>
        <p:txBody>
          <a:bodyPr/>
          <a:lstStyle/>
          <a:p>
            <a:pPr rtl="0"/>
            <a:fld id="{457731F0-0363-4880-AD94-1597BD8122F0}" type="datetime1">
              <a:rPr lang="fr-FR" smtClean="0"/>
              <a:t>18/01/2024</a:t>
            </a:fld>
            <a:endParaRPr lang="fr-FR"/>
          </a:p>
        </p:txBody>
      </p:sp>
    </p:spTree>
    <p:extLst>
      <p:ext uri="{BB962C8B-B14F-4D97-AF65-F5344CB8AC3E}">
        <p14:creationId xmlns:p14="http://schemas.microsoft.com/office/powerpoint/2010/main" val="219887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err="1"/>
              <a:t>Passans</a:t>
            </a:r>
            <a:r>
              <a:rPr lang="fr-FR" dirty="0"/>
              <a:t> maintenant aux capture d’</a:t>
            </a:r>
            <a:r>
              <a:rPr lang="fr-FR" dirty="0" err="1"/>
              <a:t>ecran</a:t>
            </a:r>
            <a:r>
              <a:rPr lang="fr-FR" dirty="0"/>
              <a:t> de </a:t>
            </a:r>
            <a:r>
              <a:rPr lang="fr-FR" dirty="0" err="1"/>
              <a:t>project</a:t>
            </a:r>
            <a:r>
              <a:rPr lang="fr-FR" dirty="0"/>
              <a:t> analyse de sentiment dans l’exemple de Palestine tweet</a:t>
            </a:r>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7</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8E296D0E-868F-4CE4-8DE5-0A6DA5AA02D0}" type="datetime1">
              <a:rPr lang="fr-FR" smtClean="0"/>
              <a:t>18/01/2024</a:t>
            </a:fld>
            <a:endParaRPr lang="fr-FR"/>
          </a:p>
        </p:txBody>
      </p:sp>
    </p:spTree>
    <p:extLst>
      <p:ext uri="{BB962C8B-B14F-4D97-AF65-F5344CB8AC3E}">
        <p14:creationId xmlns:p14="http://schemas.microsoft.com/office/powerpoint/2010/main" val="1586550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12</a:t>
            </a:fld>
            <a:endParaRPr lang="fr-FR"/>
          </a:p>
        </p:txBody>
      </p:sp>
      <p:sp>
        <p:nvSpPr>
          <p:cNvPr id="5" name="Espace réservé de la date 4">
            <a:extLst>
              <a:ext uri="{FF2B5EF4-FFF2-40B4-BE49-F238E27FC236}">
                <a16:creationId xmlns:a16="http://schemas.microsoft.com/office/drawing/2014/main" id="{AEAE3413-84A0-4925-8CDF-CE6073A5BA15}"/>
              </a:ext>
            </a:extLst>
          </p:cNvPr>
          <p:cNvSpPr>
            <a:spLocks noGrp="1"/>
          </p:cNvSpPr>
          <p:nvPr>
            <p:ph type="dt" idx="1"/>
          </p:nvPr>
        </p:nvSpPr>
        <p:spPr/>
        <p:txBody>
          <a:bodyPr/>
          <a:lstStyle/>
          <a:p>
            <a:pPr rtl="0"/>
            <a:fld id="{11B7A8FB-7901-4DF3-B54B-C6EDC2D5EC05}" type="datetime1">
              <a:rPr lang="fr-FR" smtClean="0"/>
              <a:t>18/01/2024</a:t>
            </a:fld>
            <a:endParaRPr lang="fr-FR"/>
          </a:p>
        </p:txBody>
      </p:sp>
    </p:spTree>
    <p:extLst>
      <p:ext uri="{BB962C8B-B14F-4D97-AF65-F5344CB8AC3E}">
        <p14:creationId xmlns:p14="http://schemas.microsoft.com/office/powerpoint/2010/main" val="3675023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fr-FR" sz="4800"/>
              <a:t>3DFloat</a:t>
            </a:r>
          </a:p>
        </p:txBody>
      </p:sp>
      <p:sp>
        <p:nvSpPr>
          <p:cNvPr id="14" name="Espace réservé d’imag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fr-FR"/>
              <a:t>Cliquez sur l'icône pour ajouter une image</a:t>
            </a:r>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9" name="Groupe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e libre : Form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3" name="Espace réservé du texte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fr-FR"/>
              <a:t>Cliquez pour modifier les styles du texte du masque</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u 3 colonnes">
    <p:spTree>
      <p:nvGrpSpPr>
        <p:cNvPr id="1" name=""/>
        <p:cNvGrpSpPr/>
        <p:nvPr/>
      </p:nvGrpSpPr>
      <p:grpSpPr>
        <a:xfrm>
          <a:off x="0" y="0"/>
          <a:ext cx="0" cy="0"/>
          <a:chOff x="0" y="0"/>
          <a:chExt cx="0" cy="0"/>
        </a:xfrm>
      </p:grpSpPr>
      <p:grpSp>
        <p:nvGrpSpPr>
          <p:cNvPr id="34" name="Groupe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9" name="Forme libre : Form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Titr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16" name="Espace réservé du texte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7" name="Espace réservé du contenu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2" name="Espace réservé du texte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 les styles du texte du masque</a:t>
            </a:r>
          </a:p>
        </p:txBody>
      </p:sp>
      <p:sp>
        <p:nvSpPr>
          <p:cNvPr id="23" name="Espace réservé du contenu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texte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a:t>
            </a:r>
          </a:p>
        </p:txBody>
      </p:sp>
      <p:sp>
        <p:nvSpPr>
          <p:cNvPr id="21" name="Espace réservé du contenu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ynthès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fr-FR"/>
              <a:t>Modifiez le style du titre</a:t>
            </a:r>
          </a:p>
        </p:txBody>
      </p:sp>
      <p:sp>
        <p:nvSpPr>
          <p:cNvPr id="10" name="Espace réservé d’imag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fr-FR"/>
              <a:t>Cliquez sur l'icône pour ajouter une image</a:t>
            </a:r>
          </a:p>
        </p:txBody>
      </p:sp>
      <p:sp>
        <p:nvSpPr>
          <p:cNvPr id="7" name="Espace réservé du conten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rmeture">
    <p:spTree>
      <p:nvGrpSpPr>
        <p:cNvPr id="1" name=""/>
        <p:cNvGrpSpPr/>
        <p:nvPr/>
      </p:nvGrpSpPr>
      <p:grpSpPr>
        <a:xfrm>
          <a:off x="0" y="0"/>
          <a:ext cx="0" cy="0"/>
          <a:chOff x="0" y="0"/>
          <a:chExt cx="0" cy="0"/>
        </a:xfrm>
      </p:grpSpPr>
      <p:sp>
        <p:nvSpPr>
          <p:cNvPr id="28" name="Titr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fr-FR"/>
              <a:t>Modifiez le style du titre</a:t>
            </a:r>
            <a:endParaRPr lang="fr-FR" dirty="0"/>
          </a:p>
        </p:txBody>
      </p:sp>
      <p:sp>
        <p:nvSpPr>
          <p:cNvPr id="31" name="Sous-titr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40" name="Espace réservé d’imag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fr-FR"/>
              <a:t>Cliquez sur l'icône pour ajouter une image</a:t>
            </a:r>
          </a:p>
        </p:txBody>
      </p:sp>
      <p:grpSp>
        <p:nvGrpSpPr>
          <p:cNvPr id="43" name="Groupe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e libre : Form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6" name="Forme libre : Form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grpSp>
      <p:grpSp>
        <p:nvGrpSpPr>
          <p:cNvPr id="15" name="Groupe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e libre : Form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 name="Espace réservé de la date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9" name="Forme libre : Form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34" name="Groupe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3" name="Groupe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e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e libre : Form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fr-FR"/>
              <a:t>Cliquez pour ajouter un titre</a:t>
            </a:r>
          </a:p>
        </p:txBody>
      </p:sp>
      <p:sp>
        <p:nvSpPr>
          <p:cNvPr id="7" name="Espace réservé du contenu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fr-FR" sz="1600"/>
              <a:t>Cliquer pour ajouter du texte</a:t>
            </a:r>
          </a:p>
        </p:txBody>
      </p:sp>
      <p:sp>
        <p:nvSpPr>
          <p:cNvPr id="17" name="Espace réservé d’imag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fr-FR"/>
              <a:t>Cliquez sur l'icône pour ajouter une image</a:t>
            </a:r>
          </a:p>
        </p:txBody>
      </p:sp>
      <p:sp>
        <p:nvSpPr>
          <p:cNvPr id="22" name="Espace réservé d’imag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5" name="Espace réservé d’imag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0" name="Groupe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e libre : Form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fr-FR"/>
              <a:t>Modifiez le style du titre</a:t>
            </a:r>
            <a:endParaRPr lang="fr-FR" dirty="0"/>
          </a:p>
        </p:txBody>
      </p:sp>
      <p:sp>
        <p:nvSpPr>
          <p:cNvPr id="12" name="Espace réservé d’imag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fr-FR"/>
              <a:t>Cliquez sur l'icône pour ajouter une image</a:t>
            </a:r>
          </a:p>
        </p:txBody>
      </p:sp>
      <p:sp>
        <p:nvSpPr>
          <p:cNvPr id="18" name="Espace réservé d’imag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fr-FR"/>
              <a:t>Cliquez sur l'icône pour ajouter une image</a:t>
            </a:r>
          </a:p>
        </p:txBody>
      </p:sp>
      <p:sp>
        <p:nvSpPr>
          <p:cNvPr id="19" name="Espace réservé d’imag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fr-FR"/>
              <a:t>Cliquez sur l'icône pour ajouter une image</a:t>
            </a:r>
          </a:p>
        </p:txBody>
      </p:sp>
      <p:sp>
        <p:nvSpPr>
          <p:cNvPr id="20" name="Espace réservé d’imag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1" name="Espace réservé du contenu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fr-FR" smtClean="0"/>
              <a:t>‹N°›</a:t>
            </a:fld>
            <a:endParaRPr lang="fr-FR"/>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fr-FR"/>
              <a:t>Modifiez le style du titre</a:t>
            </a:r>
            <a:endParaRPr lang="fr-FR" dirty="0"/>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fr-FR"/>
              <a:t>Cliquez sur l'icône pour ajouter une image</a:t>
            </a:r>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fr-FR"/>
              <a:t>Modifiez le style du titre</a:t>
            </a:r>
            <a:endParaRPr lang="fr-F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ronologie du tableau graphique">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e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6" name="Forme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grpSp>
      <p:sp>
        <p:nvSpPr>
          <p:cNvPr id="2" name="Titr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fr-FR" dirty="0"/>
            </a:lvl1pPr>
          </a:lstStyle>
          <a:p>
            <a:pPr lvl="0" rtl="0">
              <a:lnSpc>
                <a:spcPct val="100000"/>
              </a:lnSpc>
            </a:pPr>
            <a:r>
              <a:rPr lang="fr-FR"/>
              <a:t>Modifiez le style du titre</a:t>
            </a:r>
          </a:p>
        </p:txBody>
      </p:sp>
      <p:sp>
        <p:nvSpPr>
          <p:cNvPr id="3" name="Espace réservé du contenu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fr-FR"/>
              <a:t>Mardi 2 février 20XX</a:t>
            </a:r>
          </a:p>
        </p:txBody>
      </p:sp>
      <p:sp>
        <p:nvSpPr>
          <p:cNvPr id="5" name="Espace réservé d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tion">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fr-FR"/>
              <a:t>Modifiez le style du titre</a:t>
            </a:r>
            <a:endParaRPr lang="fr-FR" dirty="0"/>
          </a:p>
        </p:txBody>
      </p:sp>
      <p:grpSp>
        <p:nvGrpSpPr>
          <p:cNvPr id="8" name="Groupe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e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0" name="Forme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Forme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7" name="Espace réservé du contenu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fr-FR"/>
              <a:t>Cliquez pour modifier les styles du texte du masque</a:t>
            </a:r>
          </a:p>
        </p:txBody>
      </p:sp>
      <p:sp>
        <p:nvSpPr>
          <p:cNvPr id="15" name="Espace réservé d’imag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Équip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0" name="Titr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fr-FR"/>
              <a:t>Équipe</a:t>
            </a:r>
          </a:p>
        </p:txBody>
      </p:sp>
      <p:grpSp>
        <p:nvGrpSpPr>
          <p:cNvPr id="51" name="Groupe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e libre : Form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53" name="Forme libre : Form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6" name="Espace réservé d’imag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fr-FR"/>
              <a:t>Cliquez sur l'icône pour ajouter une image</a:t>
            </a:r>
          </a:p>
        </p:txBody>
      </p:sp>
      <p:sp>
        <p:nvSpPr>
          <p:cNvPr id="57" name="Espace réservé d’imag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fr-FR"/>
              <a:t>Cliquez sur l'icône pour ajouter une image</a:t>
            </a:r>
          </a:p>
        </p:txBody>
      </p:sp>
      <p:sp>
        <p:nvSpPr>
          <p:cNvPr id="58" name="Espace réservé d’imag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fr-FR"/>
              <a:t>Cliquez sur l'icône pour ajouter une image</a:t>
            </a:r>
            <a:endParaRPr lang="fr-FR" dirty="0"/>
          </a:p>
        </p:txBody>
      </p:sp>
      <p:sp>
        <p:nvSpPr>
          <p:cNvPr id="59" name="Espace réservé d’imag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fr-FR"/>
              <a:t>Cliquez sur l'icône pour ajouter une image</a:t>
            </a:r>
          </a:p>
        </p:txBody>
      </p:sp>
      <p:sp>
        <p:nvSpPr>
          <p:cNvPr id="63" name="Espace réservé du texte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fr-FR"/>
              <a:t>Nom</a:t>
            </a:r>
          </a:p>
        </p:txBody>
      </p:sp>
      <p:sp>
        <p:nvSpPr>
          <p:cNvPr id="61" name="Espace réservé du texte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fr-FR"/>
              <a:t>Titre</a:t>
            </a:r>
          </a:p>
        </p:txBody>
      </p:sp>
      <p:sp>
        <p:nvSpPr>
          <p:cNvPr id="65" name="Espace réservé du texte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fr-FR"/>
              <a:t>Nom</a:t>
            </a:r>
          </a:p>
        </p:txBody>
      </p:sp>
      <p:sp>
        <p:nvSpPr>
          <p:cNvPr id="64" name="Espace réservé du texte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fr-FR"/>
              <a:t>Titre</a:t>
            </a:r>
          </a:p>
        </p:txBody>
      </p:sp>
      <p:sp>
        <p:nvSpPr>
          <p:cNvPr id="67" name="Espace réservé du texte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fr-FR"/>
              <a:t>Nom</a:t>
            </a:r>
          </a:p>
        </p:txBody>
      </p:sp>
      <p:sp>
        <p:nvSpPr>
          <p:cNvPr id="66" name="Espace réservé du texte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fr-FR"/>
              <a:t>Titre</a:t>
            </a:r>
          </a:p>
        </p:txBody>
      </p:sp>
      <p:sp>
        <p:nvSpPr>
          <p:cNvPr id="69" name="Espace réservé du texte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fr-FR"/>
              <a:t>Nom</a:t>
            </a:r>
          </a:p>
        </p:txBody>
      </p:sp>
      <p:sp>
        <p:nvSpPr>
          <p:cNvPr id="68" name="Espace réservé du texte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fr-FR"/>
              <a:t>Titre</a:t>
            </a:r>
          </a:p>
        </p:txBody>
      </p:sp>
      <p:sp>
        <p:nvSpPr>
          <p:cNvPr id="4" name="Espace réservé de la date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u 2 colonnes (diapositive de comparaison)">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2" name="Titr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3" name="Espace réservé du texte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fr-FR" sz="1400" b="0" cap="all" spc="200" baseline="0" dirty="0">
                <a:solidFill>
                  <a:schemeClr val="tx1"/>
                </a:solidFill>
              </a:defRPr>
            </a:lvl1pPr>
          </a:lstStyle>
          <a:p>
            <a:pPr marL="228600" lvl="0" indent="-228600" rtl="0"/>
            <a:r>
              <a:rPr lang="fr-FR"/>
              <a:t>Cliquez pour modifier les styles du texte du masque</a:t>
            </a:r>
          </a:p>
        </p:txBody>
      </p:sp>
      <p:sp>
        <p:nvSpPr>
          <p:cNvPr id="6" name="Espace réservé du contenu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fr-FR"/>
              <a:t>Mardi 2 février 20XX</a:t>
            </a:r>
          </a:p>
        </p:txBody>
      </p:sp>
      <p:sp>
        <p:nvSpPr>
          <p:cNvPr id="8" name="Espace réservé du pied de page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fr-FR"/>
              <a:t>Modifiez le style du titre</a:t>
            </a:r>
            <a:endParaRPr lang="fr-FR" dirty="0"/>
          </a:p>
        </p:txBody>
      </p:sp>
      <p:sp>
        <p:nvSpPr>
          <p:cNvPr id="3" name="Espace réservé du texte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Exemple de Texte de Pied de page</a:t>
            </a:r>
            <a:endParaRPr lang="fr-FR" dirty="0"/>
          </a:p>
        </p:txBody>
      </p:sp>
      <p:sp>
        <p:nvSpPr>
          <p:cNvPr id="6" name="Espace réservé du numéro de diapositiv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fr-FR" smtClean="0"/>
              <a:pPr rtl="0"/>
              <a:t>‹N°›</a:t>
            </a:fld>
            <a:endParaRPr lang="fr-F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fr-FR" dirty="0"/>
              <a:t>Analyse De Sentiment Avec </a:t>
            </a:r>
            <a:r>
              <a:rPr lang="fr-FR" dirty="0" err="1"/>
              <a:t>BigData</a:t>
            </a:r>
            <a:endParaRPr lang="fr-FR" dirty="0"/>
          </a:p>
        </p:txBody>
      </p:sp>
      <p:pic>
        <p:nvPicPr>
          <p:cNvPr id="14" name="Espace réservé d’image 13" descr="Arrière-plan numérique Point de donnée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ous-titr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fr-FR" dirty="0"/>
              <a:t>Mejdi Haddad</a:t>
            </a:r>
          </a:p>
          <a:p>
            <a:pPr rtl="0"/>
            <a:r>
              <a:rPr lang="fr-FR"/>
              <a:t>18/01/2024</a:t>
            </a:r>
            <a:endParaRPr lang="fr-FR" dirty="0"/>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numéro de diapositive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10</a:t>
            </a:fld>
            <a:endParaRPr lang="fr-FR"/>
          </a:p>
        </p:txBody>
      </p:sp>
      <p:pic>
        <p:nvPicPr>
          <p:cNvPr id="6" name="Espace réservé du contenu 5">
            <a:extLst>
              <a:ext uri="{FF2B5EF4-FFF2-40B4-BE49-F238E27FC236}">
                <a16:creationId xmlns:a16="http://schemas.microsoft.com/office/drawing/2014/main" id="{DFD6DE5F-3F8E-9FFB-6B8F-C8F05B947CAC}"/>
              </a:ext>
            </a:extLst>
          </p:cNvPr>
          <p:cNvPicPr>
            <a:picLocks noGrp="1" noChangeAspect="1"/>
          </p:cNvPicPr>
          <p:nvPr>
            <p:ph idx="1"/>
          </p:nvPr>
        </p:nvPicPr>
        <p:blipFill>
          <a:blip r:embed="rId2"/>
          <a:stretch>
            <a:fillRect/>
          </a:stretch>
        </p:blipFill>
        <p:spPr>
          <a:xfrm>
            <a:off x="684362" y="845389"/>
            <a:ext cx="10956775" cy="5247436"/>
          </a:xfrm>
        </p:spPr>
      </p:pic>
    </p:spTree>
    <p:extLst>
      <p:ext uri="{BB962C8B-B14F-4D97-AF65-F5344CB8AC3E}">
        <p14:creationId xmlns:p14="http://schemas.microsoft.com/office/powerpoint/2010/main" val="249694779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numéro de diapositive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11</a:t>
            </a:fld>
            <a:endParaRPr lang="fr-FR"/>
          </a:p>
        </p:txBody>
      </p:sp>
      <p:sp>
        <p:nvSpPr>
          <p:cNvPr id="7" name="Espace réservé du contenu 6">
            <a:extLst>
              <a:ext uri="{FF2B5EF4-FFF2-40B4-BE49-F238E27FC236}">
                <a16:creationId xmlns:a16="http://schemas.microsoft.com/office/drawing/2014/main" id="{38518E42-5883-F4EE-1727-3060F0C61CD2}"/>
              </a:ext>
            </a:extLst>
          </p:cNvPr>
          <p:cNvSpPr>
            <a:spLocks noGrp="1"/>
          </p:cNvSpPr>
          <p:nvPr>
            <p:ph idx="1"/>
          </p:nvPr>
        </p:nvSpPr>
        <p:spPr/>
        <p:txBody>
          <a:bodyPr/>
          <a:lstStyle/>
          <a:p>
            <a:endParaRPr lang="fr-FR"/>
          </a:p>
        </p:txBody>
      </p:sp>
      <p:pic>
        <p:nvPicPr>
          <p:cNvPr id="9" name="Image 8">
            <a:extLst>
              <a:ext uri="{FF2B5EF4-FFF2-40B4-BE49-F238E27FC236}">
                <a16:creationId xmlns:a16="http://schemas.microsoft.com/office/drawing/2014/main" id="{5BD98CFB-4B49-BE92-0CB4-0487AD1A65EC}"/>
              </a:ext>
            </a:extLst>
          </p:cNvPr>
          <p:cNvPicPr>
            <a:picLocks noChangeAspect="1"/>
          </p:cNvPicPr>
          <p:nvPr/>
        </p:nvPicPr>
        <p:blipFill>
          <a:blip r:embed="rId2"/>
          <a:stretch>
            <a:fillRect/>
          </a:stretch>
        </p:blipFill>
        <p:spPr>
          <a:xfrm>
            <a:off x="550862" y="678611"/>
            <a:ext cx="11090274" cy="5414213"/>
          </a:xfrm>
          <a:prstGeom prst="rect">
            <a:avLst/>
          </a:prstGeom>
        </p:spPr>
      </p:pic>
    </p:spTree>
    <p:extLst>
      <p:ext uri="{BB962C8B-B14F-4D97-AF65-F5344CB8AC3E}">
        <p14:creationId xmlns:p14="http://schemas.microsoft.com/office/powerpoint/2010/main" val="51205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fr-FR" dirty="0"/>
              <a:t>Conclusion</a:t>
            </a:r>
          </a:p>
        </p:txBody>
      </p:sp>
      <p:pic>
        <p:nvPicPr>
          <p:cNvPr id="18" name="Espace réservé d’image 17" descr="Un groupe de personnes assises à une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Espace réservé d’image 19" descr="Arrière-plan numérique Point de donnée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Espace réservé d’image 24" descr="Écran Graphique Numérique">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12</a:t>
            </a:fld>
            <a:endParaRPr lang="fr-FR"/>
          </a:p>
        </p:txBody>
      </p:sp>
      <p:pic>
        <p:nvPicPr>
          <p:cNvPr id="23" name="Espace réservé d’image 22" descr="Personne dessinant sur un tableau blanc">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Espace réservé du contenu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926806"/>
          </a:xfrm>
          <a:noFill/>
        </p:spPr>
        <p:txBody>
          <a:bodyPr rtlCol="0">
            <a:normAutofit fontScale="85000" lnSpcReduction="20000"/>
          </a:bodyPr>
          <a:lstStyle/>
          <a:p>
            <a:pPr rtl="0"/>
            <a:r>
              <a:rPr lang="fr-FR" dirty="0"/>
              <a:t>       En conclusion, l’analyse de sentiment avec Big Data ouvre de nouvelles perspectives passionnantes dans la compréhension des opinions, des émotions et des tendances à grande échelle. En combinant les capacités du Big Data pour traiter de vastes ensembles de données non structurées avec des techniques sophistiquées d’analyse de sentiment, nous avons la possibilité de tirer des insights puissants et significatifs à partir de l’océan de données textuelles générées quotidiennement.</a:t>
            </a:r>
          </a:p>
        </p:txBody>
      </p:sp>
    </p:spTree>
    <p:extLst>
      <p:ext uri="{BB962C8B-B14F-4D97-AF65-F5344CB8AC3E}">
        <p14:creationId xmlns:p14="http://schemas.microsoft.com/office/powerpoint/2010/main" val="205772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fr-FR" dirty="0"/>
              <a:t>Merci</a:t>
            </a:r>
          </a:p>
        </p:txBody>
      </p:sp>
      <p:pic>
        <p:nvPicPr>
          <p:cNvPr id="27" name="Espace réservé d’image 26" descr="Arrière-plan numérique Point de donnée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Espace réservé d’image 32" descr="Arrière-plan numérique Point de donnée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Espace réservé du numéro de diapositive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13</a:t>
            </a:fld>
            <a:endParaRPr lang="fr-FR"/>
          </a:p>
        </p:txBody>
      </p:sp>
    </p:spTree>
    <p:extLst>
      <p:ext uri="{BB962C8B-B14F-4D97-AF65-F5344CB8AC3E}">
        <p14:creationId xmlns:p14="http://schemas.microsoft.com/office/powerpoint/2010/main" val="324779884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fr-FR" dirty="0"/>
              <a:t>Plan</a:t>
            </a:r>
          </a:p>
        </p:txBody>
      </p:sp>
      <p:sp>
        <p:nvSpPr>
          <p:cNvPr id="3" name="Espace réservé du contenu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fr-FR" dirty="0"/>
              <a:t>Introduction</a:t>
            </a:r>
          </a:p>
          <a:p>
            <a:pPr rtl="0"/>
            <a:r>
              <a:rPr lang="fr-FR" dirty="0"/>
              <a:t>Méthodologie</a:t>
            </a:r>
          </a:p>
          <a:p>
            <a:pPr rtl="0"/>
            <a:r>
              <a:rPr lang="fr-FR" dirty="0"/>
              <a:t>Capture d’écran</a:t>
            </a:r>
          </a:p>
          <a:p>
            <a:pPr rtl="0"/>
            <a:r>
              <a:rPr lang="fr-FR" dirty="0"/>
              <a:t>Conclusion</a:t>
            </a:r>
          </a:p>
        </p:txBody>
      </p:sp>
      <p:pic>
        <p:nvPicPr>
          <p:cNvPr id="8" name="Espace réservé d’image 7" descr="Données numérique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Espace réservé d’image 9" descr="Points de donnée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Espace réservé d’image 11" descr="Arrière-plan de donnée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Espace réservé du numéro de diapositive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2</a:t>
            </a:fld>
            <a:endParaRPr lang="fr-FR"/>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fr-FR"/>
              <a:t>Introduction</a:t>
            </a:r>
            <a:endParaRPr lang="fr-FR" dirty="0"/>
          </a:p>
        </p:txBody>
      </p:sp>
      <p:pic>
        <p:nvPicPr>
          <p:cNvPr id="18" name="Espace réservé d’image 17" descr="Un groupe de personnes assises à une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Espace réservé d’image 19" descr="Arrière-plan numérique Point de donnée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Espace réservé d’image 24" descr="Écran Graphique Numérique">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3</a:t>
            </a:fld>
            <a:endParaRPr lang="fr-FR"/>
          </a:p>
        </p:txBody>
      </p:sp>
      <p:pic>
        <p:nvPicPr>
          <p:cNvPr id="23" name="Espace réservé d’image 22" descr="Personne dessinant sur un tableau blanc">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Espace réservé du contenu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926806"/>
          </a:xfrm>
          <a:noFill/>
        </p:spPr>
        <p:txBody>
          <a:bodyPr rtlCol="0">
            <a:normAutofit fontScale="85000" lnSpcReduction="20000"/>
          </a:bodyPr>
          <a:lstStyle/>
          <a:p>
            <a:pPr rtl="0"/>
            <a:r>
              <a:rPr lang="fr-FR" dirty="0"/>
              <a:t>        L’analyse de sentiment consiste à extraire des informations sur les émotions, les opinions et les attitudes à partir de sources de données textuelles telles que les tweets, les articles de presse, les commentaires sur les produits, etc. Avec l’énorme volume de données généré chaque jour sur les plateformes de médias sociaux, il devient essentiel d’utiliser des outils et des techniques de Big Data pour traiter et extraire des informations précieuses à partir de ces données non structurées.</a:t>
            </a:r>
          </a:p>
        </p:txBody>
      </p:sp>
    </p:spTree>
    <p:extLst>
      <p:ext uri="{BB962C8B-B14F-4D97-AF65-F5344CB8AC3E}">
        <p14:creationId xmlns:p14="http://schemas.microsoft.com/office/powerpoint/2010/main" val="215888655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e libre : Form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7" name="Oval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7" name="Titr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fr-FR" dirty="0" err="1"/>
              <a:t>Methodologie</a:t>
            </a:r>
            <a:r>
              <a:rPr lang="fr-FR" dirty="0"/>
              <a:t> </a:t>
            </a:r>
          </a:p>
        </p:txBody>
      </p:sp>
      <p:sp>
        <p:nvSpPr>
          <p:cNvPr id="9" name="Espace réservé du texte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fr-FR" dirty="0"/>
              <a:t>Collecte de Données :</a:t>
            </a:r>
          </a:p>
        </p:txBody>
      </p:sp>
      <p:sp>
        <p:nvSpPr>
          <p:cNvPr id="10" name="Espace réservé du contenu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fr-FR" dirty="0"/>
              <a:t>Utilisation de techniques de </a:t>
            </a:r>
            <a:r>
              <a:rPr lang="fr-FR" dirty="0" err="1"/>
              <a:t>scraping</a:t>
            </a:r>
            <a:r>
              <a:rPr lang="fr-FR" dirty="0"/>
              <a:t> de données pour collecter un grand volume de textes provenant de sources telles que les réseaux sociaux, les forums, les blogs, etc.</a:t>
            </a:r>
          </a:p>
          <a:p>
            <a:pPr rtl="0"/>
            <a:r>
              <a:rPr lang="fr-FR" dirty="0"/>
              <a:t>Exemple : Utilisation d’outils comme </a:t>
            </a:r>
            <a:r>
              <a:rPr lang="fr-FR" dirty="0" err="1"/>
              <a:t>ntscraper</a:t>
            </a:r>
            <a:r>
              <a:rPr lang="fr-FR" dirty="0"/>
              <a:t> pour extraire des tweets à grande échelle à partir de Twitter.</a:t>
            </a:r>
          </a:p>
        </p:txBody>
      </p:sp>
      <p:sp>
        <p:nvSpPr>
          <p:cNvPr id="11" name="Espace réservé du texte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fr-FR" dirty="0"/>
              <a:t>Prétraitement des Données :</a:t>
            </a:r>
          </a:p>
        </p:txBody>
      </p:sp>
      <p:sp>
        <p:nvSpPr>
          <p:cNvPr id="12" name="Espace réservé du contenu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fr-FR" dirty="0"/>
              <a:t>Nettoyage des données pour éliminer les éléments redondants, les fautes de frappe, les caractères spéciaux, etc.</a:t>
            </a:r>
          </a:p>
          <a:p>
            <a:pPr rtl="0"/>
            <a:r>
              <a:rPr lang="fr-FR" dirty="0"/>
              <a:t>Transformation des données textuelles en un format adapté à l’analyse, tel que des représentations vectorielles à l’aide de techniques de NLP (Natural </a:t>
            </a:r>
            <a:r>
              <a:rPr lang="fr-FR" dirty="0" err="1"/>
              <a:t>Language</a:t>
            </a:r>
            <a:r>
              <a:rPr lang="fr-FR" dirty="0"/>
              <a:t> </a:t>
            </a:r>
            <a:r>
              <a:rPr lang="fr-FR" dirty="0" err="1"/>
              <a:t>Processing</a:t>
            </a:r>
            <a:r>
              <a:rPr lang="fr-FR" dirty="0"/>
              <a:t>) et de </a:t>
            </a:r>
            <a:r>
              <a:rPr lang="fr-FR" dirty="0" err="1"/>
              <a:t>tokenization</a:t>
            </a:r>
            <a:r>
              <a:rPr lang="fr-FR" dirty="0"/>
              <a:t>. </a:t>
            </a:r>
          </a:p>
          <a:p>
            <a:pPr rtl="0"/>
            <a:endParaRPr lang="fr-FR" dirty="0"/>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4</a:t>
            </a:fld>
            <a:endParaRPr lang="fr-FR"/>
          </a:p>
        </p:txBody>
      </p:sp>
      <p:sp>
        <p:nvSpPr>
          <p:cNvPr id="22" name="Forme libre : Form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e libre : Form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7" name="Oval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7" name="Titr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fr-FR" dirty="0" err="1"/>
              <a:t>Methodologie</a:t>
            </a:r>
            <a:r>
              <a:rPr lang="fr-FR" dirty="0"/>
              <a:t> </a:t>
            </a:r>
          </a:p>
        </p:txBody>
      </p:sp>
      <p:sp>
        <p:nvSpPr>
          <p:cNvPr id="9" name="Espace réservé du texte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fr-FR" dirty="0"/>
              <a:t>Analyse de Sentiment :</a:t>
            </a:r>
          </a:p>
        </p:txBody>
      </p:sp>
      <p:sp>
        <p:nvSpPr>
          <p:cNvPr id="10" name="Espace réservé du contenu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fr-FR" dirty="0"/>
              <a:t>Utilisation d’algorithmes d’analyse de sentiment pour attribuer des polarités (positif, négatif, neutre) aux textes analysés.</a:t>
            </a:r>
          </a:p>
          <a:p>
            <a:pPr rtl="0"/>
            <a:r>
              <a:rPr lang="fr-FR" dirty="0"/>
              <a:t>Exemple : Application d’algorithmes de machine </a:t>
            </a:r>
            <a:r>
              <a:rPr lang="fr-FR" dirty="0" err="1"/>
              <a:t>learning</a:t>
            </a:r>
            <a:r>
              <a:rPr lang="fr-FR" dirty="0"/>
              <a:t> tels que Blob.</a:t>
            </a:r>
          </a:p>
        </p:txBody>
      </p:sp>
      <p:sp>
        <p:nvSpPr>
          <p:cNvPr id="11" name="Espace réservé du texte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fr-FR" dirty="0"/>
              <a:t>Traitement à Grande Échelle avec Big Data :</a:t>
            </a:r>
          </a:p>
        </p:txBody>
      </p:sp>
      <p:sp>
        <p:nvSpPr>
          <p:cNvPr id="12" name="Espace réservé du contenu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fr-FR" dirty="0"/>
              <a:t>Utilisation de </a:t>
            </a:r>
            <a:r>
              <a:rPr lang="fr-FR" dirty="0" err="1"/>
              <a:t>frameworks</a:t>
            </a:r>
            <a:r>
              <a:rPr lang="fr-FR" dirty="0"/>
              <a:t> et outils de Big Data tels que Spark  pour effectuer l’analyse à grande échelle.</a:t>
            </a:r>
          </a:p>
          <a:p>
            <a:pPr rtl="0"/>
            <a:r>
              <a:rPr lang="fr-FR" dirty="0"/>
              <a:t>Mise en place de pipelines de traitement des données pour optimiser les opérations de nettoyage, de transformation et d’analyse de sentiment.</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5</a:t>
            </a:fld>
            <a:endParaRPr lang="fr-FR"/>
          </a:p>
        </p:txBody>
      </p:sp>
      <p:sp>
        <p:nvSpPr>
          <p:cNvPr id="22" name="Forme libre : Form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20067387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e libre : Form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7" name="Oval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7" name="Titr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fr-FR" dirty="0" err="1"/>
              <a:t>Methodologie</a:t>
            </a:r>
            <a:r>
              <a:rPr lang="fr-FR" dirty="0"/>
              <a:t> </a:t>
            </a:r>
          </a:p>
        </p:txBody>
      </p:sp>
      <p:sp>
        <p:nvSpPr>
          <p:cNvPr id="9" name="Espace réservé du texte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fr-FR" dirty="0"/>
              <a:t>Visualisation des Résultats :</a:t>
            </a:r>
          </a:p>
        </p:txBody>
      </p:sp>
      <p:sp>
        <p:nvSpPr>
          <p:cNvPr id="10" name="Espace réservé du contenu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11140805" cy="3515555"/>
          </a:xfrm>
        </p:spPr>
        <p:txBody>
          <a:bodyPr rtlCol="0"/>
          <a:lstStyle/>
          <a:p>
            <a:pPr rtl="0"/>
            <a:r>
              <a:rPr lang="fr-FR" dirty="0"/>
              <a:t>Création de visualisations telles que des graphiques, des nuages de mots, ou des diagrammes de sentiments pour permettre une compréhension visuelle des tendances et des opinions exprimées dans les données analysées.</a:t>
            </a:r>
          </a:p>
          <a:p>
            <a:pPr rtl="0"/>
            <a:r>
              <a:rPr lang="fr-FR" dirty="0"/>
              <a:t>Exemples : </a:t>
            </a:r>
            <a:r>
              <a:rPr lang="fr-FR" dirty="0" err="1"/>
              <a:t>Matplotlib</a:t>
            </a:r>
            <a:endParaRPr lang="fr-FR" dirty="0"/>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6</a:t>
            </a:fld>
            <a:endParaRPr lang="fr-FR"/>
          </a:p>
        </p:txBody>
      </p:sp>
      <p:sp>
        <p:nvSpPr>
          <p:cNvPr id="22" name="Forme libre : Form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426341614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8" name="Espace réservé d’image 7" descr="Arrière-plan numérique Point de donnée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4">
            <a:extLst>
              <a:ext uri="{FF2B5EF4-FFF2-40B4-BE49-F238E27FC236}">
                <a16:creationId xmlns:a16="http://schemas.microsoft.com/office/drawing/2014/main" id="{40F1DF5B-353A-4270-8C10-6A1509441174}"/>
              </a:ext>
            </a:extLst>
          </p:cNvPr>
          <p:cNvSpPr>
            <a:spLocks noGrp="1"/>
          </p:cNvSpPr>
          <p:nvPr>
            <p:ph type="ctrTitle"/>
          </p:nvPr>
        </p:nvSpPr>
        <p:spPr>
          <a:xfrm>
            <a:off x="461169" y="1690242"/>
            <a:ext cx="5437187" cy="2986234"/>
          </a:xfrm>
        </p:spPr>
        <p:txBody>
          <a:bodyPr vert="horz" wrap="square" lIns="0" tIns="0" rIns="0" bIns="0" rtlCol="0" anchor="b" anchorCtr="0">
            <a:normAutofit/>
          </a:bodyPr>
          <a:lstStyle/>
          <a:p>
            <a:pPr rtl="0">
              <a:lnSpc>
                <a:spcPct val="100000"/>
              </a:lnSpc>
            </a:pPr>
            <a:r>
              <a:rPr lang="fr-FR" sz="6400" kern="1200" dirty="0">
                <a:solidFill>
                  <a:schemeClr val="tx1"/>
                </a:solidFill>
                <a:latin typeface="+mj-lt"/>
                <a:ea typeface="+mj-ea"/>
                <a:cs typeface="+mj-cs"/>
              </a:rPr>
              <a:t>Capture d’</a:t>
            </a:r>
            <a:r>
              <a:rPr lang="fr-FR" dirty="0"/>
              <a:t>é</a:t>
            </a:r>
            <a:r>
              <a:rPr lang="fr-FR" sz="6400" kern="1200" dirty="0">
                <a:solidFill>
                  <a:schemeClr val="tx1"/>
                </a:solidFill>
                <a:latin typeface="+mj-lt"/>
                <a:ea typeface="+mj-ea"/>
                <a:cs typeface="+mj-cs"/>
              </a:rPr>
              <a:t>cran</a:t>
            </a: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7</a:t>
            </a:fld>
            <a:endParaRPr lang="fr-FR"/>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8</a:t>
            </a:fld>
            <a:endParaRPr lang="fr-FR"/>
          </a:p>
        </p:txBody>
      </p:sp>
      <p:pic>
        <p:nvPicPr>
          <p:cNvPr id="16" name="Image 15">
            <a:extLst>
              <a:ext uri="{FF2B5EF4-FFF2-40B4-BE49-F238E27FC236}">
                <a16:creationId xmlns:a16="http://schemas.microsoft.com/office/drawing/2014/main" id="{011C4DB8-9F54-C368-98A5-4BA1E63E55AC}"/>
              </a:ext>
            </a:extLst>
          </p:cNvPr>
          <p:cNvPicPr>
            <a:picLocks noChangeAspect="1"/>
          </p:cNvPicPr>
          <p:nvPr/>
        </p:nvPicPr>
        <p:blipFill>
          <a:blip r:embed="rId2"/>
          <a:stretch>
            <a:fillRect/>
          </a:stretch>
        </p:blipFill>
        <p:spPr>
          <a:xfrm>
            <a:off x="479323" y="634182"/>
            <a:ext cx="11061290" cy="5501148"/>
          </a:xfrm>
          <a:prstGeom prst="rect">
            <a:avLst/>
          </a:prstGeom>
        </p:spPr>
      </p:pic>
    </p:spTree>
    <p:extLst>
      <p:ext uri="{BB962C8B-B14F-4D97-AF65-F5344CB8AC3E}">
        <p14:creationId xmlns:p14="http://schemas.microsoft.com/office/powerpoint/2010/main" val="37402860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9</a:t>
            </a:fld>
            <a:endParaRPr lang="fr-FR"/>
          </a:p>
        </p:txBody>
      </p:sp>
      <p:pic>
        <p:nvPicPr>
          <p:cNvPr id="9" name="Espace réservé du contenu 8">
            <a:extLst>
              <a:ext uri="{FF2B5EF4-FFF2-40B4-BE49-F238E27FC236}">
                <a16:creationId xmlns:a16="http://schemas.microsoft.com/office/drawing/2014/main" id="{F6858603-F9B4-6A55-4BE0-6CEC00FC20DC}"/>
              </a:ext>
            </a:extLst>
          </p:cNvPr>
          <p:cNvPicPr>
            <a:picLocks noGrp="1" noChangeAspect="1"/>
          </p:cNvPicPr>
          <p:nvPr>
            <p:ph idx="1"/>
          </p:nvPr>
        </p:nvPicPr>
        <p:blipFill>
          <a:blip r:embed="rId2"/>
          <a:stretch>
            <a:fillRect/>
          </a:stretch>
        </p:blipFill>
        <p:spPr>
          <a:xfrm>
            <a:off x="550863" y="828136"/>
            <a:ext cx="11090274" cy="5325373"/>
          </a:xfrm>
        </p:spPr>
      </p:pic>
    </p:spTree>
    <p:extLst>
      <p:ext uri="{BB962C8B-B14F-4D97-AF65-F5344CB8AC3E}">
        <p14:creationId xmlns:p14="http://schemas.microsoft.com/office/powerpoint/2010/main" val="35456612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806.tgt.Office_50301108_TF33713516_Win32_OJ112196127.potx" id="{22996B42-D21B-4B21-8A2E-2EFD633A6008}" vid="{A1A70CD2-AB8C-4833-8F02-56C7A9672A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{879D4A4A-5B7C-48DB-B9D6-2B7636C4063C}tf33713516_win32</Template>
  <TotalTime>82</TotalTime>
  <Words>588</Words>
  <Application>Microsoft Office PowerPoint</Application>
  <PresentationFormat>Grand écran</PresentationFormat>
  <Paragraphs>67</Paragraphs>
  <Slides>13</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-apple-system</vt:lpstr>
      <vt:lpstr>Arial</vt:lpstr>
      <vt:lpstr>Calibri</vt:lpstr>
      <vt:lpstr>Gill Sans MT</vt:lpstr>
      <vt:lpstr>Walbaum Display</vt:lpstr>
      <vt:lpstr>3DFloatVTI</vt:lpstr>
      <vt:lpstr>Analyse De Sentiment Avec BigData</vt:lpstr>
      <vt:lpstr>Plan</vt:lpstr>
      <vt:lpstr>Introduction</vt:lpstr>
      <vt:lpstr>Methodologie </vt:lpstr>
      <vt:lpstr>Methodologie </vt:lpstr>
      <vt:lpstr>Methodologie </vt:lpstr>
      <vt:lpstr>Capture d’écran</vt:lpstr>
      <vt:lpstr>Présentation PowerPoint</vt:lpstr>
      <vt:lpstr>Présentation PowerPoint</vt:lpstr>
      <vt:lpstr>Présentation PowerPoint</vt:lpstr>
      <vt:lpstr>Présentation PowerPoint</vt:lpstr>
      <vt:lpstr>Conclusion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 Sentiment Avec BigData</dc:title>
  <dc:creator>HADDAD Mejdi</dc:creator>
  <cp:lastModifiedBy>HADDAD Mejdi</cp:lastModifiedBy>
  <cp:revision>34</cp:revision>
  <dcterms:created xsi:type="dcterms:W3CDTF">2023-11-30T12:47:02Z</dcterms:created>
  <dcterms:modified xsi:type="dcterms:W3CDTF">2024-01-18T21:03:51Z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