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sANzLFoYFSZY+OveHU2ycmY9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3"/>
    <p:restoredTop sz="94656"/>
  </p:normalViewPr>
  <p:slideViewPr>
    <p:cSldViewPr snapToGrid="0" snapToObjects="1">
      <p:cViewPr varScale="1">
        <p:scale>
          <a:sx n="79" d="100"/>
          <a:sy n="79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cdc9e42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Leverage data science for human impact</a:t>
            </a:r>
            <a:endParaRPr/>
          </a:p>
        </p:txBody>
      </p:sp>
      <p:sp>
        <p:nvSpPr>
          <p:cNvPr id="253" name="Google Shape;253;g9cdc9e42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umandynamics.sdsu.edu/Metabolism_of_Cities_Living_Lab/about.html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humandynamics.sdsu.edu/Metabolism_of_Cities_Living_Lab/donate.html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mandynamics.sdsu.edu/Metabolism_of_Cities_Living_Lab/home.html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hyperlink" Target="https://humandynamics.sdsu.edu/Metabolism_of_Cities_Living_Lab/team.html" TargetMode="External"/><Relationship Id="rId9" Type="http://schemas.openxmlformats.org/officeDocument/2006/relationships/hyperlink" Target="https://www.powtoon.com/c/cXhCXJPDs7q/2/m" TargetMode="Externa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cdc9e4241_0_6"/>
          <p:cNvSpPr/>
          <p:nvPr/>
        </p:nvSpPr>
        <p:spPr>
          <a:xfrm>
            <a:off x="0" y="5664800"/>
            <a:ext cx="12192000" cy="119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g9cdc9e4241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016" y="-1"/>
            <a:ext cx="4262984" cy="55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9cdc9e4241_0_6"/>
          <p:cNvSpPr txBox="1"/>
          <p:nvPr/>
        </p:nvSpPr>
        <p:spPr>
          <a:xfrm>
            <a:off x="-342900" y="4438576"/>
            <a:ext cx="2818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9cdc9e4241_0_6"/>
          <p:cNvSpPr txBox="1"/>
          <p:nvPr/>
        </p:nvSpPr>
        <p:spPr>
          <a:xfrm>
            <a:off x="150375" y="3871550"/>
            <a:ext cx="4808400" cy="4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135"/>
              </a:buClr>
              <a:buSzPts val="1400"/>
              <a:buFont typeface="Calibri"/>
              <a:buNone/>
            </a:pPr>
            <a:r>
              <a:rPr lang="en-US" b="1" i="0" u="none" strike="noStrike" cap="none">
                <a:solidFill>
                  <a:srgbClr val="538135"/>
                </a:solidFill>
              </a:rPr>
              <a:t>Strengthening Diversity</a:t>
            </a:r>
            <a:r>
              <a:rPr lang="en-US">
                <a:solidFill>
                  <a:srgbClr val="538135"/>
                </a:solidFill>
              </a:rPr>
              <a:t> </a:t>
            </a:r>
            <a:r>
              <a:rPr lang="en-US" i="0" u="none" strike="noStrike" cap="none">
                <a:solidFill>
                  <a:srgbClr val="000000"/>
                </a:solidFill>
              </a:rPr>
              <a:t>&amp; </a:t>
            </a:r>
            <a:r>
              <a:rPr lang="en-US" b="1" i="0" u="none" strike="noStrike" cap="none">
                <a:solidFill>
                  <a:srgbClr val="FF9933"/>
                </a:solidFill>
              </a:rPr>
              <a:t>Deliberation</a:t>
            </a:r>
            <a:r>
              <a:rPr lang="en-US" i="0" u="none" strike="noStrike" cap="none">
                <a:solidFill>
                  <a:srgbClr val="000000"/>
                </a:solidFill>
              </a:rPr>
              <a:t> in </a:t>
            </a:r>
            <a:r>
              <a:rPr lang="en-US" b="1" i="0" u="none" strike="noStrike" cap="none">
                <a:solidFill>
                  <a:srgbClr val="00B0F0"/>
                </a:solidFill>
              </a:rPr>
              <a:t>Climate Adaptation Planning </a:t>
            </a:r>
            <a:r>
              <a:rPr lang="en-US" i="0" u="none" strike="noStrike" cap="none">
                <a:solidFill>
                  <a:srgbClr val="000000"/>
                </a:solidFill>
              </a:rPr>
              <a:t>by viewing the city as a living organism through citizen science, data science, mathematical modeling &amp; nature-based solutions.</a:t>
            </a:r>
            <a:endParaRPr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lang="en-US" b="1" i="0" u="none" strike="noStrike" cap="none">
                <a:solidFill>
                  <a:srgbClr val="FF0000"/>
                </a:solidFill>
              </a:rPr>
              <a:t>SDSU</a:t>
            </a:r>
            <a:r>
              <a:rPr lang="en-US" i="0" u="none" strike="noStrike" cap="none">
                <a:solidFill>
                  <a:srgbClr val="000000"/>
                </a:solidFill>
              </a:rPr>
              <a:t> as a Leader. “Empowering minorities in San Diego &amp; Imperial County communities Post-COVID along the US-Mexico border while localizing the </a:t>
            </a:r>
            <a:r>
              <a:rPr lang="en-US" b="1" i="0" u="none" strike="noStrike" cap="none">
                <a:solidFill>
                  <a:srgbClr val="00B0F0"/>
                </a:solidFill>
              </a:rPr>
              <a:t>United Nations</a:t>
            </a:r>
            <a:r>
              <a:rPr lang="en-US" i="0" u="none" strike="noStrike" cap="none">
                <a:solidFill>
                  <a:srgbClr val="00B0F0"/>
                </a:solidFill>
              </a:rPr>
              <a:t> </a:t>
            </a:r>
            <a:r>
              <a:rPr lang="en-US" b="1" i="0" u="none" strike="noStrike" cap="none">
                <a:solidFill>
                  <a:srgbClr val="538135"/>
                </a:solidFill>
              </a:rPr>
              <a:t>Sustainable </a:t>
            </a:r>
            <a:r>
              <a:rPr lang="en-US" b="1" i="0" u="none" strike="noStrike" cap="none">
                <a:solidFill>
                  <a:srgbClr val="ED7D31"/>
                </a:solidFill>
              </a:rPr>
              <a:t>Development </a:t>
            </a:r>
            <a:r>
              <a:rPr lang="en-US" b="1" i="0" u="none" strike="noStrike" cap="none">
                <a:solidFill>
                  <a:srgbClr val="FF33CC"/>
                </a:solidFill>
              </a:rPr>
              <a:t>Goals </a:t>
            </a:r>
            <a:r>
              <a:rPr lang="en-US" i="0" u="none" strike="noStrike" cap="none">
                <a:solidFill>
                  <a:srgbClr val="000000"/>
                </a:solidFill>
              </a:rPr>
              <a:t>by 2030.” </a:t>
            </a:r>
            <a:endParaRPr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59" name="Google Shape;259;g9cdc9e4241_0_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73600" y="5751925"/>
            <a:ext cx="1037500" cy="1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9cdc9e4241_0_6"/>
          <p:cNvSpPr txBox="1"/>
          <p:nvPr/>
        </p:nvSpPr>
        <p:spPr>
          <a:xfrm>
            <a:off x="5569785" y="5699600"/>
            <a:ext cx="14658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Our team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1" name="Google Shape;261;g9cdc9e4241_0_6"/>
          <p:cNvSpPr txBox="1"/>
          <p:nvPr/>
        </p:nvSpPr>
        <p:spPr>
          <a:xfrm>
            <a:off x="1912151" y="5699600"/>
            <a:ext cx="2166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Find out more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2" name="Google Shape;262;g9cdc9e4241_0_6"/>
          <p:cNvSpPr txBox="1"/>
          <p:nvPr/>
        </p:nvSpPr>
        <p:spPr>
          <a:xfrm>
            <a:off x="7116035" y="5699600"/>
            <a:ext cx="14658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Donate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3" name="Google Shape;263;g9cdc9e4241_0_6"/>
          <p:cNvSpPr txBox="1"/>
          <p:nvPr/>
        </p:nvSpPr>
        <p:spPr>
          <a:xfrm>
            <a:off x="3947323" y="5699600"/>
            <a:ext cx="14658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About us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4" name="Google Shape;264;g9cdc9e4241_0_6"/>
          <p:cNvSpPr txBox="1"/>
          <p:nvPr/>
        </p:nvSpPr>
        <p:spPr>
          <a:xfrm>
            <a:off x="8335218" y="5699600"/>
            <a:ext cx="2520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sng">
                <a:solidFill>
                  <a:schemeClr val="hlink"/>
                </a:solidFill>
                <a:hlinkClick r:id="rId9"/>
              </a:rPr>
              <a:t>Visual material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grpSp>
        <p:nvGrpSpPr>
          <p:cNvPr id="265" name="Google Shape;265;g9cdc9e4241_0_6"/>
          <p:cNvGrpSpPr/>
          <p:nvPr/>
        </p:nvGrpSpPr>
        <p:grpSpPr>
          <a:xfrm>
            <a:off x="5020000" y="2638"/>
            <a:ext cx="2976989" cy="5537536"/>
            <a:chOff x="4196029" y="152400"/>
            <a:chExt cx="2419333" cy="4500233"/>
          </a:xfrm>
        </p:grpSpPr>
        <p:pic>
          <p:nvPicPr>
            <p:cNvPr id="266" name="Google Shape;266;g9cdc9e4241_0_6"/>
            <p:cNvPicPr preferRelativeResize="0"/>
            <p:nvPr/>
          </p:nvPicPr>
          <p:blipFill rotWithShape="1">
            <a:blip r:embed="rId10">
              <a:alphaModFix/>
            </a:blip>
            <a:srcRect r="77413"/>
            <a:stretch/>
          </p:blipFill>
          <p:spPr>
            <a:xfrm>
              <a:off x="4196029" y="152400"/>
              <a:ext cx="2326974" cy="45002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g9cdc9e4241_0_6"/>
            <p:cNvSpPr txBox="1"/>
            <p:nvPr/>
          </p:nvSpPr>
          <p:spPr>
            <a:xfrm>
              <a:off x="6250862" y="1366501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</a:rPr>
                <a:t>*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268" name="Google Shape;268;g9cdc9e4241_0_6"/>
            <p:cNvSpPr txBox="1"/>
            <p:nvPr/>
          </p:nvSpPr>
          <p:spPr>
            <a:xfrm>
              <a:off x="4764361" y="2101134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</a:rPr>
                <a:t>*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269" name="Google Shape;269;g9cdc9e4241_0_6"/>
            <p:cNvSpPr txBox="1"/>
            <p:nvPr/>
          </p:nvSpPr>
          <p:spPr>
            <a:xfrm>
              <a:off x="6250856" y="2101124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</a:rPr>
                <a:t>*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270" name="Google Shape;270;g9cdc9e4241_0_6"/>
            <p:cNvSpPr txBox="1"/>
            <p:nvPr/>
          </p:nvSpPr>
          <p:spPr>
            <a:xfrm>
              <a:off x="6250856" y="2835747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</a:rPr>
                <a:t>*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271" name="Google Shape;271;g9cdc9e4241_0_6"/>
            <p:cNvSpPr txBox="1"/>
            <p:nvPr/>
          </p:nvSpPr>
          <p:spPr>
            <a:xfrm>
              <a:off x="5541142" y="2835747"/>
              <a:ext cx="3645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</a:rPr>
                <a:t>*</a:t>
              </a:r>
              <a:endParaRPr sz="2700" b="1">
                <a:solidFill>
                  <a:srgbClr val="FFFFFF"/>
                </a:solidFill>
              </a:endParaRPr>
            </a:p>
          </p:txBody>
        </p:sp>
      </p:grpSp>
      <p:sp>
        <p:nvSpPr>
          <p:cNvPr id="272" name="Google Shape;272;g9cdc9e4241_0_6"/>
          <p:cNvSpPr txBox="1"/>
          <p:nvPr/>
        </p:nvSpPr>
        <p:spPr>
          <a:xfrm>
            <a:off x="4992950" y="5429442"/>
            <a:ext cx="2971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lang="en-US" sz="1000">
                <a:solidFill>
                  <a:srgbClr val="B7B7B7"/>
                </a:solidFill>
              </a:rPr>
              <a:t>* Phase 1 selected SDGs.</a:t>
            </a:r>
            <a:endParaRPr sz="600" i="0" u="none" strike="noStrike" cap="none">
              <a:solidFill>
                <a:srgbClr val="B7B7B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B7B7B7"/>
              </a:solidFill>
            </a:endParaRPr>
          </a:p>
        </p:txBody>
      </p:sp>
      <p:pic>
        <p:nvPicPr>
          <p:cNvPr id="273" name="Google Shape;273;g9cdc9e4241_0_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45049" y="6042497"/>
            <a:ext cx="836500" cy="8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9cdc9e4241_0_6"/>
          <p:cNvSpPr txBox="1"/>
          <p:nvPr/>
        </p:nvSpPr>
        <p:spPr>
          <a:xfrm>
            <a:off x="9429138" y="6107638"/>
            <a:ext cx="13749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Universidad Autónoma de Baja Californi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9cdc9e4241_0_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77075" y="6241613"/>
            <a:ext cx="2520300" cy="59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9cdc9e4241_0_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39500" y="6293298"/>
            <a:ext cx="3084600" cy="51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g9cdc9e4241_0_6"/>
          <p:cNvGrpSpPr/>
          <p:nvPr/>
        </p:nvGrpSpPr>
        <p:grpSpPr>
          <a:xfrm>
            <a:off x="150372" y="5902757"/>
            <a:ext cx="800182" cy="800182"/>
            <a:chOff x="6654408" y="169819"/>
            <a:chExt cx="3561112" cy="3561112"/>
          </a:xfrm>
        </p:grpSpPr>
        <p:pic>
          <p:nvPicPr>
            <p:cNvPr id="278" name="Google Shape;278;g9cdc9e4241_0_6" descr="A close up of a logo&#10;&#10;Description automatically generated"/>
            <p:cNvPicPr preferRelativeResize="0"/>
            <p:nvPr/>
          </p:nvPicPr>
          <p:blipFill rotWithShape="1">
            <a:blip r:embed="rId14">
              <a:alphaModFix amt="50000"/>
            </a:blip>
            <a:srcRect/>
            <a:stretch/>
          </p:blipFill>
          <p:spPr>
            <a:xfrm>
              <a:off x="6654408" y="169819"/>
              <a:ext cx="3561112" cy="3561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g9cdc9e4241_0_6" descr="A picture containing umbrella, drawing&#10;&#10;Description automatically generated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222940" y="732941"/>
              <a:ext cx="2424989" cy="2424989"/>
            </a:xfrm>
            <a:custGeom>
              <a:avLst/>
              <a:gdLst/>
              <a:ahLst/>
              <a:cxnLst/>
              <a:rect l="l" t="t" r="r" b="b"/>
              <a:pathLst>
                <a:path w="2852928" h="2852928" extrusionOk="0">
                  <a:moveTo>
                    <a:pt x="1426464" y="0"/>
                  </a:moveTo>
                  <a:cubicBezTo>
                    <a:pt x="2214278" y="0"/>
                    <a:pt x="2852928" y="638650"/>
                    <a:pt x="2852928" y="1426464"/>
                  </a:cubicBezTo>
                  <a:cubicBezTo>
                    <a:pt x="2852928" y="2214278"/>
                    <a:pt x="2214278" y="2852928"/>
                    <a:pt x="1426464" y="2852928"/>
                  </a:cubicBezTo>
                  <a:cubicBezTo>
                    <a:pt x="638650" y="2852928"/>
                    <a:pt x="0" y="2214278"/>
                    <a:pt x="0" y="1426464"/>
                  </a:cubicBezTo>
                  <a:cubicBezTo>
                    <a:pt x="0" y="638650"/>
                    <a:pt x="638650" y="0"/>
                    <a:pt x="142646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280" name="Google Shape;280;g9cdc9e4241_0_6"/>
          <p:cNvSpPr txBox="1"/>
          <p:nvPr/>
        </p:nvSpPr>
        <p:spPr>
          <a:xfrm>
            <a:off x="768377" y="6085425"/>
            <a:ext cx="1889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Metabolism of</a:t>
            </a:r>
            <a:endParaRPr sz="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Cities Living Lab</a:t>
            </a:r>
            <a:endParaRPr sz="100"/>
          </a:p>
        </p:txBody>
      </p:sp>
      <p:pic>
        <p:nvPicPr>
          <p:cNvPr id="281" name="Google Shape;281;g9cdc9e4241_0_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899969">
            <a:off x="1526617" y="1491314"/>
            <a:ext cx="1889656" cy="17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9cdc9e4241_0_6"/>
          <p:cNvSpPr/>
          <p:nvPr/>
        </p:nvSpPr>
        <p:spPr>
          <a:xfrm>
            <a:off x="1748348" y="1562392"/>
            <a:ext cx="1632300" cy="1602900"/>
          </a:xfrm>
          <a:prstGeom prst="donut">
            <a:avLst>
              <a:gd name="adj" fmla="val 17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g9cdc9e4241_0_6"/>
          <p:cNvGrpSpPr/>
          <p:nvPr/>
        </p:nvGrpSpPr>
        <p:grpSpPr>
          <a:xfrm>
            <a:off x="1102925" y="927083"/>
            <a:ext cx="2920460" cy="2910249"/>
            <a:chOff x="3917275" y="2453625"/>
            <a:chExt cx="3403800" cy="3403800"/>
          </a:xfrm>
        </p:grpSpPr>
        <p:sp>
          <p:nvSpPr>
            <p:cNvPr id="284" name="Google Shape;284;g9cdc9e4241_0_6"/>
            <p:cNvSpPr/>
            <p:nvPr/>
          </p:nvSpPr>
          <p:spPr>
            <a:xfrm>
              <a:off x="4419173" y="2955525"/>
              <a:ext cx="2400000" cy="2400000"/>
            </a:xfrm>
            <a:prstGeom prst="donut">
              <a:avLst>
                <a:gd name="adj" fmla="val 11928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g9cdc9e4241_0_6"/>
            <p:cNvSpPr/>
            <p:nvPr/>
          </p:nvSpPr>
          <p:spPr>
            <a:xfrm>
              <a:off x="3917275" y="2453625"/>
              <a:ext cx="3403800" cy="3403800"/>
            </a:xfrm>
            <a:prstGeom prst="donut">
              <a:avLst>
                <a:gd name="adj" fmla="val 8456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g9cdc9e4241_0_6"/>
            <p:cNvSpPr/>
            <p:nvPr/>
          </p:nvSpPr>
          <p:spPr>
            <a:xfrm>
              <a:off x="4149323" y="2702094"/>
              <a:ext cx="2921100" cy="2921100"/>
            </a:xfrm>
            <a:prstGeom prst="donut">
              <a:avLst>
                <a:gd name="adj" fmla="val 9428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g9cdc9e4241_0_6"/>
          <p:cNvSpPr txBox="1"/>
          <p:nvPr/>
        </p:nvSpPr>
        <p:spPr>
          <a:xfrm>
            <a:off x="1956284" y="1089816"/>
            <a:ext cx="1885800" cy="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C4587"/>
                </a:solidFill>
              </a:rPr>
              <a:t>Social foundation</a:t>
            </a:r>
            <a:endParaRPr sz="1000" b="1">
              <a:solidFill>
                <a:srgbClr val="1C4587"/>
              </a:solidFill>
            </a:endParaRPr>
          </a:p>
        </p:txBody>
      </p:sp>
      <p:sp>
        <p:nvSpPr>
          <p:cNvPr id="288" name="Google Shape;288;g9cdc9e4241_0_6"/>
          <p:cNvSpPr txBox="1"/>
          <p:nvPr/>
        </p:nvSpPr>
        <p:spPr>
          <a:xfrm>
            <a:off x="1910529" y="909075"/>
            <a:ext cx="19773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274E13"/>
                </a:solidFill>
              </a:rPr>
              <a:t>Ecological ceiling</a:t>
            </a:r>
            <a:endParaRPr sz="1000" b="1">
              <a:solidFill>
                <a:srgbClr val="274E13"/>
              </a:solidFill>
            </a:endParaRPr>
          </a:p>
        </p:txBody>
      </p:sp>
      <p:pic>
        <p:nvPicPr>
          <p:cNvPr id="289" name="Google Shape;289;g9cdc9e4241_0_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75500" y="1602252"/>
            <a:ext cx="1578021" cy="157797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9cdc9e4241_0_6"/>
          <p:cNvSpPr txBox="1"/>
          <p:nvPr/>
        </p:nvSpPr>
        <p:spPr>
          <a:xfrm>
            <a:off x="1676101" y="1260238"/>
            <a:ext cx="18192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2"/>
                </a:solidFill>
              </a:rPr>
              <a:t>Regenerative and distributive economy</a:t>
            </a:r>
            <a:endParaRPr sz="1000" b="1">
              <a:solidFill>
                <a:schemeClr val="accent2"/>
              </a:solidFill>
            </a:endParaRPr>
          </a:p>
        </p:txBody>
      </p:sp>
      <p:sp>
        <p:nvSpPr>
          <p:cNvPr id="291" name="Google Shape;291;g9cdc9e4241_0_6"/>
          <p:cNvSpPr/>
          <p:nvPr/>
        </p:nvSpPr>
        <p:spPr>
          <a:xfrm rot="4494712">
            <a:off x="3281687" y="2756775"/>
            <a:ext cx="162502" cy="162502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9cdc9e4241_0_6"/>
          <p:cNvSpPr/>
          <p:nvPr/>
        </p:nvSpPr>
        <p:spPr>
          <a:xfrm rot="6305288">
            <a:off x="3018495" y="3039741"/>
            <a:ext cx="162502" cy="162502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9cdc9e4241_0_6"/>
          <p:cNvSpPr/>
          <p:nvPr/>
        </p:nvSpPr>
        <p:spPr>
          <a:xfrm rot="8100000">
            <a:off x="2428469" y="3238065"/>
            <a:ext cx="162069" cy="16206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9cdc9e4241_0_6"/>
          <p:cNvSpPr/>
          <p:nvPr/>
        </p:nvSpPr>
        <p:spPr>
          <a:xfrm rot="10800000">
            <a:off x="1809231" y="2970368"/>
            <a:ext cx="161700" cy="1617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9cdc9e4241_0_6"/>
          <p:cNvSpPr/>
          <p:nvPr/>
        </p:nvSpPr>
        <p:spPr>
          <a:xfrm rot="-9894712">
            <a:off x="1613176" y="2649740"/>
            <a:ext cx="162502" cy="162502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g9cdc9e4241_0_6"/>
          <p:cNvGrpSpPr/>
          <p:nvPr/>
        </p:nvGrpSpPr>
        <p:grpSpPr>
          <a:xfrm>
            <a:off x="76306" y="57118"/>
            <a:ext cx="1032723" cy="1032723"/>
            <a:chOff x="6917167" y="169819"/>
            <a:chExt cx="3561112" cy="3561112"/>
          </a:xfrm>
        </p:grpSpPr>
        <p:pic>
          <p:nvPicPr>
            <p:cNvPr id="297" name="Google Shape;297;g9cdc9e4241_0_6" descr="A close up of a logo&#10;&#10;Description automatically generated"/>
            <p:cNvPicPr preferRelativeResize="0"/>
            <p:nvPr/>
          </p:nvPicPr>
          <p:blipFill rotWithShape="1">
            <a:blip r:embed="rId14">
              <a:alphaModFix amt="50000"/>
            </a:blip>
            <a:srcRect/>
            <a:stretch/>
          </p:blipFill>
          <p:spPr>
            <a:xfrm>
              <a:off x="6917167" y="169819"/>
              <a:ext cx="3561112" cy="3561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g9cdc9e4241_0_6" descr="A picture containing umbrella, drawing&#10;&#10;Description automatically generated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485698" y="732941"/>
              <a:ext cx="2424989" cy="2424989"/>
            </a:xfrm>
            <a:custGeom>
              <a:avLst/>
              <a:gdLst/>
              <a:ahLst/>
              <a:cxnLst/>
              <a:rect l="l" t="t" r="r" b="b"/>
              <a:pathLst>
                <a:path w="2852928" h="2852928" extrusionOk="0">
                  <a:moveTo>
                    <a:pt x="1426464" y="0"/>
                  </a:moveTo>
                  <a:cubicBezTo>
                    <a:pt x="2214278" y="0"/>
                    <a:pt x="2852928" y="638650"/>
                    <a:pt x="2852928" y="1426464"/>
                  </a:cubicBezTo>
                  <a:cubicBezTo>
                    <a:pt x="2852928" y="2214278"/>
                    <a:pt x="2214278" y="2852928"/>
                    <a:pt x="1426464" y="2852928"/>
                  </a:cubicBezTo>
                  <a:cubicBezTo>
                    <a:pt x="638650" y="2852928"/>
                    <a:pt x="0" y="2214278"/>
                    <a:pt x="0" y="1426464"/>
                  </a:cubicBezTo>
                  <a:cubicBezTo>
                    <a:pt x="0" y="638650"/>
                    <a:pt x="638650" y="0"/>
                    <a:pt x="142646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299" name="Google Shape;299;g9cdc9e4241_0_6"/>
          <p:cNvSpPr txBox="1"/>
          <p:nvPr/>
        </p:nvSpPr>
        <p:spPr>
          <a:xfrm>
            <a:off x="950552" y="271325"/>
            <a:ext cx="1889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Metabolism of</a:t>
            </a:r>
            <a:endParaRPr sz="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Cities Living Lab</a:t>
            </a:r>
            <a:endParaRPr sz="500"/>
          </a:p>
        </p:txBody>
      </p:sp>
      <p:sp>
        <p:nvSpPr>
          <p:cNvPr id="300" name="Google Shape;300;g9cdc9e4241_0_6"/>
          <p:cNvSpPr/>
          <p:nvPr/>
        </p:nvSpPr>
        <p:spPr>
          <a:xfrm rot="-8100000">
            <a:off x="3526587" y="3617959"/>
            <a:ext cx="151038" cy="15103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9cdc9e4241_0_6"/>
          <p:cNvSpPr txBox="1"/>
          <p:nvPr/>
        </p:nvSpPr>
        <p:spPr>
          <a:xfrm>
            <a:off x="3712128" y="3558462"/>
            <a:ext cx="10695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lang="en-US" sz="1200" b="1">
                <a:solidFill>
                  <a:srgbClr val="FF0000"/>
                </a:solidFill>
              </a:rPr>
              <a:t>Phase 1</a:t>
            </a:r>
            <a:endParaRPr sz="1200" i="0" u="none" strike="noStrike" cap="none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200" i="0" u="none" strike="noStrike" cap="non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 Maione</dc:creator>
  <cp:lastModifiedBy>Carol Maione</cp:lastModifiedBy>
  <cp:revision>1</cp:revision>
  <dcterms:created xsi:type="dcterms:W3CDTF">2020-09-25T16:25:56Z</dcterms:created>
  <dcterms:modified xsi:type="dcterms:W3CDTF">2020-10-01T09:34:09Z</dcterms:modified>
</cp:coreProperties>
</file>