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a72cd0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aa72cd0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aa72cd0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aa72cd0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a72cd0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a72cd0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a72cd0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aa72cd0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a72cd0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a72cd0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hyperlink" Target="https://www.powtoon.com/c/cXhCXJPDs7q/2/m" TargetMode="External"/><Relationship Id="rId13" Type="http://schemas.openxmlformats.org/officeDocument/2006/relationships/image" Target="../media/image4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humandynamics.sdsu.edu/Metabolism_of_Cities_Living_Lab/team.html" TargetMode="External"/><Relationship Id="rId9" Type="http://schemas.openxmlformats.org/officeDocument/2006/relationships/hyperlink" Target="https://humandynamics.sdsu.edu/Metabolism_of_Cities_Living_Lab/about.html" TargetMode="External"/><Relationship Id="rId15" Type="http://schemas.openxmlformats.org/officeDocument/2006/relationships/image" Target="../media/image7.png"/><Relationship Id="rId14" Type="http://schemas.openxmlformats.org/officeDocument/2006/relationships/image" Target="../media/image2.png"/><Relationship Id="rId17" Type="http://schemas.openxmlformats.org/officeDocument/2006/relationships/image" Target="../media/image10.png"/><Relationship Id="rId16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hyperlink" Target="https://humandynamics.sdsu.edu/Metabolism_of_Cities_Living_Lab/team.html" TargetMode="External"/><Relationship Id="rId18" Type="http://schemas.openxmlformats.org/officeDocument/2006/relationships/image" Target="../media/image9.png"/><Relationship Id="rId7" Type="http://schemas.openxmlformats.org/officeDocument/2006/relationships/hyperlink" Target="https://humandynamics.sdsu.edu/Metabolism_of_Cities_Living_Lab/home.html" TargetMode="External"/><Relationship Id="rId8" Type="http://schemas.openxmlformats.org/officeDocument/2006/relationships/hyperlink" Target="https://humandynamics.sdsu.edu/Metabolism_of_Cities_Living_Lab/dona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800" y="165575"/>
            <a:ext cx="72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Logo 1 </a:t>
            </a:r>
            <a:endParaRPr sz="1600"/>
          </a:p>
        </p:txBody>
      </p:sp>
      <p:pic>
        <p:nvPicPr>
          <p:cNvPr descr="A close up of a logo&#10;&#10;Description automatically generated" id="55" name="Google Shape;55;p1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540083" y="942444"/>
            <a:ext cx="3561112" cy="3561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umbrella, drawing&#10;&#10;Description automatically generated"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615" y="1505566"/>
            <a:ext cx="2424989" cy="2424989"/>
          </a:xfrm>
          <a:custGeom>
            <a:rect b="b" l="l" r="r" t="t"/>
            <a:pathLst>
              <a:path extrusionOk="0" h="2852928" w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67000" y="1867255"/>
            <a:ext cx="560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400" u="none" cap="none" strike="noStrik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Metabolism of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400" u="none" cap="none" strike="noStrik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Cities Living Lab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1800" y="165575"/>
            <a:ext cx="72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Logo 2 </a:t>
            </a:r>
            <a:endParaRPr sz="1600"/>
          </a:p>
        </p:txBody>
      </p:sp>
      <p:pic>
        <p:nvPicPr>
          <p:cNvPr descr="A close up of a logo&#10;&#10;Description automatically generated" id="63" name="Google Shape;63;p1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540083" y="942444"/>
            <a:ext cx="3561112" cy="3561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umbrella, drawing&#10;&#10;Description automatically generated"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615" y="1505566"/>
            <a:ext cx="2424989" cy="2424989"/>
          </a:xfrm>
          <a:custGeom>
            <a:rect b="b" l="l" r="r" t="t"/>
            <a:pathLst>
              <a:path extrusionOk="0" h="2852928" w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067000" y="1867255"/>
            <a:ext cx="560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400" u="none" cap="none" strike="noStrik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Metabolism of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400" u="none" cap="none" strike="noStrik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Cities Living Lab</a:t>
            </a:r>
            <a:endParaRPr sz="32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55426" t="0"/>
          <a:stretch/>
        </p:blipFill>
        <p:spPr>
          <a:xfrm>
            <a:off x="1642350" y="2406149"/>
            <a:ext cx="1563726" cy="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31800" y="165575"/>
            <a:ext cx="72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Logo 3 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300" y="756825"/>
            <a:ext cx="48768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31800" y="165575"/>
            <a:ext cx="72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Banner 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0" y="1299525"/>
            <a:ext cx="8839200" cy="209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31800" y="165575"/>
            <a:ext cx="72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SDG circular method</a:t>
            </a:r>
            <a:r>
              <a:rPr lang="en-GB" sz="1600"/>
              <a:t> 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7">
            <a:off x="3120603" y="1086345"/>
            <a:ext cx="2643443" cy="249248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3430788" y="1185775"/>
            <a:ext cx="2283300" cy="2241900"/>
          </a:xfrm>
          <a:prstGeom prst="donut">
            <a:avLst>
              <a:gd fmla="val 17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2528863" y="296793"/>
            <a:ext cx="4086262" cy="4070945"/>
            <a:chOff x="3917275" y="2453625"/>
            <a:chExt cx="3403800" cy="3403800"/>
          </a:xfrm>
        </p:grpSpPr>
        <p:sp>
          <p:nvSpPr>
            <p:cNvPr id="87" name="Google Shape;87;p17"/>
            <p:cNvSpPr/>
            <p:nvPr/>
          </p:nvSpPr>
          <p:spPr>
            <a:xfrm>
              <a:off x="4419173" y="2955525"/>
              <a:ext cx="2400000" cy="2400000"/>
            </a:xfrm>
            <a:prstGeom prst="donut">
              <a:avLst>
                <a:gd fmla="val 11928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917275" y="2453625"/>
              <a:ext cx="3403800" cy="3403800"/>
            </a:xfrm>
            <a:prstGeom prst="donut">
              <a:avLst>
                <a:gd fmla="val 8456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149323" y="2702094"/>
              <a:ext cx="2921100" cy="2921100"/>
            </a:xfrm>
            <a:prstGeom prst="donut">
              <a:avLst>
                <a:gd fmla="val 9428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7"/>
          <p:cNvSpPr txBox="1"/>
          <p:nvPr/>
        </p:nvSpPr>
        <p:spPr>
          <a:xfrm>
            <a:off x="3937142" y="610532"/>
            <a:ext cx="1776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1C4587"/>
                </a:solidFill>
              </a:rPr>
              <a:t>Social foundation</a:t>
            </a:r>
            <a:endParaRPr b="1" sz="1000">
              <a:solidFill>
                <a:srgbClr val="1C4587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910366" y="348600"/>
            <a:ext cx="1776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274E13"/>
                </a:solidFill>
              </a:rPr>
              <a:t>Ecological ceiling</a:t>
            </a:r>
            <a:endParaRPr b="1" sz="1000">
              <a:solidFill>
                <a:srgbClr val="274E13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692" y="1228848"/>
            <a:ext cx="2207494" cy="22074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683689" y="821958"/>
            <a:ext cx="1776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D7D31"/>
                </a:solidFill>
              </a:rPr>
              <a:t>Regenerative and distributive economy</a:t>
            </a:r>
            <a:endParaRPr b="1" sz="1000">
              <a:solidFill>
                <a:srgbClr val="ED7D3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 rot="4501474">
            <a:off x="5576299" y="2856380"/>
            <a:ext cx="226389" cy="22638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6298526">
            <a:off x="5208792" y="3252906"/>
            <a:ext cx="226389" cy="22638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8100000">
            <a:off x="4382402" y="3530022"/>
            <a:ext cx="226557" cy="226557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10800000">
            <a:off x="3515659" y="3155154"/>
            <a:ext cx="226500" cy="2265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-9901474">
            <a:off x="3242219" y="2708112"/>
            <a:ext cx="226389" cy="22638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5664800"/>
            <a:ext cx="12192000" cy="11931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016" y="-1"/>
            <a:ext cx="4262984" cy="55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-342900" y="4438576"/>
            <a:ext cx="2818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1425" y="4023950"/>
            <a:ext cx="49785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135"/>
              </a:buClr>
              <a:buSzPts val="1400"/>
              <a:buFont typeface="Calibri"/>
              <a:buNone/>
            </a:pPr>
            <a:r>
              <a:rPr b="1" i="0" lang="en-GB" sz="1300" u="none" cap="none" strike="noStrike">
                <a:solidFill>
                  <a:srgbClr val="538135"/>
                </a:solidFill>
              </a:rPr>
              <a:t>Strengthening Diversity</a:t>
            </a:r>
            <a:r>
              <a:rPr lang="en-GB" sz="1300">
                <a:solidFill>
                  <a:srgbClr val="538135"/>
                </a:solidFill>
              </a:rPr>
              <a:t> 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&amp; </a:t>
            </a:r>
            <a:r>
              <a:rPr b="1" i="0" lang="en-GB" sz="1300" u="none" cap="none" strike="noStrike">
                <a:solidFill>
                  <a:srgbClr val="FF9933"/>
                </a:solidFill>
              </a:rPr>
              <a:t>Deliberation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 in </a:t>
            </a:r>
            <a:r>
              <a:rPr b="1" i="0" lang="en-GB" sz="1300" u="none" cap="none" strike="noStrike">
                <a:solidFill>
                  <a:srgbClr val="00B0F0"/>
                </a:solidFill>
              </a:rPr>
              <a:t>Climate Adaptation Planning 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by viewing the </a:t>
            </a:r>
            <a:r>
              <a:rPr b="1" i="0" lang="en-GB" sz="1300" u="none" cap="none" strike="noStrike">
                <a:solidFill>
                  <a:srgbClr val="000000"/>
                </a:solidFill>
              </a:rPr>
              <a:t>city as a living organism 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through citizen science, data science, mathematical modeling, </a:t>
            </a:r>
            <a:r>
              <a:rPr lang="en-GB" sz="1300"/>
              <a:t>and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 nature-based solutions.</a:t>
            </a:r>
            <a:endParaRPr i="0" sz="13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i="0" lang="en-GB" sz="1300" u="none" cap="none" strike="noStrike">
                <a:solidFill>
                  <a:srgbClr val="FF0000"/>
                </a:solidFill>
              </a:rPr>
              <a:t>SDSU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 as a Leader. “</a:t>
            </a:r>
            <a:r>
              <a:rPr b="1" i="0" lang="en-GB" sz="1300" u="none" cap="none" strike="noStrike">
                <a:solidFill>
                  <a:srgbClr val="000000"/>
                </a:solidFill>
              </a:rPr>
              <a:t>Empowering minorities in San Diego &amp; Imperial County communities Post-COVID-19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 along the </a:t>
            </a:r>
            <a:r>
              <a:rPr b="1" i="0" lang="en-GB" sz="1300" u="none" cap="none" strike="noStrike">
                <a:solidFill>
                  <a:srgbClr val="000000"/>
                </a:solidFill>
              </a:rPr>
              <a:t>US-Mexico border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 while localizing the </a:t>
            </a:r>
            <a:r>
              <a:rPr b="1" i="0" lang="en-GB" sz="1300" u="none" cap="none" strike="noStrike">
                <a:solidFill>
                  <a:srgbClr val="00B0F0"/>
                </a:solidFill>
              </a:rPr>
              <a:t>United Nations</a:t>
            </a:r>
            <a:r>
              <a:rPr i="0" lang="en-GB" sz="1300" u="none" cap="none" strike="noStrike">
                <a:solidFill>
                  <a:srgbClr val="00B0F0"/>
                </a:solidFill>
              </a:rPr>
              <a:t> </a:t>
            </a:r>
            <a:r>
              <a:rPr b="1" i="0" lang="en-GB" sz="1300" u="none" cap="none" strike="noStrike">
                <a:solidFill>
                  <a:srgbClr val="538135"/>
                </a:solidFill>
              </a:rPr>
              <a:t>Sustainable </a:t>
            </a:r>
            <a:r>
              <a:rPr b="1" i="0" lang="en-GB" sz="1300" u="none" cap="none" strike="noStrike">
                <a:solidFill>
                  <a:srgbClr val="ED7D31"/>
                </a:solidFill>
              </a:rPr>
              <a:t>Development </a:t>
            </a:r>
            <a:r>
              <a:rPr b="1" i="0" lang="en-GB" sz="1300" u="none" cap="none" strike="noStrike">
                <a:solidFill>
                  <a:srgbClr val="FF33CC"/>
                </a:solidFill>
              </a:rPr>
              <a:t>Goals </a:t>
            </a:r>
            <a:r>
              <a:rPr i="0" lang="en-GB" sz="1300" u="none" cap="none" strike="noStrike">
                <a:solidFill>
                  <a:srgbClr val="000000"/>
                </a:solidFill>
              </a:rPr>
              <a:t>by 2030.” </a:t>
            </a:r>
            <a:endParaRPr i="0" sz="13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</a:endParaRPr>
          </a:p>
        </p:txBody>
      </p:sp>
      <p:pic>
        <p:nvPicPr>
          <p:cNvPr id="107" name="Google Shape;107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73600" y="5751925"/>
            <a:ext cx="1037500" cy="1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569785" y="5699600"/>
            <a:ext cx="14658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team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912151" y="5699600"/>
            <a:ext cx="2166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u="sng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 out more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16035" y="5699600"/>
            <a:ext cx="14658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Donate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947323" y="5699600"/>
            <a:ext cx="14658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u="sng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8335218" y="5699600"/>
            <a:ext cx="252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u="sng">
                <a:solidFill>
                  <a:srgbClr val="0563C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material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5020000" y="2638"/>
            <a:ext cx="2976989" cy="5537536"/>
            <a:chOff x="4196029" y="152400"/>
            <a:chExt cx="2419333" cy="4500233"/>
          </a:xfrm>
        </p:grpSpPr>
        <p:pic>
          <p:nvPicPr>
            <p:cNvPr id="115" name="Google Shape;115;p18"/>
            <p:cNvPicPr preferRelativeResize="0"/>
            <p:nvPr/>
          </p:nvPicPr>
          <p:blipFill rotWithShape="1">
            <a:blip r:embed="rId11">
              <a:alphaModFix/>
            </a:blip>
            <a:srcRect b="0" l="0" r="77413" t="0"/>
            <a:stretch/>
          </p:blipFill>
          <p:spPr>
            <a:xfrm>
              <a:off x="4196029" y="152400"/>
              <a:ext cx="2326974" cy="45002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6250862" y="1366501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700">
                  <a:solidFill>
                    <a:srgbClr val="FFFFFF"/>
                  </a:solidFill>
                </a:rPr>
                <a:t>*</a:t>
              </a:r>
              <a:endParaRPr b="1" sz="270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4764361" y="2101134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700">
                  <a:solidFill>
                    <a:srgbClr val="FFFFFF"/>
                  </a:solidFill>
                </a:rPr>
                <a:t>*</a:t>
              </a:r>
              <a:endParaRPr b="1" sz="270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6250856" y="2101124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700">
                  <a:solidFill>
                    <a:srgbClr val="FFFFFF"/>
                  </a:solidFill>
                </a:rPr>
                <a:t>*</a:t>
              </a:r>
              <a:endParaRPr b="1" sz="27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6250856" y="2835747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700">
                  <a:solidFill>
                    <a:srgbClr val="FFFFFF"/>
                  </a:solidFill>
                </a:rPr>
                <a:t>*</a:t>
              </a:r>
              <a:endParaRPr b="1" sz="2700"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5541142" y="2835747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700">
                  <a:solidFill>
                    <a:srgbClr val="FFFFFF"/>
                  </a:solidFill>
                </a:rPr>
                <a:t>*</a:t>
              </a:r>
              <a:endParaRPr b="1" sz="2700">
                <a:solidFill>
                  <a:srgbClr val="FFFFFF"/>
                </a:solidFill>
              </a:endParaRPr>
            </a:p>
          </p:txBody>
        </p:sp>
      </p:grpSp>
      <p:sp>
        <p:nvSpPr>
          <p:cNvPr id="121" name="Google Shape;121;p18"/>
          <p:cNvSpPr txBox="1"/>
          <p:nvPr/>
        </p:nvSpPr>
        <p:spPr>
          <a:xfrm>
            <a:off x="4992950" y="5429442"/>
            <a:ext cx="297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GB" sz="900">
                <a:solidFill>
                  <a:srgbClr val="B7B7B7"/>
                </a:solidFill>
              </a:rPr>
              <a:t>* Phase 1 selected SDGs. </a:t>
            </a:r>
            <a:endParaRPr b="1" i="0" sz="500" u="none" cap="none" strike="noStrike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B7B7B7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45049" y="6042497"/>
            <a:ext cx="836500" cy="8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429138" y="6107638"/>
            <a:ext cx="1374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Universidad Autónoma de Baja Californi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77075" y="6241613"/>
            <a:ext cx="2520300" cy="59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39500" y="6293298"/>
            <a:ext cx="3084600" cy="51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8"/>
          <p:cNvGrpSpPr/>
          <p:nvPr/>
        </p:nvGrpSpPr>
        <p:grpSpPr>
          <a:xfrm>
            <a:off x="150372" y="5902757"/>
            <a:ext cx="800182" cy="800182"/>
            <a:chOff x="6654408" y="169819"/>
            <a:chExt cx="3561112" cy="3561112"/>
          </a:xfrm>
        </p:grpSpPr>
        <p:pic>
          <p:nvPicPr>
            <p:cNvPr descr="A close up of a logo&#10;&#10;Description automatically generated" id="127" name="Google Shape;127;p18"/>
            <p:cNvPicPr preferRelativeResize="0"/>
            <p:nvPr/>
          </p:nvPicPr>
          <p:blipFill rotWithShape="1">
            <a:blip r:embed="rId15">
              <a:alphaModFix amt="50000"/>
            </a:blip>
            <a:srcRect b="0" l="0" r="0" t="0"/>
            <a:stretch/>
          </p:blipFill>
          <p:spPr>
            <a:xfrm>
              <a:off x="6654408" y="169819"/>
              <a:ext cx="3561112" cy="3561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umbrella, drawing&#10;&#10;Description automatically generated" id="128" name="Google Shape;128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222940" y="732941"/>
              <a:ext cx="2424989" cy="2424989"/>
            </a:xfrm>
            <a:custGeom>
              <a:rect b="b" l="l" r="r" t="t"/>
              <a:pathLst>
                <a:path extrusionOk="0" h="2852928" w="2852928">
                  <a:moveTo>
                    <a:pt x="1426464" y="0"/>
                  </a:moveTo>
                  <a:cubicBezTo>
                    <a:pt x="2214278" y="0"/>
                    <a:pt x="2852928" y="638650"/>
                    <a:pt x="2852928" y="1426464"/>
                  </a:cubicBezTo>
                  <a:cubicBezTo>
                    <a:pt x="2852928" y="2214278"/>
                    <a:pt x="2214278" y="2852928"/>
                    <a:pt x="1426464" y="2852928"/>
                  </a:cubicBezTo>
                  <a:cubicBezTo>
                    <a:pt x="638650" y="2852928"/>
                    <a:pt x="0" y="2214278"/>
                    <a:pt x="0" y="1426464"/>
                  </a:cubicBezTo>
                  <a:cubicBezTo>
                    <a:pt x="0" y="638650"/>
                    <a:pt x="638650" y="0"/>
                    <a:pt x="142646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29" name="Google Shape;129;p18"/>
          <p:cNvSpPr txBox="1"/>
          <p:nvPr/>
        </p:nvSpPr>
        <p:spPr>
          <a:xfrm>
            <a:off x="768377" y="6085425"/>
            <a:ext cx="1889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Metabolism of</a:t>
            </a:r>
            <a:endParaRPr sz="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Cities Living Lab</a:t>
            </a:r>
            <a:endParaRPr sz="100"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112652" y="20710"/>
            <a:ext cx="3789157" cy="1298025"/>
            <a:chOff x="6480077" y="-876166"/>
            <a:chExt cx="10395492" cy="3561112"/>
          </a:xfrm>
        </p:grpSpPr>
        <p:pic>
          <p:nvPicPr>
            <p:cNvPr descr="A close up of a logo&#10;&#10;Description automatically generated" id="131" name="Google Shape;131;p18"/>
            <p:cNvPicPr preferRelativeResize="0"/>
            <p:nvPr/>
          </p:nvPicPr>
          <p:blipFill rotWithShape="1">
            <a:blip r:embed="rId15">
              <a:alphaModFix amt="50000"/>
            </a:blip>
            <a:srcRect b="0" l="0" r="0" t="0"/>
            <a:stretch/>
          </p:blipFill>
          <p:spPr>
            <a:xfrm>
              <a:off x="6480077" y="-876166"/>
              <a:ext cx="3561112" cy="3561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umbrella, drawing&#10;&#10;Description automatically generated" id="132" name="Google Shape;132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048609" y="-313044"/>
              <a:ext cx="2424989" cy="2424989"/>
            </a:xfrm>
            <a:custGeom>
              <a:rect b="b" l="l" r="r" t="t"/>
              <a:pathLst>
                <a:path extrusionOk="0" h="2852928" w="2852928">
                  <a:moveTo>
                    <a:pt x="1426464" y="0"/>
                  </a:moveTo>
                  <a:cubicBezTo>
                    <a:pt x="2214278" y="0"/>
                    <a:pt x="2852928" y="638650"/>
                    <a:pt x="2852928" y="1426464"/>
                  </a:cubicBezTo>
                  <a:cubicBezTo>
                    <a:pt x="2852928" y="2214278"/>
                    <a:pt x="2214278" y="2852928"/>
                    <a:pt x="1426464" y="2852928"/>
                  </a:cubicBezTo>
                  <a:cubicBezTo>
                    <a:pt x="638650" y="2852928"/>
                    <a:pt x="0" y="2214278"/>
                    <a:pt x="0" y="1426464"/>
                  </a:cubicBezTo>
                  <a:cubicBezTo>
                    <a:pt x="0" y="638650"/>
                    <a:pt x="638650" y="0"/>
                    <a:pt x="142646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133" name="Google Shape;133;p18"/>
            <p:cNvSpPr txBox="1"/>
            <p:nvPr/>
          </p:nvSpPr>
          <p:spPr>
            <a:xfrm>
              <a:off x="9477269" y="-140972"/>
              <a:ext cx="73983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300" u="none" cap="none" strike="noStrike">
                  <a:solidFill>
                    <a:srgbClr val="002060"/>
                  </a:solidFill>
                  <a:latin typeface="Impact"/>
                  <a:ea typeface="Impact"/>
                  <a:cs typeface="Impact"/>
                  <a:sym typeface="Impact"/>
                </a:rPr>
                <a:t>Metabolism of</a:t>
              </a:r>
              <a:endParaRPr sz="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300" u="none" cap="none" strike="noStrike">
                  <a:solidFill>
                    <a:srgbClr val="002060"/>
                  </a:solidFill>
                  <a:latin typeface="Impact"/>
                  <a:ea typeface="Impact"/>
                  <a:cs typeface="Impact"/>
                  <a:sym typeface="Impact"/>
                </a:rPr>
                <a:t>Cities Living Lab</a:t>
              </a:r>
              <a:endParaRPr sz="100"/>
            </a:p>
          </p:txBody>
        </p:sp>
      </p:grpSp>
      <p:pic>
        <p:nvPicPr>
          <p:cNvPr id="134" name="Google Shape;134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899978">
            <a:off x="1426366" y="1757474"/>
            <a:ext cx="1823637" cy="1719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640352" y="1826067"/>
            <a:ext cx="1575300" cy="1546800"/>
          </a:xfrm>
          <a:prstGeom prst="donut">
            <a:avLst>
              <a:gd fmla="val 17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1017779" y="1213113"/>
            <a:ext cx="2818687" cy="2808816"/>
            <a:chOff x="3917275" y="2453625"/>
            <a:chExt cx="3403800" cy="3403800"/>
          </a:xfrm>
        </p:grpSpPr>
        <p:sp>
          <p:nvSpPr>
            <p:cNvPr id="137" name="Google Shape;137;p18"/>
            <p:cNvSpPr/>
            <p:nvPr/>
          </p:nvSpPr>
          <p:spPr>
            <a:xfrm>
              <a:off x="4419173" y="2955525"/>
              <a:ext cx="2400000" cy="2400000"/>
            </a:xfrm>
            <a:prstGeom prst="donut">
              <a:avLst>
                <a:gd fmla="val 11928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917275" y="2453625"/>
              <a:ext cx="3403800" cy="3403800"/>
            </a:xfrm>
            <a:prstGeom prst="donut">
              <a:avLst>
                <a:gd fmla="val 8456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149323" y="2702094"/>
              <a:ext cx="2921100" cy="2921100"/>
            </a:xfrm>
            <a:prstGeom prst="donut">
              <a:avLst>
                <a:gd fmla="val 9428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8"/>
          <p:cNvSpPr txBox="1"/>
          <p:nvPr/>
        </p:nvSpPr>
        <p:spPr>
          <a:xfrm>
            <a:off x="1881746" y="1358485"/>
            <a:ext cx="1819800" cy="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1C4587"/>
                </a:solidFill>
              </a:rPr>
              <a:t>Social foundation</a:t>
            </a:r>
            <a:endParaRPr b="1" sz="900">
              <a:solidFill>
                <a:srgbClr val="1C4587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903825" y="1182250"/>
            <a:ext cx="21663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</a:rPr>
              <a:t>Ecological ceiling</a:t>
            </a:r>
            <a:endParaRPr b="1" sz="900">
              <a:solidFill>
                <a:srgbClr val="274E13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666555" y="1864535"/>
            <a:ext cx="1522889" cy="152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1638373" y="1521766"/>
            <a:ext cx="15891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ED7D31"/>
                </a:solidFill>
              </a:rPr>
              <a:t>Regenerative &amp; distributive economy</a:t>
            </a:r>
            <a:endParaRPr b="1" sz="900">
              <a:solidFill>
                <a:srgbClr val="ED7D31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 rot="4493934">
            <a:off x="3120326" y="2978718"/>
            <a:ext cx="156608" cy="1566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6306066">
            <a:off x="2866351" y="3251822"/>
            <a:ext cx="156608" cy="1566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8100000">
            <a:off x="2296533" y="3443135"/>
            <a:ext cx="156553" cy="15655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 rot="10800000">
            <a:off x="1699159" y="3184913"/>
            <a:ext cx="156000" cy="156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 rot="-9893934">
            <a:off x="1510108" y="2875663"/>
            <a:ext cx="156608" cy="1566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14">
            <a:alphaModFix/>
          </a:blip>
          <a:srcRect b="0" l="0" r="55426" t="0"/>
          <a:stretch/>
        </p:blipFill>
        <p:spPr>
          <a:xfrm>
            <a:off x="518400" y="568025"/>
            <a:ext cx="592107" cy="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