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4"/>
  </p:notesMasterIdLst>
  <p:sldIdLst>
    <p:sldId id="256" r:id="rId2"/>
    <p:sldId id="266" r:id="rId3"/>
    <p:sldId id="269" r:id="rId4"/>
    <p:sldId id="272" r:id="rId5"/>
    <p:sldId id="268" r:id="rId6"/>
    <p:sldId id="267" r:id="rId7"/>
    <p:sldId id="275" r:id="rId8"/>
    <p:sldId id="274" r:id="rId9"/>
    <p:sldId id="273" r:id="rId10"/>
    <p:sldId id="271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ABABA"/>
    <a:srgbClr val="1F5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60120" autoAdjust="0"/>
  </p:normalViewPr>
  <p:slideViewPr>
    <p:cSldViewPr snapToGrid="0">
      <p:cViewPr varScale="1">
        <p:scale>
          <a:sx n="51" d="100"/>
          <a:sy n="51" d="100"/>
        </p:scale>
        <p:origin x="1805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9964E-88D8-4073-887C-A50ADBAEC1B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7F66-9ECC-4B12-BB64-E6771C31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reference/proto3-spe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Remote</a:t>
            </a:r>
            <a:r>
              <a:rPr lang="es-CO" baseline="0" dirty="0" smtClean="0"/>
              <a:t> </a:t>
            </a:r>
            <a:r>
              <a:rPr lang="es-CO" baseline="0" dirty="0" err="1" smtClean="0"/>
              <a:t>procedure</a:t>
            </a:r>
            <a:r>
              <a:rPr lang="es-CO" baseline="0" dirty="0" smtClean="0"/>
              <a:t> </a:t>
            </a:r>
            <a:r>
              <a:rPr lang="es-CO" baseline="0" dirty="0" err="1" smtClean="0"/>
              <a:t>calls</a:t>
            </a:r>
            <a:r>
              <a:rPr lang="es-CO" baseline="0" dirty="0" smtClean="0"/>
              <a:t> </a:t>
            </a:r>
          </a:p>
          <a:p>
            <a:r>
              <a:rPr lang="es-CO" baseline="0" dirty="0" smtClean="0"/>
              <a:t>Es un protocolo para llamar métodos que corren en otra máquina o en otro proceso</a:t>
            </a:r>
          </a:p>
          <a:p>
            <a:endParaRPr lang="es-CO" baseline="0" dirty="0" smtClean="0"/>
          </a:p>
          <a:p>
            <a:r>
              <a:rPr lang="es-CO" baseline="0" dirty="0" smtClean="0"/>
              <a:t>Acrónimo recursivo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Advantages</a:t>
            </a:r>
            <a:r>
              <a:rPr lang="es-CO" dirty="0" smtClean="0"/>
              <a:t> of HTTP2</a:t>
            </a:r>
          </a:p>
          <a:p>
            <a:endParaRPr lang="es-CO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downloads streamlined within a single TCP connection,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browsers to fetch crucial assets of a web page first,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 and improve HTTP header compression,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integrating a feature known as 'Server Push' that allows the server to deliver crucial data before the browser asks for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Grpc</a:t>
            </a:r>
            <a:r>
              <a:rPr lang="es-CO" dirty="0" smtClean="0"/>
              <a:t> web uses </a:t>
            </a:r>
            <a:r>
              <a:rPr lang="es-CO" dirty="0" err="1" smtClean="0"/>
              <a:t>envoy</a:t>
            </a:r>
            <a:r>
              <a:rPr lang="es-CO" dirty="0" smtClean="0"/>
              <a:t> as</a:t>
            </a:r>
            <a:r>
              <a:rPr lang="es-CO" baseline="0" dirty="0" smtClean="0"/>
              <a:t> a 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Puedo tener clientes y lenguajes</a:t>
            </a:r>
            <a:r>
              <a:rPr lang="es-CO" baseline="0" dirty="0" smtClean="0"/>
              <a:t> en diferentes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developers.google.com/protocol-buffers/docs/reference/proto3-spec</a:t>
            </a:r>
            <a:endParaRPr lang="en-US" dirty="0" smtClean="0"/>
          </a:p>
          <a:p>
            <a:endParaRPr lang="es-CO" dirty="0" smtClean="0"/>
          </a:p>
          <a:p>
            <a:r>
              <a:rPr lang="es-CO" dirty="0" err="1" smtClean="0"/>
              <a:t>Bynary</a:t>
            </a:r>
            <a:r>
              <a:rPr lang="es-CO" baseline="0" dirty="0" smtClean="0"/>
              <a:t> </a:t>
            </a:r>
            <a:r>
              <a:rPr lang="es-CO" baseline="0" dirty="0" err="1" smtClean="0"/>
              <a:t>format</a:t>
            </a:r>
            <a:r>
              <a:rPr lang="es-CO" baseline="0" dirty="0" smtClean="0"/>
              <a:t> </a:t>
            </a:r>
            <a:r>
              <a:rPr lang="es-CO" baseline="0" dirty="0" err="1" smtClean="0"/>
              <a:t>serliaization</a:t>
            </a:r>
            <a:endParaRPr lang="es-CO" baseline="0" dirty="0" smtClean="0"/>
          </a:p>
          <a:p>
            <a:endParaRPr lang="es-CO" baseline="0" dirty="0" smtClean="0"/>
          </a:p>
          <a:p>
            <a:r>
              <a:rPr lang="es-CO" dirty="0" err="1" smtClean="0"/>
              <a:t>Avoid</a:t>
            </a:r>
            <a:r>
              <a:rPr lang="es-CO" dirty="0" smtClean="0"/>
              <a:t> carácter</a:t>
            </a:r>
            <a:r>
              <a:rPr lang="es-CO" baseline="0" dirty="0" smtClean="0"/>
              <a:t> </a:t>
            </a:r>
            <a:r>
              <a:rPr lang="es-CO" baseline="0" dirty="0" err="1" smtClean="0"/>
              <a:t>encoding</a:t>
            </a:r>
            <a:r>
              <a:rPr lang="es-CO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4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52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9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68714"/>
            <a:ext cx="102338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743200" cy="365125"/>
          </a:xfrm>
        </p:spPr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0160" y="6199504"/>
            <a:ext cx="12222480" cy="876215"/>
          </a:xfrm>
          <a:prstGeom prst="rect">
            <a:avLst/>
          </a:prstGeom>
          <a:gradFill flip="none" rotWithShape="1">
            <a:gsLst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27000">
                <a:schemeClr val="bg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770" y="6349919"/>
            <a:ext cx="2959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735E5-1597-46E5-BBEA-8BF970008273}" type="slidenum">
              <a:rPr lang="en-US" sz="1500" baseline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500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184985"/>
            <a:ext cx="12171680" cy="126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424873" y="1069992"/>
            <a:ext cx="11168816" cy="82748"/>
          </a:xfrm>
          <a:prstGeom prst="rect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8434" y="6216365"/>
            <a:ext cx="1656931" cy="6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05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3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35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80835D-E721-4DCE-B59A-34E08FC367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-labs/bloomrp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732" y="5233035"/>
            <a:ext cx="4434063" cy="1070825"/>
          </a:xfrm>
        </p:spPr>
        <p:txBody>
          <a:bodyPr>
            <a:normAutofit/>
          </a:bodyPr>
          <a:lstStyle/>
          <a:p>
            <a:pPr algn="r"/>
            <a:r>
              <a:rPr lang="es-CO" sz="4000" dirty="0" smtClean="0">
                <a:gradFill flip="none" rotWithShape="1">
                  <a:gsLst>
                    <a:gs pos="54000">
                      <a:schemeClr val="tx1">
                        <a:lumMod val="99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0"/>
                  <a:tileRect/>
                </a:gradFill>
                <a:ea typeface="+mj-ea"/>
                <a:cs typeface="+mj-cs"/>
              </a:rPr>
              <a:t>Sept 19th, 2019</a:t>
            </a:r>
            <a:endParaRPr lang="en-US" sz="4000" dirty="0">
              <a:gradFill flip="none" rotWithShape="1">
                <a:gsLst>
                  <a:gs pos="54000">
                    <a:schemeClr val="tx1">
                      <a:lumMod val="99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5400000" scaled="0"/>
                <a:tileRect/>
              </a:gradFill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2560" y="3212484"/>
            <a:ext cx="11365634" cy="15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1787" y="3718774"/>
            <a:ext cx="10756407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Aft>
                <a:spcPct val="10000"/>
              </a:spcAft>
              <a:defRPr/>
            </a:pPr>
            <a:r>
              <a:rPr lang="es-CO" altLang="ja-JP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gRPC</a:t>
            </a:r>
            <a:r>
              <a:rPr lang="es-CO" altLang="ja-JP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CO" altLang="ja-JP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Services</a:t>
            </a:r>
            <a:endParaRPr lang="es-CO" altLang="ja-JP" sz="4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Aft>
                <a:spcPct val="10000"/>
              </a:spcAft>
              <a:defRPr/>
            </a:pPr>
            <a:endParaRPr lang="en-US" altLang="ja-JP" sz="4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r">
              <a:spcAft>
                <a:spcPct val="10000"/>
              </a:spcAft>
              <a:defRPr/>
            </a:pPr>
            <a:r>
              <a:rPr lang="en-US" altLang="ja-JP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Luis Mejia</a:t>
            </a:r>
            <a:endParaRPr lang="en-US" altLang="ja-JP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Common</a:t>
            </a:r>
            <a:r>
              <a:rPr lang="es-CO" dirty="0" smtClean="0"/>
              <a:t> use </a:t>
            </a:r>
            <a:r>
              <a:rPr lang="es-CO" dirty="0" err="1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Connecting</a:t>
            </a:r>
            <a:r>
              <a:rPr lang="es-CO" dirty="0" smtClean="0"/>
              <a:t> </a:t>
            </a:r>
            <a:r>
              <a:rPr lang="es-CO" dirty="0" err="1" smtClean="0"/>
              <a:t>Microservices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err="1" smtClean="0"/>
              <a:t>Connecting</a:t>
            </a:r>
            <a:r>
              <a:rPr lang="es-CO" dirty="0" smtClean="0"/>
              <a:t> Mobile apps to </a:t>
            </a:r>
            <a:r>
              <a:rPr lang="es-CO" dirty="0" err="1" smtClean="0"/>
              <a:t>backend</a:t>
            </a:r>
            <a:r>
              <a:rPr lang="es-CO" dirty="0" smtClean="0"/>
              <a:t> </a:t>
            </a:r>
            <a:r>
              <a:rPr lang="es-CO" dirty="0" err="1" smtClean="0"/>
              <a:t>services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err="1" smtClean="0"/>
              <a:t>Replacing</a:t>
            </a:r>
            <a:r>
              <a:rPr lang="es-CO" dirty="0" smtClean="0"/>
              <a:t> WCF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other</a:t>
            </a:r>
            <a:r>
              <a:rPr lang="es-CO" dirty="0" smtClean="0"/>
              <a:t> SOAP </a:t>
            </a:r>
            <a:r>
              <a:rPr lang="es-CO" dirty="0" err="1" smtClean="0"/>
              <a:t>based</a:t>
            </a:r>
            <a:r>
              <a:rPr lang="es-CO" dirty="0" smtClean="0"/>
              <a:t> </a:t>
            </a:r>
            <a:r>
              <a:rPr lang="es-CO" dirty="0" err="1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err="1" smtClean="0"/>
              <a:t>Call</a:t>
            </a:r>
            <a:r>
              <a:rPr lang="es-CO" dirty="0" smtClean="0"/>
              <a:t> </a:t>
            </a:r>
            <a:r>
              <a:rPr lang="es-CO" dirty="0" err="1" smtClean="0"/>
              <a:t>Level</a:t>
            </a:r>
            <a:endParaRPr lang="es-CO" dirty="0"/>
          </a:p>
          <a:p>
            <a:pPr lvl="1"/>
            <a:r>
              <a:rPr lang="es-CO" dirty="0" err="1" smtClean="0"/>
              <a:t>Bearer</a:t>
            </a:r>
            <a:r>
              <a:rPr lang="es-CO" dirty="0" smtClean="0"/>
              <a:t> </a:t>
            </a:r>
            <a:r>
              <a:rPr lang="es-CO" dirty="0" err="1" smtClean="0"/>
              <a:t>tokens</a:t>
            </a:r>
            <a:endParaRPr lang="en-US" dirty="0" smtClean="0"/>
          </a:p>
          <a:p>
            <a:pPr lvl="1"/>
            <a:r>
              <a:rPr lang="en-US" dirty="0" smtClean="0"/>
              <a:t>JWT </a:t>
            </a:r>
            <a:endParaRPr lang="en-US" dirty="0" smtClean="0"/>
          </a:p>
          <a:p>
            <a:pPr lvl="1"/>
            <a:r>
              <a:rPr lang="en-US" dirty="0" smtClean="0"/>
              <a:t>OAuth </a:t>
            </a:r>
            <a:r>
              <a:rPr lang="en-US" dirty="0"/>
              <a:t>2.0</a:t>
            </a:r>
          </a:p>
          <a:p>
            <a:pPr lvl="1"/>
            <a:r>
              <a:rPr lang="en-US" dirty="0"/>
              <a:t>OpenID </a:t>
            </a:r>
            <a:r>
              <a:rPr lang="en-US" dirty="0" smtClean="0"/>
              <a:t>Connect</a:t>
            </a:r>
          </a:p>
          <a:p>
            <a:pPr lvl="1"/>
            <a:r>
              <a:rPr lang="es-CO" dirty="0" err="1" smtClean="0"/>
              <a:t>Identity</a:t>
            </a:r>
            <a:r>
              <a:rPr lang="es-CO" dirty="0" smtClean="0"/>
              <a:t> Server</a:t>
            </a:r>
          </a:p>
          <a:p>
            <a:pPr lvl="1"/>
            <a:r>
              <a:rPr lang="es-CO" dirty="0" smtClean="0"/>
              <a:t>WS-</a:t>
            </a:r>
            <a:r>
              <a:rPr lang="es-CO" dirty="0" err="1" smtClean="0"/>
              <a:t>Federation</a:t>
            </a:r>
            <a:endParaRPr lang="es-CO" dirty="0"/>
          </a:p>
          <a:p>
            <a:pPr marL="0" indent="0">
              <a:buNone/>
            </a:pPr>
            <a:r>
              <a:rPr lang="es-CO" dirty="0" err="1" smtClean="0"/>
              <a:t>Channel</a:t>
            </a:r>
            <a:r>
              <a:rPr lang="es-CO" dirty="0" smtClean="0"/>
              <a:t> </a:t>
            </a:r>
            <a:r>
              <a:rPr lang="es-CO" dirty="0" err="1" smtClean="0"/>
              <a:t>Level</a:t>
            </a:r>
            <a:endParaRPr lang="es-CO" dirty="0" smtClean="0"/>
          </a:p>
          <a:p>
            <a:pPr lvl="1"/>
            <a:r>
              <a:rPr lang="es-CO" dirty="0" err="1" smtClean="0"/>
              <a:t>Client</a:t>
            </a:r>
            <a:r>
              <a:rPr lang="es-CO" dirty="0" smtClean="0"/>
              <a:t> </a:t>
            </a:r>
            <a:r>
              <a:rPr lang="es-CO" dirty="0" err="1" smtClean="0"/>
              <a:t>credentials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Advantages</a:t>
            </a:r>
            <a:r>
              <a:rPr lang="es-CO" dirty="0" smtClean="0"/>
              <a:t> vs </a:t>
            </a:r>
            <a:r>
              <a:rPr lang="es-CO" dirty="0" err="1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 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s-CO" dirty="0" smtClean="0"/>
              <a:t> High Performance</a:t>
            </a:r>
          </a:p>
          <a:p>
            <a:pPr marL="0" indent="0">
              <a:buNone/>
            </a:pPr>
            <a:r>
              <a:rPr lang="es-CO" dirty="0" smtClean="0"/>
              <a:t> 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s-CO" dirty="0" smtClean="0"/>
              <a:t> </a:t>
            </a:r>
            <a:r>
              <a:rPr lang="es-CO" dirty="0" err="1" smtClean="0"/>
              <a:t>Duplex</a:t>
            </a:r>
            <a:r>
              <a:rPr lang="es-CO" dirty="0" smtClean="0"/>
              <a:t> </a:t>
            </a:r>
            <a:r>
              <a:rPr lang="es-CO" dirty="0" err="1" smtClean="0"/>
              <a:t>streaming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s-CO" dirty="0" smtClean="0"/>
              <a:t> </a:t>
            </a:r>
            <a:r>
              <a:rPr lang="es-CO" dirty="0" err="1" smtClean="0"/>
              <a:t>Autogenerated</a:t>
            </a:r>
            <a:r>
              <a:rPr lang="es-CO" dirty="0" smtClean="0"/>
              <a:t> </a:t>
            </a:r>
            <a:r>
              <a:rPr lang="es-CO" dirty="0" err="1" smtClean="0"/>
              <a:t>code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s-CO" dirty="0" smtClean="0"/>
              <a:t> </a:t>
            </a:r>
            <a:r>
              <a:rPr lang="es-CO" dirty="0" err="1" smtClean="0"/>
              <a:t>smaller</a:t>
            </a:r>
            <a:r>
              <a:rPr lang="es-CO" dirty="0" smtClean="0"/>
              <a:t> </a:t>
            </a:r>
            <a:r>
              <a:rPr lang="es-CO" dirty="0" err="1" smtClean="0"/>
              <a:t>payloads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s-CO" dirty="0" smtClean="0"/>
              <a:t> </a:t>
            </a:r>
            <a:r>
              <a:rPr lang="es-CO" dirty="0" err="1" smtClean="0"/>
              <a:t>We</a:t>
            </a:r>
            <a:r>
              <a:rPr lang="es-CO" dirty="0" smtClean="0"/>
              <a:t> </a:t>
            </a:r>
            <a:r>
              <a:rPr lang="es-CO" dirty="0" err="1" smtClean="0"/>
              <a:t>don’t</a:t>
            </a:r>
            <a:r>
              <a:rPr lang="es-CO" dirty="0" smtClean="0"/>
              <a:t> </a:t>
            </a:r>
            <a:r>
              <a:rPr lang="es-CO" dirty="0" err="1" smtClean="0"/>
              <a:t>care</a:t>
            </a:r>
            <a:r>
              <a:rPr lang="es-CO" dirty="0" smtClean="0"/>
              <a:t> </a:t>
            </a:r>
            <a:r>
              <a:rPr lang="es-CO" dirty="0" err="1" smtClean="0"/>
              <a:t>about</a:t>
            </a:r>
            <a:r>
              <a:rPr lang="es-CO" dirty="0" smtClean="0"/>
              <a:t> </a:t>
            </a:r>
            <a:r>
              <a:rPr lang="es-CO" dirty="0" err="1" smtClean="0"/>
              <a:t>serialization</a:t>
            </a:r>
            <a:r>
              <a:rPr lang="es-CO" dirty="0" smtClean="0"/>
              <a:t>/</a:t>
            </a:r>
            <a:r>
              <a:rPr lang="es-CO" dirty="0" err="1" smtClean="0"/>
              <a:t>deserialization</a:t>
            </a: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 </a:t>
            </a:r>
            <a:r>
              <a:rPr lang="es-CO" dirty="0" smtClean="0">
                <a:solidFill>
                  <a:srgbClr val="FF0000"/>
                </a:solidFill>
              </a:rPr>
              <a:t>-</a:t>
            </a:r>
            <a:r>
              <a:rPr lang="es-CO" dirty="0" smtClean="0"/>
              <a:t> </a:t>
            </a:r>
            <a:r>
              <a:rPr lang="es-CO" dirty="0" err="1" smtClean="0"/>
              <a:t>Information</a:t>
            </a:r>
            <a:r>
              <a:rPr lang="es-CO" dirty="0" smtClean="0"/>
              <a:t> </a:t>
            </a:r>
            <a:r>
              <a:rPr lang="es-CO" dirty="0" err="1" smtClean="0"/>
              <a:t>transmitted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human </a:t>
            </a:r>
            <a:r>
              <a:rPr lang="es-CO" dirty="0" err="1" smtClean="0"/>
              <a:t>readable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 </a:t>
            </a:r>
            <a:r>
              <a:rPr lang="es-CO" dirty="0" smtClean="0">
                <a:solidFill>
                  <a:srgbClr val="FF0000"/>
                </a:solidFill>
              </a:rPr>
              <a:t>-</a:t>
            </a:r>
            <a:r>
              <a:rPr lang="es-CO" dirty="0" smtClean="0"/>
              <a:t> No browser </a:t>
            </a:r>
            <a:r>
              <a:rPr lang="es-CO" dirty="0" err="1" smtClean="0"/>
              <a:t>support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-</a:t>
            </a:r>
            <a:r>
              <a:rPr lang="es-CO" dirty="0"/>
              <a:t> </a:t>
            </a:r>
            <a:r>
              <a:rPr lang="es-CO" dirty="0" err="1" smtClean="0"/>
              <a:t>Debugging</a:t>
            </a:r>
            <a:r>
              <a:rPr lang="es-CO" dirty="0" smtClean="0"/>
              <a:t> </a:t>
            </a:r>
            <a:r>
              <a:rPr lang="es-CO" dirty="0" err="1" smtClean="0"/>
              <a:t>tooling</a:t>
            </a:r>
            <a:r>
              <a:rPr lang="es-CO" dirty="0" smtClean="0"/>
              <a:t> 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github.com/uw-labs/bloomrpc</a:t>
            </a:r>
            <a:r>
              <a:rPr lang="en-US" dirty="0" smtClean="0"/>
              <a:t>)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34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"/>
            <a:ext cx="10957560" cy="1137920"/>
          </a:xfrm>
        </p:spPr>
        <p:txBody>
          <a:bodyPr/>
          <a:lstStyle/>
          <a:p>
            <a:r>
              <a:rPr lang="es-CO" dirty="0" err="1" smtClean="0"/>
              <a:t>What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gRPC</a:t>
            </a:r>
            <a:r>
              <a:rPr lang="es-CO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20" y="1441927"/>
            <a:ext cx="102338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 err="1" smtClean="0"/>
              <a:t>gRPC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an</a:t>
            </a:r>
            <a:r>
              <a:rPr lang="es-CO" dirty="0"/>
              <a:t> </a:t>
            </a:r>
            <a:r>
              <a:rPr lang="es-CO" dirty="0" smtClean="0"/>
              <a:t>RPC(</a:t>
            </a:r>
            <a:r>
              <a:rPr lang="es-CO" dirty="0" err="1" smtClean="0"/>
              <a:t>Remote</a:t>
            </a:r>
            <a:r>
              <a:rPr lang="es-CO" dirty="0" smtClean="0"/>
              <a:t> </a:t>
            </a:r>
            <a:r>
              <a:rPr lang="es-CO" dirty="0" err="1"/>
              <a:t>procedure</a:t>
            </a:r>
            <a:r>
              <a:rPr lang="es-CO" dirty="0"/>
              <a:t> </a:t>
            </a:r>
            <a:r>
              <a:rPr lang="es-CO" dirty="0" err="1" smtClean="0"/>
              <a:t>Call</a:t>
            </a:r>
            <a:r>
              <a:rPr lang="es-CO" dirty="0" smtClean="0"/>
              <a:t>) Framework </a:t>
            </a:r>
            <a:r>
              <a:rPr lang="es-CO" dirty="0" err="1" smtClean="0"/>
              <a:t>created</a:t>
            </a:r>
            <a:r>
              <a:rPr lang="es-CO" dirty="0" smtClean="0"/>
              <a:t> </a:t>
            </a:r>
            <a:r>
              <a:rPr lang="es-CO" dirty="0" err="1" smtClean="0"/>
              <a:t>by</a:t>
            </a:r>
            <a:r>
              <a:rPr lang="es-CO" dirty="0" smtClean="0"/>
              <a:t> google.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- </a:t>
            </a:r>
            <a:r>
              <a:rPr lang="es-CO" dirty="0" err="1" smtClean="0"/>
              <a:t>gRPC</a:t>
            </a:r>
            <a:r>
              <a:rPr lang="es-CO" dirty="0" smtClean="0"/>
              <a:t> </a:t>
            </a:r>
            <a:r>
              <a:rPr lang="es-CO" dirty="0" err="1"/>
              <a:t>makes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simple to </a:t>
            </a:r>
            <a:r>
              <a:rPr lang="es-CO" dirty="0" err="1"/>
              <a:t>call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a server </a:t>
            </a:r>
            <a:r>
              <a:rPr lang="es-CO" dirty="0" err="1"/>
              <a:t>application</a:t>
            </a:r>
            <a:r>
              <a:rPr lang="es-CO" dirty="0"/>
              <a:t> </a:t>
            </a:r>
            <a:r>
              <a:rPr lang="es-CO" dirty="0" err="1"/>
              <a:t>making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look </a:t>
            </a:r>
            <a:r>
              <a:rPr lang="es-CO" dirty="0" err="1"/>
              <a:t>like</a:t>
            </a:r>
            <a:r>
              <a:rPr lang="es-CO" dirty="0"/>
              <a:t> </a:t>
            </a:r>
            <a:r>
              <a:rPr lang="es-CO" dirty="0" err="1"/>
              <a:t>you</a:t>
            </a:r>
            <a:r>
              <a:rPr lang="es-CO" dirty="0"/>
              <a:t> are </a:t>
            </a:r>
            <a:r>
              <a:rPr lang="es-CO" dirty="0" err="1"/>
              <a:t>doing</a:t>
            </a:r>
            <a:r>
              <a:rPr lang="es-CO" dirty="0"/>
              <a:t> a local </a:t>
            </a:r>
            <a:r>
              <a:rPr lang="es-CO" dirty="0" err="1"/>
              <a:t>call</a:t>
            </a:r>
            <a:r>
              <a:rPr lang="es-CO" dirty="0"/>
              <a:t> in </a:t>
            </a:r>
            <a:r>
              <a:rPr lang="es-CO" dirty="0" err="1"/>
              <a:t>your</a:t>
            </a:r>
            <a:r>
              <a:rPr lang="es-CO" dirty="0"/>
              <a:t> </a:t>
            </a:r>
            <a:r>
              <a:rPr lang="es-CO" dirty="0" err="1"/>
              <a:t>client</a:t>
            </a:r>
            <a:r>
              <a:rPr lang="es-CO" dirty="0"/>
              <a:t> </a:t>
            </a:r>
            <a:r>
              <a:rPr lang="es-CO" dirty="0" err="1"/>
              <a:t>application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es-CO" dirty="0" smtClean="0"/>
          </a:p>
          <a:p>
            <a:pPr>
              <a:buFontTx/>
              <a:buChar char="-"/>
            </a:pPr>
            <a:r>
              <a:rPr lang="es-CO" dirty="0" err="1" smtClean="0"/>
              <a:t>Released</a:t>
            </a:r>
            <a:r>
              <a:rPr lang="es-CO" dirty="0" smtClean="0"/>
              <a:t> </a:t>
            </a:r>
            <a:r>
              <a:rPr lang="es-CO" dirty="0" smtClean="0"/>
              <a:t>in 2015 </a:t>
            </a:r>
            <a:r>
              <a:rPr lang="es-CO" dirty="0" smtClean="0"/>
              <a:t>as </a:t>
            </a:r>
            <a:r>
              <a:rPr lang="es-CO" dirty="0" smtClean="0"/>
              <a:t>Open </a:t>
            </a:r>
            <a:r>
              <a:rPr lang="es-CO" dirty="0" err="1" smtClean="0"/>
              <a:t>Sourc</a:t>
            </a:r>
            <a:r>
              <a:rPr lang="es-CO" dirty="0" err="1" smtClean="0"/>
              <a:t>e</a:t>
            </a:r>
            <a:endParaRPr lang="es-CO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 </a:t>
            </a:r>
            <a:endParaRPr lang="en-US" dirty="0"/>
          </a:p>
        </p:txBody>
      </p:sp>
      <p:pic>
        <p:nvPicPr>
          <p:cNvPr id="2050" name="Picture 2" descr="Image result for grpc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07" y="4133916"/>
            <a:ext cx="3476830" cy="14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34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"/>
            <a:ext cx="10957560" cy="1137920"/>
          </a:xfrm>
        </p:spPr>
        <p:txBody>
          <a:bodyPr/>
          <a:lstStyle/>
          <a:p>
            <a:r>
              <a:rPr lang="es-CO" dirty="0" err="1" smtClean="0"/>
              <a:t>What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gRPC</a:t>
            </a:r>
            <a:r>
              <a:rPr lang="es-CO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>
              <a:buFontTx/>
              <a:buChar char="-"/>
            </a:pP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es-CO" dirty="0" err="1"/>
              <a:t>high</a:t>
            </a:r>
            <a:r>
              <a:rPr lang="es-CO" dirty="0"/>
              <a:t> performance </a:t>
            </a:r>
            <a:r>
              <a:rPr lang="es-CO" dirty="0" err="1"/>
              <a:t>framework</a:t>
            </a:r>
            <a:r>
              <a:rPr lang="es-CO" dirty="0"/>
              <a:t> and </a:t>
            </a:r>
            <a:r>
              <a:rPr lang="es-CO" dirty="0" err="1"/>
              <a:t>Language</a:t>
            </a:r>
            <a:r>
              <a:rPr lang="es-CO" dirty="0"/>
              <a:t> </a:t>
            </a:r>
            <a:r>
              <a:rPr lang="es-CO" dirty="0" err="1"/>
              <a:t>agnostic</a:t>
            </a:r>
            <a:r>
              <a:rPr lang="es-CO" dirty="0" smtClean="0"/>
              <a:t>.</a:t>
            </a:r>
          </a:p>
          <a:p>
            <a:pPr>
              <a:buFontTx/>
              <a:buChar char="-"/>
            </a:pPr>
            <a:endParaRPr lang="es-CO" dirty="0" smtClean="0"/>
          </a:p>
          <a:p>
            <a:pPr>
              <a:buFontTx/>
              <a:buChar char="-"/>
            </a:pPr>
            <a:r>
              <a:rPr lang="es-CO" dirty="0" err="1" smtClean="0"/>
              <a:t>Runs</a:t>
            </a:r>
            <a:r>
              <a:rPr lang="es-CO" dirty="0" smtClean="0"/>
              <a:t> </a:t>
            </a:r>
            <a:r>
              <a:rPr lang="es-CO" dirty="0" err="1" smtClean="0"/>
              <a:t>on</a:t>
            </a:r>
            <a:r>
              <a:rPr lang="es-CO" dirty="0" smtClean="0"/>
              <a:t> top of Http2 as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transportation</a:t>
            </a:r>
            <a:r>
              <a:rPr lang="es-CO" dirty="0" smtClean="0"/>
              <a:t> </a:t>
            </a:r>
            <a:r>
              <a:rPr lang="es-CO" dirty="0" err="1" smtClean="0"/>
              <a:t>layer</a:t>
            </a:r>
            <a:r>
              <a:rPr lang="es-CO" dirty="0" smtClean="0"/>
              <a:t>.</a:t>
            </a:r>
          </a:p>
          <a:p>
            <a:pPr>
              <a:buFontTx/>
              <a:buChar char="-"/>
            </a:pPr>
            <a:endParaRPr lang="es-CO" dirty="0" smtClean="0"/>
          </a:p>
          <a:p>
            <a:pPr>
              <a:buFontTx/>
              <a:buChar char="-"/>
            </a:pPr>
            <a:r>
              <a:rPr lang="es-CO" dirty="0" err="1" smtClean="0"/>
              <a:t>Supports</a:t>
            </a:r>
            <a:r>
              <a:rPr lang="es-CO" dirty="0" smtClean="0"/>
              <a:t> </a:t>
            </a:r>
            <a:r>
              <a:rPr lang="es-CO" dirty="0" err="1" smtClean="0"/>
              <a:t>streaming</a:t>
            </a:r>
            <a:r>
              <a:rPr lang="es-CO" dirty="0" smtClean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109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Supported</a:t>
            </a:r>
            <a:r>
              <a:rPr lang="es-CO" dirty="0" smtClean="0"/>
              <a:t> </a:t>
            </a:r>
            <a:r>
              <a:rPr lang="es-CO" dirty="0" err="1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325563"/>
            <a:ext cx="10233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6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https</a:t>
            </a:r>
            <a:r>
              <a:rPr lang="en-US" sz="64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://github.com/grpc</a:t>
            </a:r>
            <a:endParaRPr lang="es-CO" sz="6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dirty="0"/>
              <a:t>++: </a:t>
            </a:r>
            <a:r>
              <a:rPr lang="en-US" dirty="0"/>
              <a:t>follow the instructions under the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r>
              <a:rPr lang="en-US" b="1" dirty="0"/>
              <a:t>C#: </a:t>
            </a:r>
            <a:r>
              <a:rPr lang="en-US" dirty="0" err="1"/>
              <a:t>NuGet</a:t>
            </a:r>
            <a:r>
              <a:rPr lang="en-US" dirty="0"/>
              <a:t> package </a:t>
            </a:r>
            <a:r>
              <a:rPr lang="en-US" dirty="0" err="1"/>
              <a:t>Grpc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Dart: </a:t>
            </a:r>
            <a:r>
              <a:rPr lang="en-US" dirty="0"/>
              <a:t>pub package </a:t>
            </a:r>
            <a:r>
              <a:rPr lang="en-US" dirty="0" err="1"/>
              <a:t>grpc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Go: </a:t>
            </a:r>
            <a:r>
              <a:rPr lang="en-US" dirty="0"/>
              <a:t>go get google.golang.org/</a:t>
            </a:r>
            <a:r>
              <a:rPr lang="en-US" dirty="0" err="1"/>
              <a:t>grpc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Java: </a:t>
            </a:r>
            <a:r>
              <a:rPr lang="en-US" dirty="0"/>
              <a:t>Use JARs from Maven Central Repository</a:t>
            </a:r>
          </a:p>
          <a:p>
            <a:pPr marL="0" indent="0">
              <a:buNone/>
            </a:pPr>
            <a:r>
              <a:rPr lang="en-US" b="1" dirty="0"/>
              <a:t>Node: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grpc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Objective-C: </a:t>
            </a:r>
            <a:r>
              <a:rPr lang="en-US" dirty="0"/>
              <a:t>Add </a:t>
            </a:r>
            <a:r>
              <a:rPr lang="en-US" dirty="0" err="1"/>
              <a:t>gRPC-ProtoRPC</a:t>
            </a:r>
            <a:r>
              <a:rPr lang="en-US" dirty="0"/>
              <a:t> dependency to </a:t>
            </a:r>
            <a:r>
              <a:rPr lang="en-US" dirty="0" err="1"/>
              <a:t>podspec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PHP: </a:t>
            </a:r>
            <a:r>
              <a:rPr lang="en-US" dirty="0" err="1"/>
              <a:t>pecl</a:t>
            </a:r>
            <a:r>
              <a:rPr lang="en-US" dirty="0"/>
              <a:t> install </a:t>
            </a:r>
            <a:r>
              <a:rPr lang="en-US" dirty="0" err="1"/>
              <a:t>grpc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Python: </a:t>
            </a:r>
            <a:r>
              <a:rPr lang="en-US" dirty="0"/>
              <a:t>pip install </a:t>
            </a:r>
            <a:r>
              <a:rPr lang="en-US" dirty="0" err="1"/>
              <a:t>grpcio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Ruby: </a:t>
            </a:r>
            <a:r>
              <a:rPr lang="en-US" dirty="0"/>
              <a:t>gem install </a:t>
            </a:r>
            <a:r>
              <a:rPr lang="en-US" dirty="0" err="1"/>
              <a:t>grpc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WebJS</a:t>
            </a:r>
            <a:r>
              <a:rPr lang="en-US" b="1" dirty="0"/>
              <a:t>: </a:t>
            </a:r>
            <a:r>
              <a:rPr lang="en-US" dirty="0"/>
              <a:t>follow the </a:t>
            </a:r>
            <a:r>
              <a:rPr lang="en-US" dirty="0" err="1"/>
              <a:t>grpc</a:t>
            </a:r>
            <a:r>
              <a:rPr lang="en-US" dirty="0"/>
              <a:t>-web </a:t>
            </a:r>
            <a:r>
              <a:rPr lang="en-US" dirty="0" smtClean="0"/>
              <a:t>instructions(uses a proxy)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Comunication</a:t>
            </a:r>
            <a:r>
              <a:rPr lang="es-CO" dirty="0" smtClean="0"/>
              <a:t> </a:t>
            </a:r>
            <a:r>
              <a:rPr lang="es-CO" dirty="0" err="1" smtClean="0"/>
              <a:t>Client</a:t>
            </a:r>
            <a:r>
              <a:rPr lang="es-CO" dirty="0" smtClean="0"/>
              <a:t>-Server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150" y="1449388"/>
            <a:ext cx="7867650" cy="45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34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"/>
            <a:ext cx="10957560" cy="1137920"/>
          </a:xfrm>
        </p:spPr>
        <p:txBody>
          <a:bodyPr/>
          <a:lstStyle/>
          <a:p>
            <a:r>
              <a:rPr lang="es-CO" dirty="0" err="1" smtClean="0"/>
              <a:t>Protocol</a:t>
            </a:r>
            <a:r>
              <a:rPr lang="es-CO" dirty="0" smtClean="0"/>
              <a:t> buffers (</a:t>
            </a:r>
            <a:r>
              <a:rPr lang="es-CO" dirty="0" err="1" smtClean="0"/>
              <a:t>protobuf</a:t>
            </a:r>
            <a:r>
              <a:rPr lang="es-CO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20" y="1337638"/>
            <a:ext cx="1023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err="1" smtClean="0"/>
              <a:t>Protocol</a:t>
            </a:r>
            <a:r>
              <a:rPr lang="es-CO" dirty="0" smtClean="0"/>
              <a:t> buffers are a </a:t>
            </a:r>
            <a:r>
              <a:rPr lang="es-CO" dirty="0" err="1" smtClean="0"/>
              <a:t>mechanism</a:t>
            </a:r>
            <a:r>
              <a:rPr lang="es-CO" dirty="0" smtClean="0"/>
              <a:t> to </a:t>
            </a:r>
            <a:r>
              <a:rPr lang="es-CO" dirty="0" err="1" smtClean="0"/>
              <a:t>serializing</a:t>
            </a:r>
            <a:r>
              <a:rPr lang="es-CO" dirty="0" smtClean="0"/>
              <a:t> </a:t>
            </a:r>
            <a:r>
              <a:rPr lang="es-CO" dirty="0" err="1" smtClean="0"/>
              <a:t>structured</a:t>
            </a:r>
            <a:r>
              <a:rPr lang="es-CO" dirty="0" smtClean="0"/>
              <a:t> data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communication</a:t>
            </a:r>
            <a:r>
              <a:rPr lang="es-CO" dirty="0" smtClean="0"/>
              <a:t> </a:t>
            </a:r>
            <a:r>
              <a:rPr lang="es-CO" dirty="0" err="1" smtClean="0"/>
              <a:t>protocols</a:t>
            </a:r>
            <a:r>
              <a:rPr lang="es-CO" dirty="0" smtClean="0"/>
              <a:t>. 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 smtClean="0"/>
              <a:t>Protocol</a:t>
            </a:r>
            <a:r>
              <a:rPr lang="es-CO" dirty="0" smtClean="0"/>
              <a:t> </a:t>
            </a:r>
            <a:r>
              <a:rPr lang="es-CO" dirty="0" smtClean="0"/>
              <a:t>buffers are </a:t>
            </a:r>
            <a:r>
              <a:rPr lang="es-CO" dirty="0" err="1" smtClean="0"/>
              <a:t>language</a:t>
            </a:r>
            <a:r>
              <a:rPr lang="es-CO" dirty="0" err="1"/>
              <a:t>-</a:t>
            </a:r>
            <a:r>
              <a:rPr lang="es-CO" dirty="0" err="1" smtClean="0"/>
              <a:t>agnostic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 smtClean="0"/>
              <a:t>gRPC</a:t>
            </a:r>
            <a:r>
              <a:rPr lang="es-CO" dirty="0" smtClean="0"/>
              <a:t> uses </a:t>
            </a:r>
            <a:r>
              <a:rPr lang="es-CO" dirty="0" err="1" smtClean="0"/>
              <a:t>Protocol</a:t>
            </a:r>
            <a:r>
              <a:rPr lang="es-CO" dirty="0" smtClean="0"/>
              <a:t> buffers </a:t>
            </a:r>
            <a:r>
              <a:rPr lang="es-CO" dirty="0" smtClean="0"/>
              <a:t>as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contract</a:t>
            </a:r>
            <a:r>
              <a:rPr lang="es-CO" dirty="0" smtClean="0"/>
              <a:t> </a:t>
            </a:r>
            <a:r>
              <a:rPr lang="es-CO" dirty="0" err="1" smtClean="0"/>
              <a:t>definition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services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 smtClean="0"/>
              <a:t>Protocol</a:t>
            </a:r>
            <a:r>
              <a:rPr lang="es-CO" dirty="0" smtClean="0"/>
              <a:t> Buffers use </a:t>
            </a:r>
            <a:r>
              <a:rPr lang="es-CO" dirty="0" err="1" smtClean="0"/>
              <a:t>the</a:t>
            </a:r>
            <a:r>
              <a:rPr lang="es-CO" dirty="0" smtClean="0"/>
              <a:t> .</a:t>
            </a:r>
            <a:r>
              <a:rPr lang="es-CO" dirty="0" err="1" smtClean="0"/>
              <a:t>proto</a:t>
            </a:r>
            <a:r>
              <a:rPr lang="es-CO" dirty="0" smtClean="0"/>
              <a:t> </a:t>
            </a:r>
            <a:r>
              <a:rPr lang="es-CO" dirty="0" err="1" smtClean="0"/>
              <a:t>extension</a:t>
            </a:r>
            <a:r>
              <a:rPr lang="es-CO" dirty="0" smtClean="0"/>
              <a:t> and </a:t>
            </a:r>
            <a:r>
              <a:rPr lang="es-CO" dirty="0" err="1" smtClean="0"/>
              <a:t>code</a:t>
            </a:r>
            <a:r>
              <a:rPr lang="es-CO" dirty="0" smtClean="0"/>
              <a:t> can be auto </a:t>
            </a:r>
            <a:r>
              <a:rPr lang="es-CO" dirty="0" err="1" smtClean="0"/>
              <a:t>generated</a:t>
            </a:r>
            <a:r>
              <a:rPr lang="es-CO" dirty="0" smtClean="0"/>
              <a:t> </a:t>
            </a:r>
            <a:r>
              <a:rPr lang="es-CO" dirty="0" err="1" smtClean="0"/>
              <a:t>out</a:t>
            </a:r>
            <a:r>
              <a:rPr lang="es-CO" dirty="0" smtClean="0"/>
              <a:t> of </a:t>
            </a:r>
            <a:r>
              <a:rPr lang="es-CO" dirty="0" err="1" smtClean="0"/>
              <a:t>their</a:t>
            </a:r>
            <a:r>
              <a:rPr lang="es-CO" dirty="0" smtClean="0"/>
              <a:t> </a:t>
            </a:r>
            <a:r>
              <a:rPr lang="es-CO" dirty="0" err="1" smtClean="0"/>
              <a:t>definition</a:t>
            </a:r>
            <a:r>
              <a:rPr lang="es-CO" dirty="0" smtClean="0"/>
              <a:t>. (IDL)</a:t>
            </a: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.</a:t>
            </a:r>
            <a:r>
              <a:rPr lang="es-CO" dirty="0" err="1" smtClean="0"/>
              <a:t>proto</a:t>
            </a:r>
            <a:r>
              <a:rPr lang="es-CO" dirty="0" smtClean="0"/>
              <a:t>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43" y="136633"/>
            <a:ext cx="6412975" cy="68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Communication</a:t>
            </a:r>
            <a:r>
              <a:rPr lang="es-CO" dirty="0" smtClean="0"/>
              <a:t> </a:t>
            </a:r>
            <a:r>
              <a:rPr lang="es-CO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Unary</a:t>
            </a:r>
            <a:endParaRPr lang="es-CO" dirty="0" smtClean="0"/>
          </a:p>
          <a:p>
            <a:r>
              <a:rPr lang="es-CO" dirty="0" smtClean="0"/>
              <a:t>Server </a:t>
            </a:r>
            <a:r>
              <a:rPr lang="es-CO" dirty="0" err="1" smtClean="0"/>
              <a:t>Streams</a:t>
            </a:r>
            <a:endParaRPr lang="es-CO" dirty="0" smtClean="0"/>
          </a:p>
          <a:p>
            <a:r>
              <a:rPr lang="es-CO" dirty="0" err="1" smtClean="0"/>
              <a:t>Client</a:t>
            </a:r>
            <a:r>
              <a:rPr lang="es-CO" dirty="0" smtClean="0"/>
              <a:t> </a:t>
            </a:r>
            <a:r>
              <a:rPr lang="es-CO" dirty="0" err="1" smtClean="0"/>
              <a:t>Streams</a:t>
            </a:r>
            <a:endParaRPr lang="es-CO" dirty="0" smtClean="0"/>
          </a:p>
          <a:p>
            <a:r>
              <a:rPr lang="es-CO" dirty="0" smtClean="0"/>
              <a:t>Bi-</a:t>
            </a:r>
            <a:r>
              <a:rPr lang="es-CO" dirty="0" err="1" smtClean="0"/>
              <a:t>Directional</a:t>
            </a:r>
            <a:r>
              <a:rPr lang="es-CO" dirty="0" smtClean="0"/>
              <a:t> </a:t>
            </a:r>
            <a:r>
              <a:rPr lang="es-CO" dirty="0" err="1" smtClean="0"/>
              <a:t>Streaming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14" y="1668714"/>
            <a:ext cx="6725970" cy="30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0826" y="1426725"/>
            <a:ext cx="6119602" cy="45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6730</TotalTime>
  <Words>423</Words>
  <Application>Microsoft Office PowerPoint</Application>
  <PresentationFormat>Widescreen</PresentationFormat>
  <Paragraphs>103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HGｺﾞｼｯｸM</vt:lpstr>
      <vt:lpstr>Depth</vt:lpstr>
      <vt:lpstr>PowerPoint Presentation</vt:lpstr>
      <vt:lpstr>What is gRPC?</vt:lpstr>
      <vt:lpstr>What is gRPC?</vt:lpstr>
      <vt:lpstr>Supported Languages</vt:lpstr>
      <vt:lpstr>Comunication Client-Server</vt:lpstr>
      <vt:lpstr>Protocol buffers (protobuf).</vt:lpstr>
      <vt:lpstr>.proto files</vt:lpstr>
      <vt:lpstr>Communication Types</vt:lpstr>
      <vt:lpstr>Demo</vt:lpstr>
      <vt:lpstr>Common use scenarios</vt:lpstr>
      <vt:lpstr>Authentication</vt:lpstr>
      <vt:lpstr>Advantages vs Disadvantages</vt:lpstr>
    </vt:vector>
  </TitlesOfParts>
  <Company>Johnson Controls,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M Hernandez</dc:creator>
  <cp:lastModifiedBy>Luis Mejia</cp:lastModifiedBy>
  <cp:revision>262</cp:revision>
  <dcterms:created xsi:type="dcterms:W3CDTF">2014-11-04T12:18:35Z</dcterms:created>
  <dcterms:modified xsi:type="dcterms:W3CDTF">2019-10-15T20:40:03Z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Owner">
    <vt:lpwstr>cmejial1@jci.com</vt:lpwstr>
  </property>
  <property fmtid="{D5CDD505-2E9C-101B-9397-08002B2CF9AE}" pid="5" name="MSIP_Label_6be01c0c-f9b3-4dc4-af0b-a82110cc37cd_SetDate">
    <vt:lpwstr>2019-10-14T04:28:02.8536102Z</vt:lpwstr>
  </property>
  <property fmtid="{D5CDD505-2E9C-101B-9397-08002B2CF9AE}" pid="6" name="MSIP_Label_6be01c0c-f9b3-4dc4-af0b-a82110cc37cd_Name">
    <vt:lpwstr>Internal </vt:lpwstr>
  </property>
  <property fmtid="{D5CDD505-2E9C-101B-9397-08002B2CF9AE}" pid="7" name="MSIP_Label_6be01c0c-f9b3-4dc4-af0b-a82110cc37cd_Application">
    <vt:lpwstr>Microsoft Azure Information Protection</vt:lpwstr>
  </property>
  <property fmtid="{D5CDD505-2E9C-101B-9397-08002B2CF9AE}" pid="8" name="MSIP_Label_6be01c0c-f9b3-4dc4-af0b-a82110cc37cd_ActionId">
    <vt:lpwstr>12f7bea2-978d-4320-8eee-92f6051808ef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 </vt:lpwstr>
  </property>
</Properties>
</file>