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3364" strictFirstAndLastChars="0" saveSubsetFonts="1" autoCompressPictures="0">
  <p:sldMasterIdLst>
    <p:sldMasterId id="2147484047" r:id="rId1"/>
  </p:sldMasterIdLst>
  <p:notesMasterIdLst>
    <p:notesMasterId r:id="rId27"/>
  </p:notesMasterIdLst>
  <p:handoutMasterIdLst>
    <p:handoutMasterId r:id="rId28"/>
  </p:handoutMasterIdLst>
  <p:sldIdLst>
    <p:sldId id="423" r:id="rId2"/>
    <p:sldId id="428" r:id="rId3"/>
    <p:sldId id="429" r:id="rId4"/>
    <p:sldId id="424" r:id="rId5"/>
    <p:sldId id="400" r:id="rId6"/>
    <p:sldId id="401" r:id="rId7"/>
    <p:sldId id="402" r:id="rId8"/>
    <p:sldId id="403" r:id="rId9"/>
    <p:sldId id="404" r:id="rId10"/>
    <p:sldId id="406" r:id="rId11"/>
    <p:sldId id="414" r:id="rId12"/>
    <p:sldId id="416" r:id="rId13"/>
    <p:sldId id="409" r:id="rId14"/>
    <p:sldId id="415" r:id="rId15"/>
    <p:sldId id="425" r:id="rId16"/>
    <p:sldId id="368" r:id="rId17"/>
    <p:sldId id="418" r:id="rId18"/>
    <p:sldId id="407" r:id="rId19"/>
    <p:sldId id="420" r:id="rId20"/>
    <p:sldId id="421" r:id="rId21"/>
    <p:sldId id="411" r:id="rId22"/>
    <p:sldId id="426" r:id="rId23"/>
    <p:sldId id="398" r:id="rId24"/>
    <p:sldId id="408" r:id="rId25"/>
    <p:sldId id="427" r:id="rId26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459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3475">
          <p15:clr>
            <a:srgbClr val="A4A3A4"/>
          </p15:clr>
        </p15:guide>
        <p15:guide id="7" orient="horz" pos="1638">
          <p15:clr>
            <a:srgbClr val="A4A3A4"/>
          </p15:clr>
        </p15:guide>
        <p15:guide id="8" orient="horz" pos="1026">
          <p15:clr>
            <a:srgbClr val="A4A3A4"/>
          </p15:clr>
        </p15:guide>
        <p15:guide id="9" pos="2880">
          <p15:clr>
            <a:srgbClr val="A4A3A4"/>
          </p15:clr>
        </p15:guide>
        <p15:guide id="10" pos="5307">
          <p15:clr>
            <a:srgbClr val="A4A3A4"/>
          </p15:clr>
        </p15:guide>
        <p15:guide id="11" pos="90">
          <p15:clr>
            <a:srgbClr val="A4A3A4"/>
          </p15:clr>
        </p15:guide>
        <p15:guide id="12" pos="5692">
          <p15:clr>
            <a:srgbClr val="A4A3A4"/>
          </p15:clr>
        </p15:guide>
        <p15:guide id="13" pos="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ED"/>
    <a:srgbClr val="7F2F8E"/>
    <a:srgbClr val="75BD4B"/>
    <a:srgbClr val="F4802B"/>
    <a:srgbClr val="D81E4A"/>
    <a:srgbClr val="DF6421"/>
    <a:srgbClr val="0092D2"/>
    <a:srgbClr val="5C1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9" autoAdjust="0"/>
    <p:restoredTop sz="85397" autoAdjust="0"/>
  </p:normalViewPr>
  <p:slideViewPr>
    <p:cSldViewPr snapToGrid="0">
      <p:cViewPr varScale="1">
        <p:scale>
          <a:sx n="58" d="100"/>
          <a:sy n="58" d="100"/>
        </p:scale>
        <p:origin x="24" y="18"/>
      </p:cViewPr>
      <p:guideLst>
        <p:guide orient="horz" pos="2157"/>
        <p:guide orient="horz" pos="3861"/>
        <p:guide orient="horz" pos="4020"/>
        <p:guide orient="horz" pos="459"/>
        <p:guide orient="horz" pos="300"/>
        <p:guide orient="horz" pos="3475"/>
        <p:guide orient="horz" pos="1638"/>
        <p:guide orient="horz" pos="1026"/>
        <p:guide pos="2880"/>
        <p:guide pos="5307"/>
        <p:guide pos="90"/>
        <p:guide pos="5692"/>
        <p:guide pos="45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6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F5440E3-CF6A-4C94-89AC-068D482CA0FF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61510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fr-FR" noProof="0" smtClean="0"/>
              <a:t>Mastertextformat bearbeiten</a:t>
            </a:r>
          </a:p>
          <a:p>
            <a:pPr lvl="1"/>
            <a:r>
              <a:rPr lang="de-DE" altLang="fr-FR" noProof="0" smtClean="0"/>
              <a:t>Zweite Ebene</a:t>
            </a:r>
          </a:p>
          <a:p>
            <a:pPr lvl="2"/>
            <a:r>
              <a:rPr lang="de-DE" altLang="fr-FR" noProof="0" smtClean="0"/>
              <a:t>Dritte Ebene</a:t>
            </a:r>
          </a:p>
          <a:p>
            <a:pPr lvl="3"/>
            <a:r>
              <a:rPr lang="de-DE" altLang="fr-FR" noProof="0" smtClean="0"/>
              <a:t>Vierte Ebene</a:t>
            </a:r>
          </a:p>
          <a:p>
            <a:pPr lvl="4"/>
            <a:r>
              <a:rPr lang="de-DE" altLang="fr-FR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3B015E7-1691-431F-8EA0-2CE15DE2D1F9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513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neo4j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3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16514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21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Attribut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noSession</a:t>
            </a:r>
            <a:endParaRPr lang="fr-CH" sz="1200" u="sng" kern="1200" dirty="0" smtClean="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23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46330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10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11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13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Atomicité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Tout ou rien. Soit l’opération se fait en entier, soit elle ne se fait pas du tout. La notion d’atomicité sous-entend la possibilité de défaire une opération avortée.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Cohérence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L’opération doit assurer que la base de données sera dans un état valide après l’opération.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Isolation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L’opération doit se faire en toute autonomie sans dépendance à une autre opération.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Durabilité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En cas de problème important (coupure d’électricité), les modifications apportées sont bien enregistrées.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MS PGothic" charset="0"/>
              <a:cs typeface="MS PGothic" charset="0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Ex: Amazon non dispo -&gt; $$$</a:t>
            </a: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16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17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18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19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hlinkClick r:id="rId3"/>
              </a:rPr>
              <a:t>http://console.neo4j.org/</a:t>
            </a:r>
            <a:endParaRPr lang="fr-CH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r>
              <a:rPr lang="it-IT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CREATE (martin:Personne {</a:t>
            </a:r>
            <a:r>
              <a:rPr lang="it-IT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'Garcia', prenom: 'Martin'}), 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jnv:Personne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Vuissoz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',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prenom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Jean-Nöel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'}),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(steve:Personne {</a:t>
            </a:r>
            <a:r>
              <a:rPr lang="nb-NO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'Vaquin', prenom: 'Steve'}),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jimmy:Personne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Dubuis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',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prenom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: 'Jimmy'}),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archi:Departement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'Architecture'}),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finance:Departement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'Finance'}), 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martin)-[:TRAVAILLE]-&gt;(archi),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 {since:2009}]-&gt;(archi),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 {since:2004, until:2009}]-&gt;(finance),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steve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)-[:TRAVAILLE]-&gt;(finance),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jimmy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)-[:TRAVAILLE]-&gt;(finance)</a:t>
            </a:r>
          </a:p>
          <a:p>
            <a:endParaRPr lang="fr-CH" sz="1200" kern="1200" dirty="0" smtClean="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MATCH (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Personne)-[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t:TRAVAILLE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]-&gt;(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Departement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 RETURN Personne, t,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Departement</a:t>
            </a:r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20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voir cypher.txt</a:t>
            </a: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D089D-27FF-4C02-B82E-E388FD17B5A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E24B2-AD0A-4DAB-8085-264ADDF1137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A7178-11A7-4D4F-9F43-BBDFFB462E1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61DDA-FDB1-403E-B65C-5AA09214D4C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2720F-F92C-498B-8ABA-AC4CFC885DC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AC7BD-A33C-4EB3-957F-966D2D88C77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08F09-7366-41B9-B979-69FB5D3C078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890C6-03FF-4AA2-A2CB-F4EE26F10F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17B00-94DB-4366-AD6B-70561C2C6B0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8215D-14EC-4A7A-A615-09D87A33C98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F418C-E873-4FD1-8A12-5A46FDDA67A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010918A-62B2-45B2-91CD-32D5173E3093}" type="datetimeFigureOut">
              <a:rPr lang="fr-CH" smtClean="0"/>
              <a:t>18.06.2017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EE5A08-01D8-4C01-BB35-EA7B766CB1B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graph-nosql-neo4j" TargetMode="External"/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docs/cypher-refcard/current/" TargetMode="External"/><Relationship Id="rId5" Type="http://schemas.openxmlformats.org/officeDocument/2006/relationships/hyperlink" Target="http://console.neo4j.org/" TargetMode="External"/><Relationship Id="rId4" Type="http://schemas.openxmlformats.org/officeDocument/2006/relationships/hyperlink" Target="https://neo4j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nv.c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EVALAIS - NoSQL</a:t>
            </a:r>
            <a:br>
              <a:rPr lang="en-US" b="1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Basics</a:t>
            </a:r>
          </a:p>
          <a:p>
            <a:r>
              <a:rPr lang="fr-CH" dirty="0"/>
              <a:t>Neo4j</a:t>
            </a:r>
          </a:p>
          <a:p>
            <a:endParaRPr lang="fr-CH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10" y="3749039"/>
            <a:ext cx="4511831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581892" y="476250"/>
            <a:ext cx="7842972" cy="8205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 err="1">
                <a:latin typeface="HelveticaNeueLT Com 65 Md" panose="020B0604020202020204" pitchFamily="34" charset="0"/>
              </a:rPr>
              <a:t>Nosql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vs relationnel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55" y="3631495"/>
            <a:ext cx="4617229" cy="304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7" y="1299932"/>
            <a:ext cx="457087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05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565266" y="476250"/>
            <a:ext cx="7859598" cy="7706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 err="1">
                <a:latin typeface="HelveticaNeueLT Com 65 Md" panose="020B0604020202020204" pitchFamily="34" charset="0"/>
              </a:rPr>
              <a:t>Nosql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vs relationnel</a:t>
            </a:r>
          </a:p>
        </p:txBody>
      </p:sp>
      <p:sp>
        <p:nvSpPr>
          <p:cNvPr id="4" name="AutoShape 2" descr="https://s3.amazonaws.com/dev.assets.neo4j.com/wp-content/uploads/organization_relationa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1" y="1145308"/>
            <a:ext cx="46540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3821833"/>
            <a:ext cx="692308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10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err="1" smtClean="0">
                <a:latin typeface="HelveticaNeueLT Com 65 Md" panose="020B0604020202020204" pitchFamily="34" charset="0"/>
              </a:rPr>
              <a:t>Why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?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err="1" smtClean="0"/>
              <a:t>Schémas</a:t>
            </a:r>
            <a:r>
              <a:rPr lang="en-US" dirty="0" smtClean="0"/>
              <a:t> </a:t>
            </a:r>
            <a:r>
              <a:rPr lang="en-US" dirty="0" err="1" smtClean="0"/>
              <a:t>dynamiques</a:t>
            </a:r>
            <a:endParaRPr lang="en-US" dirty="0" smtClean="0"/>
          </a:p>
          <a:p>
            <a:r>
              <a:rPr lang="en-US" dirty="0" err="1" smtClean="0"/>
              <a:t>Réplication</a:t>
            </a:r>
            <a:endParaRPr lang="en-US" dirty="0" smtClean="0"/>
          </a:p>
          <a:p>
            <a:r>
              <a:rPr lang="en-US" dirty="0" smtClean="0"/>
              <a:t>Horizontal scaling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893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482138" y="428625"/>
            <a:ext cx="7942725" cy="826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CAP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Theorem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7124700" cy="4191000"/>
          </a:xfrm>
        </p:spPr>
        <p:txBody>
          <a:bodyPr/>
          <a:lstStyle/>
          <a:p>
            <a:r>
              <a:rPr lang="fr-CH" sz="1100" dirty="0" err="1" smtClean="0"/>
              <a:t>Consistency</a:t>
            </a:r>
            <a:r>
              <a:rPr lang="fr-CH" sz="1100" dirty="0" smtClean="0"/>
              <a:t> (Cohérence): Tout les nœuds du systèmes voient la même données =&gt; XA, (ACID)</a:t>
            </a:r>
          </a:p>
          <a:p>
            <a:r>
              <a:rPr lang="fr-CH" sz="1100" dirty="0" err="1" smtClean="0"/>
              <a:t>Availability</a:t>
            </a:r>
            <a:r>
              <a:rPr lang="fr-CH" sz="1100" dirty="0" smtClean="0"/>
              <a:t> (Disponibilité): Le système répond toujours même si la données n’est pas la dernière.</a:t>
            </a:r>
          </a:p>
          <a:p>
            <a:r>
              <a:rPr lang="fr-CH" sz="1100" dirty="0" smtClean="0"/>
              <a:t>Partition </a:t>
            </a:r>
            <a:r>
              <a:rPr lang="fr-CH" sz="1100" dirty="0" err="1" smtClean="0"/>
              <a:t>Tolerance</a:t>
            </a:r>
            <a:r>
              <a:rPr lang="fr-CH" sz="1100" dirty="0" smtClean="0"/>
              <a:t>: Aucune panne (sauf coupure réseau) ne doit empêcher le système de répondre correctement </a:t>
            </a:r>
            <a:endParaRPr lang="fr-CH" sz="11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6013"/>
            <a:ext cx="4171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44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Quand utiliser quoi ?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It’s depends !</a:t>
            </a:r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5" y="3806525"/>
            <a:ext cx="6193702" cy="15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98398"/>
            <a:ext cx="7688389" cy="124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5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smtClean="0">
                <a:solidFill>
                  <a:schemeClr val="bg1"/>
                </a:solidFill>
                <a:latin typeface="HelveticaNeue LT 45 Light" pitchFamily="34" charset="0"/>
              </a:rPr>
              <a:t>NEO4J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9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Neo4j, une base de données graphe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7696200" cy="41910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fr-FR" sz="2000" dirty="0" smtClean="0"/>
              <a:t>transactions ACID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écrit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in Java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stockées</a:t>
            </a:r>
            <a:r>
              <a:rPr lang="en-US" sz="2000" dirty="0" smtClean="0"/>
              <a:t> sur </a:t>
            </a:r>
            <a:r>
              <a:rPr lang="en-US" sz="2000" dirty="0" err="1" smtClean="0"/>
              <a:t>disque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71" y="2543176"/>
            <a:ext cx="5918030" cy="40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Architecture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3758"/>
            <a:ext cx="6546850" cy="452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65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Forces et faiblesses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6475"/>
            <a:ext cx="639921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12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Neo4j console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" y="1371600"/>
            <a:ext cx="8887458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79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 smtClean="0">
                <a:solidFill>
                  <a:schemeClr val="bg1"/>
                </a:solidFill>
                <a:latin typeface="HelveticaNeue LT 45 Light" pitchFamily="34" charset="0"/>
              </a:rPr>
              <a:t>Jean-noël</a:t>
            </a:r>
            <a:r>
              <a:rPr lang="de-DE" altLang="fr-FR" dirty="0" smtClean="0">
                <a:solidFill>
                  <a:schemeClr val="bg1"/>
                </a:solidFill>
                <a:latin typeface="HelveticaNeue LT 45 Light" pitchFamily="34" charset="0"/>
              </a:rPr>
              <a:t> </a:t>
            </a:r>
            <a:r>
              <a:rPr lang="de-DE" altLang="fr-FR" dirty="0" err="1" smtClean="0">
                <a:solidFill>
                  <a:schemeClr val="bg1"/>
                </a:solidFill>
                <a:latin typeface="HelveticaNeue LT 45 Light" pitchFamily="34" charset="0"/>
              </a:rPr>
              <a:t>vuissoz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1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Cas d’exemple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285879"/>
            <a:ext cx="8168638" cy="552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71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SQL vs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Cypher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Statement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6" y="1460500"/>
            <a:ext cx="745718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726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 smtClean="0">
                <a:solidFill>
                  <a:schemeClr val="bg1"/>
                </a:solidFill>
                <a:latin typeface="HelveticaNeue LT 45 Light" pitchFamily="34" charset="0"/>
              </a:rPr>
              <a:t>dEMO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56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H" sz="3200" dirty="0" err="1" smtClean="0">
                <a:latin typeface="HelveticaNeueLT Com 65 Md" panose="020B0604020202020204" pitchFamily="34" charset="0"/>
              </a:rPr>
              <a:t>Demo</a:t>
            </a:r>
            <a:endParaRPr lang="fr-CH" sz="3200" dirty="0">
              <a:latin typeface="HelveticaNeueLT Com 65 Md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Ex. avec </a:t>
            </a:r>
            <a:r>
              <a:rPr lang="fr-CH" dirty="0" err="1" smtClean="0"/>
              <a:t>spring</a:t>
            </a:r>
            <a:r>
              <a:rPr lang="fr-CH" dirty="0" smtClean="0"/>
              <a:t>-data</a:t>
            </a:r>
          </a:p>
          <a:p>
            <a:pPr lvl="1"/>
            <a:r>
              <a:rPr lang="fr-CH" dirty="0"/>
              <a:t>https://github.com/mejnv/evalais.git</a:t>
            </a:r>
            <a:endParaRPr lang="fr-CH" dirty="0" smtClean="0"/>
          </a:p>
          <a:p>
            <a:r>
              <a:rPr lang="fr-CH" dirty="0" smtClean="0"/>
              <a:t>Comment cibler la techno susceptible de répondre aux besoins ?</a:t>
            </a:r>
          </a:p>
          <a:p>
            <a:r>
              <a:rPr lang="fr-CH" dirty="0" smtClean="0"/>
              <a:t>Comment exploiter ces bases de données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42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H" sz="3200" dirty="0">
                <a:latin typeface="HelveticaNeueLT Com 65 Md" panose="020B0604020202020204" pitchFamily="34" charset="0"/>
              </a:rPr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http://nosql-database.org</a:t>
            </a:r>
            <a:r>
              <a:rPr lang="fr-CH" dirty="0" smtClean="0">
                <a:hlinkClick r:id="rId2"/>
              </a:rPr>
              <a:t>/</a:t>
            </a:r>
            <a:endParaRPr lang="fr-CH" dirty="0" smtClean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www.infoq.com/articles/graph-nosql-neo4j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https://neo4j.com</a:t>
            </a:r>
            <a:r>
              <a:rPr lang="fr-CH" dirty="0" smtClean="0">
                <a:hlinkClick r:id="rId4"/>
              </a:rPr>
              <a:t>/</a:t>
            </a:r>
            <a:endParaRPr lang="fr-CH" dirty="0" smtClean="0"/>
          </a:p>
          <a:p>
            <a:r>
              <a:rPr lang="fr-CH" dirty="0">
                <a:hlinkClick r:id="rId5"/>
              </a:rPr>
              <a:t>http://console.neo4j.org</a:t>
            </a:r>
            <a:r>
              <a:rPr lang="fr-CH" dirty="0" smtClean="0">
                <a:hlinkClick r:id="rId5"/>
              </a:rPr>
              <a:t>/</a:t>
            </a:r>
            <a:endParaRPr lang="fr-CH" dirty="0" smtClean="0"/>
          </a:p>
          <a:p>
            <a:r>
              <a:rPr lang="fr-CH" dirty="0">
                <a:hlinkClick r:id="rId6"/>
              </a:rPr>
              <a:t>https://neo4j.com/docs/cypher-refcard/current</a:t>
            </a:r>
            <a:r>
              <a:rPr lang="fr-CH" dirty="0" smtClean="0">
                <a:hlinkClick r:id="rId6"/>
              </a:rPr>
              <a:t>/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21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14" y="2905823"/>
            <a:ext cx="4511831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84" y="4849264"/>
            <a:ext cx="1666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2" y="1868810"/>
            <a:ext cx="2453655" cy="22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88" y="2811654"/>
            <a:ext cx="3793291" cy="34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CH" dirty="0" smtClean="0"/>
              <a:t>HES Sierre 2003</a:t>
            </a:r>
          </a:p>
          <a:p>
            <a:pPr fontAlgn="auto">
              <a:spcAft>
                <a:spcPts val="0"/>
              </a:spcAft>
            </a:pPr>
            <a:r>
              <a:rPr lang="fr-CH" dirty="0" smtClean="0"/>
              <a:t>Web </a:t>
            </a:r>
            <a:r>
              <a:rPr lang="fr-CH" dirty="0" err="1" smtClean="0"/>
              <a:t>Developper</a:t>
            </a:r>
            <a:r>
              <a:rPr lang="fr-CH" dirty="0" smtClean="0"/>
              <a:t> @ </a:t>
            </a:r>
            <a:r>
              <a:rPr lang="fr-CH" dirty="0" err="1" smtClean="0"/>
              <a:t>Iomedia</a:t>
            </a:r>
            <a:endParaRPr lang="fr-CH" dirty="0" smtClean="0"/>
          </a:p>
          <a:p>
            <a:pPr fontAlgn="auto">
              <a:spcAft>
                <a:spcPts val="0"/>
              </a:spcAft>
            </a:pPr>
            <a:r>
              <a:rPr lang="fr-CH" dirty="0" smtClean="0"/>
              <a:t>Architect @ Groupe Mutuel</a:t>
            </a:r>
          </a:p>
          <a:p>
            <a:pPr fontAlgn="auto">
              <a:spcAft>
                <a:spcPts val="0"/>
              </a:spcAft>
            </a:pPr>
            <a:r>
              <a:rPr lang="fr-CH" dirty="0">
                <a:hlinkClick r:id="rId4"/>
              </a:rPr>
              <a:t>https://www.linkedin.com/in/mejnv</a:t>
            </a:r>
          </a:p>
          <a:p>
            <a:pPr fontAlgn="auto">
              <a:spcAft>
                <a:spcPts val="0"/>
              </a:spcAft>
            </a:pPr>
            <a:endParaRPr lang="fr-CH" dirty="0" smtClean="0">
              <a:hlinkClick r:id="rId4"/>
            </a:endParaRPr>
          </a:p>
          <a:p>
            <a:pPr fontAlgn="auto">
              <a:spcAft>
                <a:spcPts val="0"/>
              </a:spcAft>
            </a:pPr>
            <a:r>
              <a:rPr lang="fr-CH" dirty="0" smtClean="0"/>
              <a:t>Marié 2 enfants</a:t>
            </a:r>
          </a:p>
          <a:p>
            <a:pPr fontAlgn="auto">
              <a:spcAft>
                <a:spcPts val="0"/>
              </a:spcAft>
            </a:pPr>
            <a:r>
              <a:rPr lang="fr-CH" dirty="0" err="1" smtClean="0"/>
              <a:t>Unihockey</a:t>
            </a:r>
            <a:r>
              <a:rPr lang="fr-CH" dirty="0" smtClean="0"/>
              <a:t>, Course, Montagne</a:t>
            </a:r>
            <a:endParaRPr lang="fr-CH" dirty="0">
              <a:hlinkClick r:id="rId4"/>
            </a:endParaRPr>
          </a:p>
          <a:p>
            <a:pPr fontAlgn="auto">
              <a:spcAft>
                <a:spcPts val="0"/>
              </a:spcAft>
            </a:pPr>
            <a:r>
              <a:rPr lang="fr-CH" dirty="0" smtClean="0">
                <a:hlinkClick r:id="rId4"/>
              </a:rPr>
              <a:t>http://www.jnv.ch</a:t>
            </a:r>
            <a:endParaRPr lang="fr-CH" dirty="0" smtClean="0"/>
          </a:p>
          <a:p>
            <a:pPr fontAlgn="auto">
              <a:spcAft>
                <a:spcPts val="0"/>
              </a:spcAft>
            </a:pPr>
            <a:endParaRPr lang="fr-CH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CH" altLang="fr-FR" sz="3200" dirty="0" smtClean="0">
                <a:latin typeface="HelveticaNeueLT Com 65 Md" panose="020B0604020202020204" pitchFamily="34" charset="0"/>
              </a:rPr>
              <a:t>JNV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02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>
                <a:solidFill>
                  <a:schemeClr val="bg1"/>
                </a:solidFill>
                <a:latin typeface="HelveticaNeue LT 45 Light" pitchFamily="34" charset="0"/>
              </a:rPr>
              <a:t>NoSQL</a:t>
            </a:r>
            <a:r>
              <a:rPr lang="de-DE" altLang="fr-FR" dirty="0">
                <a:solidFill>
                  <a:schemeClr val="bg1"/>
                </a:solidFill>
                <a:latin typeface="HelveticaNeue LT 45 Light" pitchFamily="34" charset="0"/>
              </a:rPr>
              <a:t> Database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0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Not </a:t>
            </a:r>
            <a:r>
              <a:rPr lang="fr-CH" altLang="fr-FR" sz="3200" dirty="0" err="1" smtClean="0">
                <a:latin typeface="HelveticaNeueLT Com 65 Md" panose="020B0604020202020204" pitchFamily="34" charset="0"/>
              </a:rPr>
              <a:t>only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 SQL, </a:t>
            </a:r>
            <a:r>
              <a:rPr lang="fr-CH" altLang="fr-FR" sz="3200" dirty="0" err="1" smtClean="0">
                <a:latin typeface="HelveticaNeueLT Com 65 Md" panose="020B0604020202020204" pitchFamily="34" charset="0"/>
              </a:rPr>
              <a:t>so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what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else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Clé / Valeur</a:t>
            </a:r>
          </a:p>
          <a:p>
            <a:r>
              <a:rPr lang="fr-CH" dirty="0"/>
              <a:t> </a:t>
            </a:r>
            <a:r>
              <a:rPr lang="fr-CH" dirty="0" smtClean="0"/>
              <a:t>Colonnes – </a:t>
            </a:r>
            <a:r>
              <a:rPr lang="fr-CH" dirty="0" err="1" smtClean="0"/>
              <a:t>Big</a:t>
            </a:r>
            <a:r>
              <a:rPr lang="fr-CH" dirty="0" smtClean="0"/>
              <a:t>-table</a:t>
            </a:r>
          </a:p>
          <a:p>
            <a:r>
              <a:rPr lang="fr-CH" dirty="0" smtClean="0"/>
              <a:t>Documents</a:t>
            </a:r>
          </a:p>
          <a:p>
            <a:r>
              <a:rPr lang="fr-CH" dirty="0" smtClean="0"/>
              <a:t>Graphes</a:t>
            </a:r>
            <a:endParaRPr lang="fr-C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4" y="1590675"/>
            <a:ext cx="1666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Clé / Valeur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Chaque objet à une clé unique, seule manière de requêter</a:t>
            </a:r>
          </a:p>
          <a:p>
            <a:r>
              <a:rPr lang="fr-CH" dirty="0" smtClean="0"/>
              <a:t>Sorte de </a:t>
            </a:r>
            <a:r>
              <a:rPr lang="fr-CH" dirty="0" err="1" smtClean="0"/>
              <a:t>hashmap</a:t>
            </a:r>
            <a:r>
              <a:rPr lang="fr-CH" dirty="0" smtClean="0"/>
              <a:t> distribué</a:t>
            </a:r>
          </a:p>
          <a:p>
            <a:r>
              <a:rPr lang="fr-CH" dirty="0" smtClean="0"/>
              <a:t>Toute la logique est déportée du côté de l’application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Voldemort, Redis, </a:t>
            </a:r>
            <a:r>
              <a:rPr lang="fr-CH" dirty="0" err="1" smtClean="0"/>
              <a:t>Riak</a:t>
            </a:r>
            <a:endParaRPr lang="fr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99" y="2776658"/>
            <a:ext cx="4029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Colonnes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Données sous forme de lignes, nombre variable de colonnes </a:t>
            </a:r>
          </a:p>
          <a:p>
            <a:r>
              <a:rPr lang="fr-CH" dirty="0" smtClean="0"/>
              <a:t>Adapté au stockages de listes (messages, </a:t>
            </a:r>
            <a:r>
              <a:rPr lang="fr-CH" dirty="0" err="1" smtClean="0"/>
              <a:t>posts</a:t>
            </a:r>
            <a:r>
              <a:rPr lang="fr-CH" dirty="0" smtClean="0"/>
              <a:t>, …)</a:t>
            </a:r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Hbase</a:t>
            </a:r>
            <a:r>
              <a:rPr lang="fr-CH" dirty="0" smtClean="0"/>
              <a:t>, Cassandra, </a:t>
            </a:r>
            <a:r>
              <a:rPr lang="fr-CH" dirty="0" err="1" smtClean="0"/>
              <a:t>Hypertable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13" y="2856952"/>
            <a:ext cx="3954503" cy="267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Documents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Gestion de collections de documents (XML, JSON, …)</a:t>
            </a:r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err="1" smtClean="0"/>
              <a:t>MongoDB</a:t>
            </a:r>
            <a:r>
              <a:rPr lang="fr-CH" dirty="0" smtClean="0"/>
              <a:t>, </a:t>
            </a:r>
            <a:r>
              <a:rPr lang="fr-CH" dirty="0" err="1" smtClean="0"/>
              <a:t>CouchDB</a:t>
            </a:r>
            <a:r>
              <a:rPr lang="fr-CH" dirty="0" smtClean="0"/>
              <a:t>, </a:t>
            </a:r>
            <a:r>
              <a:rPr lang="fr-CH" dirty="0" err="1" smtClean="0"/>
              <a:t>Couchbase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2228222"/>
            <a:ext cx="4505868" cy="25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Graphes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Gestion de relations multiples entre les objets (réseaux, …)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Neo4j, </a:t>
            </a:r>
            <a:r>
              <a:rPr lang="fr-CH" dirty="0" err="1" smtClean="0"/>
              <a:t>OrientDB</a:t>
            </a:r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07" y="2747474"/>
            <a:ext cx="2777694" cy="263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4" y="2943304"/>
            <a:ext cx="4599832" cy="224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18316</TotalTime>
  <Words>439</Words>
  <Application>Microsoft Office PowerPoint</Application>
  <PresentationFormat>Affichage à l'écran (4:3)</PresentationFormat>
  <Paragraphs>143</Paragraphs>
  <Slides>25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MS PGothic</vt:lpstr>
      <vt:lpstr>Arial</vt:lpstr>
      <vt:lpstr>HelveticaNeue LT 45 Light</vt:lpstr>
      <vt:lpstr>HelveticaNeueLT Com 65 Md</vt:lpstr>
      <vt:lpstr>Clarté</vt:lpstr>
      <vt:lpstr>EVALAIS - NoSQL </vt:lpstr>
      <vt:lpstr>Jean-noël vuissoz</vt:lpstr>
      <vt:lpstr>Présentation PowerPoint</vt:lpstr>
      <vt:lpstr>NoSQL Database</vt:lpstr>
      <vt:lpstr>Not only SQL, so what else ?</vt:lpstr>
      <vt:lpstr>Clé / Valeur</vt:lpstr>
      <vt:lpstr>Colonnes</vt:lpstr>
      <vt:lpstr>Documents</vt:lpstr>
      <vt:lpstr>Graphes</vt:lpstr>
      <vt:lpstr>Nosql vs relationnel</vt:lpstr>
      <vt:lpstr>Nosql vs relationnel</vt:lpstr>
      <vt:lpstr>Why?</vt:lpstr>
      <vt:lpstr>CAP Theorem</vt:lpstr>
      <vt:lpstr>Quand utiliser quoi ?</vt:lpstr>
      <vt:lpstr>NEO4J</vt:lpstr>
      <vt:lpstr>Neo4j, une base de données graphe</vt:lpstr>
      <vt:lpstr>Architecture</vt:lpstr>
      <vt:lpstr>Forces et faiblesses</vt:lpstr>
      <vt:lpstr>Neo4j console</vt:lpstr>
      <vt:lpstr>Cas d’exemple</vt:lpstr>
      <vt:lpstr>SQL vs Cypher Statement</vt:lpstr>
      <vt:lpstr>dEMO</vt:lpstr>
      <vt:lpstr>Demo</vt:lpstr>
      <vt:lpstr>Ressources</vt:lpstr>
      <vt:lpstr>Merci pour votre attention</vt:lpstr>
    </vt:vector>
  </TitlesOfParts>
  <Company>Groupe Mutuel Assurances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Titre, Arial Black 35pts  Sous-titre, Arial 35pts</dc:title>
  <dc:creator>varoner</dc:creator>
  <cp:lastModifiedBy>neo4j</cp:lastModifiedBy>
  <cp:revision>229</cp:revision>
  <cp:lastPrinted>2017-03-14T09:51:52Z</cp:lastPrinted>
  <dcterms:created xsi:type="dcterms:W3CDTF">2009-10-14T09:46:43Z</dcterms:created>
  <dcterms:modified xsi:type="dcterms:W3CDTF">2017-06-18T17:46:12Z</dcterms:modified>
</cp:coreProperties>
</file>