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3364" strictFirstAndLastChars="0" saveSubsetFonts="1" autoCompressPictures="0">
  <p:sldMasterIdLst>
    <p:sldMasterId id="2147484047" r:id="rId1"/>
  </p:sldMasterIdLst>
  <p:notesMasterIdLst>
    <p:notesMasterId r:id="rId28"/>
  </p:notesMasterIdLst>
  <p:handoutMasterIdLst>
    <p:handoutMasterId r:id="rId29"/>
  </p:handoutMasterIdLst>
  <p:sldIdLst>
    <p:sldId id="423" r:id="rId2"/>
    <p:sldId id="428" r:id="rId3"/>
    <p:sldId id="429" r:id="rId4"/>
    <p:sldId id="430" r:id="rId5"/>
    <p:sldId id="424" r:id="rId6"/>
    <p:sldId id="400" r:id="rId7"/>
    <p:sldId id="401" r:id="rId8"/>
    <p:sldId id="402" r:id="rId9"/>
    <p:sldId id="403" r:id="rId10"/>
    <p:sldId id="404" r:id="rId11"/>
    <p:sldId id="406" r:id="rId12"/>
    <p:sldId id="414" r:id="rId13"/>
    <p:sldId id="416" r:id="rId14"/>
    <p:sldId id="409" r:id="rId15"/>
    <p:sldId id="415" r:id="rId16"/>
    <p:sldId id="425" r:id="rId17"/>
    <p:sldId id="368" r:id="rId18"/>
    <p:sldId id="418" r:id="rId19"/>
    <p:sldId id="407" r:id="rId20"/>
    <p:sldId id="420" r:id="rId21"/>
    <p:sldId id="411" r:id="rId22"/>
    <p:sldId id="426" r:id="rId23"/>
    <p:sldId id="421" r:id="rId24"/>
    <p:sldId id="398" r:id="rId25"/>
    <p:sldId id="408" r:id="rId26"/>
    <p:sldId id="427" r:id="rId27"/>
  </p:sldIdLst>
  <p:sldSz cx="9144000" cy="6858000" type="screen4x3"/>
  <p:notesSz cx="6797675" cy="99282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orient="horz" pos="3861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 orient="horz" pos="459">
          <p15:clr>
            <a:srgbClr val="A4A3A4"/>
          </p15:clr>
        </p15:guide>
        <p15:guide id="5" orient="horz" pos="300">
          <p15:clr>
            <a:srgbClr val="A4A3A4"/>
          </p15:clr>
        </p15:guide>
        <p15:guide id="6" orient="horz" pos="3475">
          <p15:clr>
            <a:srgbClr val="A4A3A4"/>
          </p15:clr>
        </p15:guide>
        <p15:guide id="7" orient="horz" pos="1638">
          <p15:clr>
            <a:srgbClr val="A4A3A4"/>
          </p15:clr>
        </p15:guide>
        <p15:guide id="8" orient="horz" pos="1026">
          <p15:clr>
            <a:srgbClr val="A4A3A4"/>
          </p15:clr>
        </p15:guide>
        <p15:guide id="9" pos="2880">
          <p15:clr>
            <a:srgbClr val="A4A3A4"/>
          </p15:clr>
        </p15:guide>
        <p15:guide id="10" pos="5307">
          <p15:clr>
            <a:srgbClr val="A4A3A4"/>
          </p15:clr>
        </p15:guide>
        <p15:guide id="11" pos="90">
          <p15:clr>
            <a:srgbClr val="A4A3A4"/>
          </p15:clr>
        </p15:guide>
        <p15:guide id="12" pos="5692">
          <p15:clr>
            <a:srgbClr val="A4A3A4"/>
          </p15:clr>
        </p15:guide>
        <p15:guide id="13" pos="4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ED"/>
    <a:srgbClr val="7F2F8E"/>
    <a:srgbClr val="75BD4B"/>
    <a:srgbClr val="F4802B"/>
    <a:srgbClr val="D81E4A"/>
    <a:srgbClr val="DF6421"/>
    <a:srgbClr val="0092D2"/>
    <a:srgbClr val="5C18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59" autoAdjust="0"/>
    <p:restoredTop sz="85397" autoAdjust="0"/>
  </p:normalViewPr>
  <p:slideViewPr>
    <p:cSldViewPr snapToGrid="0">
      <p:cViewPr varScale="1">
        <p:scale>
          <a:sx n="71" d="100"/>
          <a:sy n="71" d="100"/>
        </p:scale>
        <p:origin x="2142" y="66"/>
      </p:cViewPr>
      <p:guideLst>
        <p:guide orient="horz" pos="2157"/>
        <p:guide orient="horz" pos="3861"/>
        <p:guide orient="horz" pos="4020"/>
        <p:guide orient="horz" pos="459"/>
        <p:guide orient="horz" pos="300"/>
        <p:guide orient="horz" pos="3475"/>
        <p:guide orient="horz" pos="1638"/>
        <p:guide orient="horz" pos="1026"/>
        <p:guide pos="2880"/>
        <p:guide pos="5307"/>
        <p:guide pos="90"/>
        <p:guide pos="5692"/>
        <p:guide pos="453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-3642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F5440E3-CF6A-4C94-89AC-068D482CA0FF}" type="slidenum">
              <a:rPr lang="de-DE" altLang="fr-FR"/>
              <a:pPr>
                <a:defRPr/>
              </a:pPr>
              <a:t>‹N°›</a:t>
            </a:fld>
            <a:endParaRPr lang="de-DE" altLang="fr-FR"/>
          </a:p>
        </p:txBody>
      </p:sp>
    </p:spTree>
    <p:extLst>
      <p:ext uri="{BB962C8B-B14F-4D97-AF65-F5344CB8AC3E}">
        <p14:creationId xmlns:p14="http://schemas.microsoft.com/office/powerpoint/2010/main" val="361510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07"/>
            <a:ext cx="4984962" cy="4467701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fr-FR" noProof="0" smtClean="0"/>
              <a:t>Mastertextformat bearbeiten</a:t>
            </a:r>
          </a:p>
          <a:p>
            <a:pPr lvl="1"/>
            <a:r>
              <a:rPr lang="de-DE" altLang="fr-FR" noProof="0" smtClean="0"/>
              <a:t>Zweite Ebene</a:t>
            </a:r>
          </a:p>
          <a:p>
            <a:pPr lvl="2"/>
            <a:r>
              <a:rPr lang="de-DE" altLang="fr-FR" noProof="0" smtClean="0"/>
              <a:t>Dritte Ebene</a:t>
            </a:r>
          </a:p>
          <a:p>
            <a:pPr lvl="3"/>
            <a:r>
              <a:rPr lang="de-DE" altLang="fr-FR" noProof="0" smtClean="0"/>
              <a:t>Vierte Ebene</a:t>
            </a:r>
          </a:p>
          <a:p>
            <a:pPr lvl="4"/>
            <a:r>
              <a:rPr lang="de-DE" altLang="fr-FR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3B015E7-1691-431F-8EA0-2CE15DE2D1F9}" type="slidenum">
              <a:rPr lang="de-DE" altLang="fr-FR"/>
              <a:pPr>
                <a:defRPr/>
              </a:pPr>
              <a:t>‹N°›</a:t>
            </a:fld>
            <a:endParaRPr lang="de-DE" altLang="fr-FR"/>
          </a:p>
        </p:txBody>
      </p:sp>
    </p:spTree>
    <p:extLst>
      <p:ext uri="{BB962C8B-B14F-4D97-AF65-F5344CB8AC3E}">
        <p14:creationId xmlns:p14="http://schemas.microsoft.com/office/powerpoint/2010/main" val="1513242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nsole.neo4j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Combien connaissent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NoSQL</a:t>
            </a:r>
            <a:r>
              <a:rPr lang="fr-CH" baseline="0" dirty="0" smtClean="0"/>
              <a:t> ?</a:t>
            </a:r>
          </a:p>
          <a:p>
            <a:r>
              <a:rPr lang="fr-CH" baseline="0" dirty="0" smtClean="0"/>
              <a:t>Combien ont pratiqué </a:t>
            </a:r>
            <a:r>
              <a:rPr lang="fr-CH" baseline="0" dirty="0" err="1" smtClean="0"/>
              <a:t>NoSQL</a:t>
            </a:r>
            <a:r>
              <a:rPr lang="fr-CH" baseline="0" dirty="0" smtClean="0"/>
              <a:t> ?</a:t>
            </a:r>
          </a:p>
          <a:p>
            <a:r>
              <a:rPr lang="fr-CH" baseline="0" dirty="0" smtClean="0"/>
              <a:t>Qui a utilisé des DB clé-valeur ?</a:t>
            </a:r>
          </a:p>
          <a:p>
            <a:r>
              <a:rPr lang="fr-CH" baseline="0" dirty="0" smtClean="0"/>
              <a:t>Qui a utilisé des DB colonnes ?</a:t>
            </a:r>
          </a:p>
          <a:p>
            <a:r>
              <a:rPr lang="fr-CH" baseline="0" dirty="0" smtClean="0"/>
              <a:t>Qui a utilisé des DB documents ?</a:t>
            </a:r>
          </a:p>
          <a:p>
            <a:r>
              <a:rPr lang="fr-CH" baseline="0" dirty="0" smtClean="0"/>
              <a:t>Qui a utilisé des DB graphe ?</a:t>
            </a:r>
          </a:p>
          <a:p>
            <a:r>
              <a:rPr lang="fr-CH" baseline="0" dirty="0" smtClean="0"/>
              <a:t>Qui pense utiliser </a:t>
            </a:r>
            <a:r>
              <a:rPr lang="fr-CH" baseline="0" dirty="0" err="1" smtClean="0"/>
              <a:t>noSql</a:t>
            </a:r>
            <a:r>
              <a:rPr lang="fr-CH" baseline="0" dirty="0" smtClean="0"/>
              <a:t> dans les 2 prochaines années ?</a:t>
            </a:r>
          </a:p>
          <a:p>
            <a:endParaRPr lang="fr-CH" baseline="0" dirty="0" smtClean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B015E7-1691-431F-8EA0-2CE15DE2D1F9}" type="slidenum">
              <a:rPr lang="de-DE" altLang="fr-FR" smtClean="0"/>
              <a:pPr>
                <a:defRPr/>
              </a:pPr>
              <a:t>3</a:t>
            </a:fld>
            <a:endParaRPr lang="de-DE" altLang="fr-FR"/>
          </a:p>
        </p:txBody>
      </p:sp>
    </p:spTree>
    <p:extLst>
      <p:ext uri="{BB962C8B-B14F-4D97-AF65-F5344CB8AC3E}">
        <p14:creationId xmlns:p14="http://schemas.microsoft.com/office/powerpoint/2010/main" val="3165147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CA90B305-0232-43A1-9EB5-54375DCFF8D0}" type="slidenum">
              <a:rPr lang="de-DE" altLang="fr-FR" sz="1200" smtClean="0"/>
              <a:pPr/>
              <a:t>21</a:t>
            </a:fld>
            <a:endParaRPr lang="de-DE" altLang="fr-FR" sz="12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H" altLang="fr-FR" dirty="0" smtClean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0807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CA90B305-0232-43A1-9EB5-54375DCFF8D0}" type="slidenum">
              <a:rPr lang="de-DE" altLang="fr-FR" sz="1200" smtClean="0"/>
              <a:pPr/>
              <a:t>23</a:t>
            </a:fld>
            <a:endParaRPr lang="de-DE" altLang="fr-FR" sz="12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CH" dirty="0" smtClean="0"/>
              <a:t>voir cypher.txt</a:t>
            </a:r>
          </a:p>
          <a:p>
            <a:pPr eaLnBrk="1" hangingPunct="1"/>
            <a:endParaRPr lang="fr-CH" altLang="fr-FR" dirty="0" smtClean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0807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CH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Attribut </a:t>
            </a:r>
            <a:r>
              <a:rPr lang="fr-CH" sz="1200" u="sng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noSession</a:t>
            </a:r>
            <a:endParaRPr lang="fr-CH" sz="1200" u="sng" kern="1200" dirty="0" smtClean="0">
              <a:solidFill>
                <a:schemeClr val="tx1"/>
              </a:solidFill>
              <a:latin typeface="Arial" charset="0"/>
              <a:ea typeface="MS PGothic" charset="0"/>
              <a:cs typeface="MS PGothic" charset="0"/>
            </a:endParaRPr>
          </a:p>
          <a:p>
            <a:endParaRPr lang="fr-CH" dirty="0" smtClean="0"/>
          </a:p>
          <a:p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B015E7-1691-431F-8EA0-2CE15DE2D1F9}" type="slidenum">
              <a:rPr lang="de-DE" altLang="fr-FR" smtClean="0"/>
              <a:pPr>
                <a:defRPr/>
              </a:pPr>
              <a:t>24</a:t>
            </a:fld>
            <a:endParaRPr lang="de-DE" altLang="fr-FR"/>
          </a:p>
        </p:txBody>
      </p:sp>
    </p:spTree>
    <p:extLst>
      <p:ext uri="{BB962C8B-B14F-4D97-AF65-F5344CB8AC3E}">
        <p14:creationId xmlns:p14="http://schemas.microsoft.com/office/powerpoint/2010/main" val="1463304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baseline="0" dirty="0" smtClean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B015E7-1691-431F-8EA0-2CE15DE2D1F9}" type="slidenum">
              <a:rPr lang="de-DE" altLang="fr-FR" smtClean="0"/>
              <a:pPr>
                <a:defRPr/>
              </a:pPr>
              <a:t>4</a:t>
            </a:fld>
            <a:endParaRPr lang="de-DE" altLang="fr-FR"/>
          </a:p>
        </p:txBody>
      </p:sp>
    </p:spTree>
    <p:extLst>
      <p:ext uri="{BB962C8B-B14F-4D97-AF65-F5344CB8AC3E}">
        <p14:creationId xmlns:p14="http://schemas.microsoft.com/office/powerpoint/2010/main" val="727598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CA90B305-0232-43A1-9EB5-54375DCFF8D0}" type="slidenum">
              <a:rPr lang="de-DE" altLang="fr-FR" sz="1200" smtClean="0"/>
              <a:pPr/>
              <a:t>11</a:t>
            </a:fld>
            <a:endParaRPr lang="de-DE" altLang="fr-FR" sz="12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H" altLang="fr-FR" dirty="0" smtClean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0807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CA90B305-0232-43A1-9EB5-54375DCFF8D0}" type="slidenum">
              <a:rPr lang="de-DE" altLang="fr-FR" sz="1200" smtClean="0"/>
              <a:pPr/>
              <a:t>12</a:t>
            </a:fld>
            <a:endParaRPr lang="de-DE" altLang="fr-FR" sz="12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H" altLang="fr-FR" dirty="0" smtClean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0807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CA90B305-0232-43A1-9EB5-54375DCFF8D0}" type="slidenum">
              <a:rPr lang="de-DE" altLang="fr-FR" sz="1200" smtClean="0"/>
              <a:pPr/>
              <a:t>14</a:t>
            </a:fld>
            <a:endParaRPr lang="de-DE" altLang="fr-FR" sz="12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MS PGothic" charset="0"/>
                <a:cs typeface="MS PGothic" charset="0"/>
              </a:rPr>
              <a:t>Atomicité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MS PGothic" charset="0"/>
                <a:cs typeface="MS PGothic" charset="0"/>
              </a:rPr>
              <a:t> : Tout ou rien. Soit l’opération se fait en entier, soit elle ne se fait pas du tout. La notion d’atomicité sous-entend la possibilité de défaire une opération avortée.</a:t>
            </a:r>
          </a:p>
          <a:p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MS PGothic" charset="0"/>
                <a:cs typeface="MS PGothic" charset="0"/>
              </a:rPr>
              <a:t>Cohérence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MS PGothic" charset="0"/>
                <a:cs typeface="MS PGothic" charset="0"/>
              </a:rPr>
              <a:t> : L’opération doit assurer que la base de données sera dans un état valide après l’opération.</a:t>
            </a:r>
          </a:p>
          <a:p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MS PGothic" charset="0"/>
                <a:cs typeface="MS PGothic" charset="0"/>
              </a:rPr>
              <a:t>Isolation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MS PGothic" charset="0"/>
                <a:cs typeface="MS PGothic" charset="0"/>
              </a:rPr>
              <a:t> : L’opération doit se faire en toute autonomie sans dépendance à une autre opération.</a:t>
            </a:r>
          </a:p>
          <a:p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MS PGothic" charset="0"/>
                <a:cs typeface="MS PGothic" charset="0"/>
              </a:rPr>
              <a:t>Durabilité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MS PGothic" charset="0"/>
                <a:cs typeface="MS PGothic" charset="0"/>
              </a:rPr>
              <a:t> : En cas de problème important (coupure d’électricité), les modifications apportées sont bien enregistrées.</a:t>
            </a:r>
          </a:p>
          <a:p>
            <a:endParaRPr lang="fr-FR" sz="1200" b="0" i="0" kern="1200" dirty="0" smtClean="0">
              <a:solidFill>
                <a:schemeClr val="tx1"/>
              </a:solidFill>
              <a:effectLst/>
              <a:latin typeface="Arial" charset="0"/>
              <a:ea typeface="MS PGothic" charset="0"/>
              <a:cs typeface="MS PGothic" charset="0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MS PGothic" charset="0"/>
                <a:cs typeface="MS PGothic" charset="0"/>
              </a:rPr>
              <a:t>Ex: Amazon non dispo -&gt; $$$</a:t>
            </a:r>
          </a:p>
          <a:p>
            <a:pPr eaLnBrk="1" hangingPunct="1"/>
            <a:endParaRPr lang="fr-CH" altLang="fr-FR" dirty="0" smtClean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0807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CA90B305-0232-43A1-9EB5-54375DCFF8D0}" type="slidenum">
              <a:rPr lang="de-DE" altLang="fr-FR" sz="1200" smtClean="0"/>
              <a:pPr/>
              <a:t>17</a:t>
            </a:fld>
            <a:endParaRPr lang="de-DE" altLang="fr-FR" sz="12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H" altLang="fr-FR" dirty="0" smtClean="0">
              <a:ea typeface="MS PGothic" pitchFamily="34" charset="-128"/>
            </a:endParaRPr>
          </a:p>
          <a:p>
            <a:pPr eaLnBrk="1" hangingPunct="1"/>
            <a:endParaRPr lang="fr-CH" altLang="fr-FR" dirty="0" smtClean="0">
              <a:ea typeface="MS PGothic" pitchFamily="34" charset="-128"/>
            </a:endParaRPr>
          </a:p>
          <a:p>
            <a:pPr eaLnBrk="1" hangingPunct="1"/>
            <a:endParaRPr lang="fr-CH" altLang="fr-FR" dirty="0" smtClean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0807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CA90B305-0232-43A1-9EB5-54375DCFF8D0}" type="slidenum">
              <a:rPr lang="de-DE" altLang="fr-FR" sz="1200" smtClean="0"/>
              <a:pPr/>
              <a:t>18</a:t>
            </a:fld>
            <a:endParaRPr lang="de-DE" altLang="fr-FR" sz="12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H" altLang="fr-FR" dirty="0" smtClean="0">
              <a:ea typeface="MS PGothic" pitchFamily="34" charset="-128"/>
            </a:endParaRPr>
          </a:p>
          <a:p>
            <a:pPr eaLnBrk="1" hangingPunct="1"/>
            <a:endParaRPr lang="fr-CH" altLang="fr-FR" dirty="0" smtClean="0">
              <a:ea typeface="MS PGothic" pitchFamily="34" charset="-128"/>
            </a:endParaRPr>
          </a:p>
          <a:p>
            <a:pPr eaLnBrk="1" hangingPunct="1"/>
            <a:endParaRPr lang="fr-CH" altLang="fr-FR" dirty="0" smtClean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0807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CA90B305-0232-43A1-9EB5-54375DCFF8D0}" type="slidenum">
              <a:rPr lang="de-DE" altLang="fr-FR" sz="1200" smtClean="0"/>
              <a:pPr/>
              <a:t>19</a:t>
            </a:fld>
            <a:endParaRPr lang="de-DE" altLang="fr-FR" sz="12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H" altLang="fr-FR" dirty="0" smtClean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0807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CA90B305-0232-43A1-9EB5-54375DCFF8D0}" type="slidenum">
              <a:rPr lang="de-DE" altLang="fr-FR" sz="1200" smtClean="0"/>
              <a:pPr/>
              <a:t>20</a:t>
            </a:fld>
            <a:endParaRPr lang="de-DE" altLang="fr-FR" sz="12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CH" dirty="0" smtClean="0">
                <a:hlinkClick r:id="rId3"/>
              </a:rPr>
              <a:t>http://console.neo4j.org/</a:t>
            </a:r>
            <a:endParaRPr lang="fr-CH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CH" dirty="0" smtClean="0"/>
          </a:p>
          <a:p>
            <a:r>
              <a:rPr lang="it-IT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CREATE (martin:Personne {</a:t>
            </a:r>
            <a:r>
              <a:rPr lang="it-IT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nom: 'Garcia', prenom: 'Martin'}), </a:t>
            </a:r>
          </a:p>
          <a:p>
            <a:r>
              <a:rPr lang="fr-CH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(</a:t>
            </a:r>
            <a:r>
              <a:rPr lang="fr-CH" sz="1200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jnv:Personne</a:t>
            </a:r>
            <a:r>
              <a:rPr lang="fr-CH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 {</a:t>
            </a:r>
            <a:r>
              <a:rPr lang="fr-CH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nom: '</a:t>
            </a:r>
            <a:r>
              <a:rPr lang="fr-CH" sz="1200" u="sng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Vuissoz</a:t>
            </a:r>
            <a:r>
              <a:rPr lang="fr-CH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', </a:t>
            </a:r>
            <a:r>
              <a:rPr lang="fr-CH" sz="1200" u="sng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prenom</a:t>
            </a:r>
            <a:r>
              <a:rPr lang="fr-CH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: '</a:t>
            </a:r>
            <a:r>
              <a:rPr lang="fr-CH" sz="1200" u="sng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Jean-Nöel</a:t>
            </a:r>
            <a:r>
              <a:rPr lang="fr-CH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'}),</a:t>
            </a:r>
          </a:p>
          <a:p>
            <a:r>
              <a:rPr lang="nb-NO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(steve:Personne {</a:t>
            </a:r>
            <a:r>
              <a:rPr lang="nb-NO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nom: 'Vaquin', prenom: 'Steve'}),</a:t>
            </a:r>
          </a:p>
          <a:p>
            <a:r>
              <a:rPr lang="fr-CH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(</a:t>
            </a:r>
            <a:r>
              <a:rPr lang="fr-CH" sz="1200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jimmy:Personne</a:t>
            </a:r>
            <a:r>
              <a:rPr lang="fr-CH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 {</a:t>
            </a:r>
            <a:r>
              <a:rPr lang="fr-CH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nom: '</a:t>
            </a:r>
            <a:r>
              <a:rPr lang="fr-CH" sz="1200" u="sng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Dubuis</a:t>
            </a:r>
            <a:r>
              <a:rPr lang="fr-CH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', </a:t>
            </a:r>
            <a:r>
              <a:rPr lang="fr-CH" sz="1200" u="sng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prenom</a:t>
            </a:r>
            <a:r>
              <a:rPr lang="fr-CH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: 'Jimmy'}),</a:t>
            </a:r>
          </a:p>
          <a:p>
            <a:r>
              <a:rPr lang="fr-CH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(</a:t>
            </a:r>
            <a:r>
              <a:rPr lang="fr-CH" sz="1200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archi:Departement</a:t>
            </a:r>
            <a:r>
              <a:rPr lang="fr-CH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 {</a:t>
            </a:r>
            <a:r>
              <a:rPr lang="fr-CH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nom: 'Architecture'}),</a:t>
            </a:r>
          </a:p>
          <a:p>
            <a:r>
              <a:rPr lang="fr-CH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(</a:t>
            </a:r>
            <a:r>
              <a:rPr lang="fr-CH" sz="1200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finance:Departement</a:t>
            </a:r>
            <a:r>
              <a:rPr lang="fr-CH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 {</a:t>
            </a:r>
            <a:r>
              <a:rPr lang="fr-CH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nom: 'Finance'}), </a:t>
            </a:r>
          </a:p>
          <a:p>
            <a:r>
              <a:rPr lang="fr-CH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(</a:t>
            </a:r>
            <a:r>
              <a:rPr lang="fr-CH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martin)-[:TRAVAILLE]-&gt;(archi),</a:t>
            </a:r>
          </a:p>
          <a:p>
            <a:r>
              <a:rPr lang="fr-CH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(</a:t>
            </a:r>
            <a:r>
              <a:rPr lang="fr-CH" sz="1200" u="sng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jnv</a:t>
            </a:r>
            <a:r>
              <a:rPr lang="fr-CH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)-[:TRAVAILLE {since:2009}]-&gt;(archi),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(</a:t>
            </a:r>
            <a:r>
              <a:rPr lang="fr-FR" sz="1200" u="sng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jnv</a:t>
            </a:r>
            <a:r>
              <a:rPr lang="fr-FR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)-[:TRAVAILLE {since:2004, until:2009}]-&gt;(finance),</a:t>
            </a:r>
          </a:p>
          <a:p>
            <a:r>
              <a:rPr lang="fr-CH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(</a:t>
            </a:r>
            <a:r>
              <a:rPr lang="fr-CH" sz="1200" u="sng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steve</a:t>
            </a:r>
            <a:r>
              <a:rPr lang="fr-CH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)-[:TRAVAILLE]-&gt;(finance),</a:t>
            </a:r>
          </a:p>
          <a:p>
            <a:r>
              <a:rPr lang="fr-CH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(</a:t>
            </a:r>
            <a:r>
              <a:rPr lang="fr-CH" sz="1200" u="sng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jimmy</a:t>
            </a:r>
            <a:r>
              <a:rPr lang="fr-CH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)-[:TRAVAILLE]-&gt;(finance)</a:t>
            </a:r>
          </a:p>
          <a:p>
            <a:endParaRPr lang="fr-CH" sz="1200" kern="1200" dirty="0" smtClean="0">
              <a:solidFill>
                <a:schemeClr val="tx1"/>
              </a:solidFill>
              <a:latin typeface="Arial" charset="0"/>
              <a:ea typeface="MS PGothic" charset="0"/>
              <a:cs typeface="MS PGothic" charset="0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MATCH (</a:t>
            </a:r>
            <a:r>
              <a:rPr lang="fr-FR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Personne)-[</a:t>
            </a:r>
            <a:r>
              <a:rPr lang="fr-FR" sz="1200" u="sng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t:TRAVAILLE</a:t>
            </a:r>
            <a:r>
              <a:rPr lang="fr-FR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]-&gt;(</a:t>
            </a:r>
            <a:r>
              <a:rPr lang="fr-FR" sz="1200" u="sng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Departement</a:t>
            </a:r>
            <a:r>
              <a:rPr lang="fr-FR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) RETURN Personne, t, </a:t>
            </a:r>
            <a:r>
              <a:rPr lang="fr-FR" sz="1200" u="sng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Departement</a:t>
            </a:r>
            <a:endParaRPr lang="fr-CH" altLang="fr-FR" dirty="0" smtClean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0807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918A-62B2-45B2-91CD-32D5173E3093}" type="datetimeFigureOut">
              <a:rPr lang="fr-CH" smtClean="0"/>
              <a:t>18.06.2017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D089D-27FF-4C02-B82E-E388FD17B5AB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918A-62B2-45B2-91CD-32D5173E3093}" type="datetimeFigureOut">
              <a:rPr lang="fr-CH" smtClean="0"/>
              <a:t>18.06.2017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2E24B2-AD0A-4DAB-8085-264ADDF11374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918A-62B2-45B2-91CD-32D5173E3093}" type="datetimeFigureOut">
              <a:rPr lang="fr-CH" smtClean="0"/>
              <a:t>18.06.2017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A7178-11A7-4D4F-9F43-BBDFFB462E11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918A-62B2-45B2-91CD-32D5173E3093}" type="datetimeFigureOut">
              <a:rPr lang="fr-CH" smtClean="0"/>
              <a:t>18.06.2017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461DDA-FDB1-403E-B65C-5AA09214D4CF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918A-62B2-45B2-91CD-32D5173E3093}" type="datetimeFigureOut">
              <a:rPr lang="fr-CH" smtClean="0"/>
              <a:t>18.06.2017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72720F-F92C-498B-8ABA-AC4CFC885DCB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918A-62B2-45B2-91CD-32D5173E3093}" type="datetimeFigureOut">
              <a:rPr lang="fr-CH" smtClean="0"/>
              <a:t>18.06.2017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0AC7BD-A33C-4EB3-957F-966D2D88C77C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918A-62B2-45B2-91CD-32D5173E3093}" type="datetimeFigureOut">
              <a:rPr lang="fr-CH" smtClean="0"/>
              <a:t>18.06.2017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08F09-7366-41B9-B979-69FB5D3C0783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918A-62B2-45B2-91CD-32D5173E3093}" type="datetimeFigureOut">
              <a:rPr lang="fr-CH" smtClean="0"/>
              <a:t>18.06.2017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2890C6-03FF-4AA2-A2CB-F4EE26F10FEB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918A-62B2-45B2-91CD-32D5173E3093}" type="datetimeFigureOut">
              <a:rPr lang="fr-CH" smtClean="0"/>
              <a:t>18.06.2017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17B00-94DB-4366-AD6B-70561C2C6B0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918A-62B2-45B2-91CD-32D5173E3093}" type="datetimeFigureOut">
              <a:rPr lang="fr-CH" smtClean="0"/>
              <a:t>18.06.2017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8215D-14EC-4A7A-A615-09D87A33C981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918A-62B2-45B2-91CD-32D5173E3093}" type="datetimeFigureOut">
              <a:rPr lang="fr-CH" smtClean="0"/>
              <a:t>18.06.2017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3F418C-E873-4FD1-8A12-5A46FDDA67AE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010918A-62B2-45B2-91CD-32D5173E3093}" type="datetimeFigureOut">
              <a:rPr lang="fr-CH" smtClean="0"/>
              <a:t>18.06.2017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5EE5A08-01D8-4C01-BB35-EA7B766CB1B0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om/articles/graph-nosql-neo4j" TargetMode="External"/><Relationship Id="rId2" Type="http://schemas.openxmlformats.org/officeDocument/2006/relationships/hyperlink" Target="http://nosql-databa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o4j.com/docs/cypher-refcard/current/" TargetMode="External"/><Relationship Id="rId5" Type="http://schemas.openxmlformats.org/officeDocument/2006/relationships/hyperlink" Target="http://console.neo4j.org/" TargetMode="External"/><Relationship Id="rId4" Type="http://schemas.openxmlformats.org/officeDocument/2006/relationships/hyperlink" Target="https://neo4j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nv.ch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EVALAIS - NoSQL</a:t>
            </a:r>
            <a:br>
              <a:rPr lang="en-US" b="1" dirty="0" smtClean="0"/>
            </a:b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Basics</a:t>
            </a:r>
          </a:p>
          <a:p>
            <a:r>
              <a:rPr lang="fr-CH" dirty="0"/>
              <a:t>Neo4j</a:t>
            </a:r>
          </a:p>
          <a:p>
            <a:endParaRPr lang="fr-CH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110" y="3749039"/>
            <a:ext cx="4511831" cy="2432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09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altLang="fr-FR" sz="3200" dirty="0" smtClean="0">
                <a:latin typeface="HelveticaNeueLT Com 65 Md" panose="020B0604020202020204" pitchFamily="34" charset="0"/>
              </a:rPr>
              <a:t>Graphes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Gestion de relations multiples entre les objets (réseaux, …)</a:t>
            </a:r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r>
              <a:rPr lang="fr-CH" dirty="0" smtClean="0"/>
              <a:t>Neo4j, </a:t>
            </a:r>
            <a:r>
              <a:rPr lang="fr-CH" dirty="0" err="1" smtClean="0"/>
              <a:t>OrientDB</a:t>
            </a:r>
            <a:endParaRPr lang="fr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07" y="2747474"/>
            <a:ext cx="2777694" cy="2639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414" y="2943304"/>
            <a:ext cx="4599832" cy="224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79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2"/>
          <p:cNvSpPr>
            <a:spLocks noGrp="1" noChangeArrowheads="1"/>
          </p:cNvSpPr>
          <p:nvPr>
            <p:ph type="title"/>
          </p:nvPr>
        </p:nvSpPr>
        <p:spPr>
          <a:xfrm>
            <a:off x="581892" y="476250"/>
            <a:ext cx="7842972" cy="8205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altLang="fr-FR" sz="3200" dirty="0" err="1">
                <a:latin typeface="HelveticaNeueLT Com 65 Md" panose="020B0604020202020204" pitchFamily="34" charset="0"/>
              </a:rPr>
              <a:t>Nosql</a:t>
            </a:r>
            <a:r>
              <a:rPr lang="fr-CH" altLang="fr-FR" sz="3200" dirty="0">
                <a:latin typeface="HelveticaNeueLT Com 65 Md" panose="020B0604020202020204" pitchFamily="34" charset="0"/>
              </a:rPr>
              <a:t> vs relationnel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555" y="3631495"/>
            <a:ext cx="4617229" cy="3045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17" y="1299932"/>
            <a:ext cx="457087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60059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2"/>
          <p:cNvSpPr>
            <a:spLocks noGrp="1" noChangeArrowheads="1"/>
          </p:cNvSpPr>
          <p:nvPr>
            <p:ph type="title"/>
          </p:nvPr>
        </p:nvSpPr>
        <p:spPr>
          <a:xfrm>
            <a:off x="565266" y="476250"/>
            <a:ext cx="7859598" cy="7706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altLang="fr-FR" sz="3200" dirty="0" err="1">
                <a:latin typeface="HelveticaNeueLT Com 65 Md" panose="020B0604020202020204" pitchFamily="34" charset="0"/>
              </a:rPr>
              <a:t>Nosql</a:t>
            </a:r>
            <a:r>
              <a:rPr lang="fr-CH" altLang="fr-FR" sz="3200" dirty="0">
                <a:latin typeface="HelveticaNeueLT Com 65 Md" panose="020B0604020202020204" pitchFamily="34" charset="0"/>
              </a:rPr>
              <a:t> vs relationnel</a:t>
            </a:r>
          </a:p>
        </p:txBody>
      </p:sp>
      <p:sp>
        <p:nvSpPr>
          <p:cNvPr id="4" name="AutoShape 2" descr="https://s3.amazonaws.com/dev.assets.neo4j.com/wp-content/uploads/organization_relational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41" y="1145308"/>
            <a:ext cx="4654037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763" y="3821833"/>
            <a:ext cx="6923087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50103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altLang="fr-FR" sz="3200" dirty="0" err="1" smtClean="0">
                <a:latin typeface="HelveticaNeueLT Com 65 Md" panose="020B0604020202020204" pitchFamily="34" charset="0"/>
              </a:rPr>
              <a:t>Why</a:t>
            </a:r>
            <a:r>
              <a:rPr lang="fr-CH" altLang="fr-FR" sz="3200" dirty="0" smtClean="0">
                <a:latin typeface="HelveticaNeueLT Com 65 Md" panose="020B0604020202020204" pitchFamily="34" charset="0"/>
              </a:rPr>
              <a:t>?</a:t>
            </a:r>
            <a:endParaRPr lang="fr-CH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r>
              <a:rPr lang="en-US" dirty="0" err="1" smtClean="0"/>
              <a:t>Schémas</a:t>
            </a:r>
            <a:r>
              <a:rPr lang="en-US" dirty="0" smtClean="0"/>
              <a:t> </a:t>
            </a:r>
            <a:r>
              <a:rPr lang="en-US" dirty="0" err="1" smtClean="0"/>
              <a:t>dynamiques</a:t>
            </a:r>
            <a:endParaRPr lang="en-US" dirty="0" smtClean="0"/>
          </a:p>
          <a:p>
            <a:r>
              <a:rPr lang="en-US" dirty="0" err="1" smtClean="0"/>
              <a:t>Réplication</a:t>
            </a:r>
            <a:endParaRPr lang="en-US" dirty="0" smtClean="0"/>
          </a:p>
          <a:p>
            <a:r>
              <a:rPr lang="en-US" dirty="0" smtClean="0"/>
              <a:t>Horizontal scaling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8938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2"/>
          <p:cNvSpPr>
            <a:spLocks noGrp="1" noChangeArrowheads="1"/>
          </p:cNvSpPr>
          <p:nvPr>
            <p:ph type="title"/>
          </p:nvPr>
        </p:nvSpPr>
        <p:spPr>
          <a:xfrm>
            <a:off x="482138" y="428625"/>
            <a:ext cx="7942725" cy="8265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altLang="fr-FR" sz="3200" dirty="0">
                <a:latin typeface="HelveticaNeueLT Com 65 Md" panose="020B0604020202020204" pitchFamily="34" charset="0"/>
              </a:rPr>
              <a:t>CAP </a:t>
            </a:r>
            <a:r>
              <a:rPr lang="fr-CH" altLang="fr-FR" sz="3200" dirty="0" err="1">
                <a:latin typeface="HelveticaNeueLT Com 65 Md" panose="020B0604020202020204" pitchFamily="34" charset="0"/>
              </a:rPr>
              <a:t>Theorem</a:t>
            </a:r>
            <a:endParaRPr lang="fr-CH" altLang="fr-FR" sz="3200" dirty="0">
              <a:latin typeface="HelveticaNeueLT Com 65 Md" panose="020B0604020202020204" pitchFamily="34" charset="0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1143000" y="1447800"/>
            <a:ext cx="7124700" cy="4191000"/>
          </a:xfrm>
        </p:spPr>
        <p:txBody>
          <a:bodyPr/>
          <a:lstStyle/>
          <a:p>
            <a:r>
              <a:rPr lang="fr-CH" sz="1100" dirty="0" err="1" smtClean="0"/>
              <a:t>Consistency</a:t>
            </a:r>
            <a:r>
              <a:rPr lang="fr-CH" sz="1100" dirty="0" smtClean="0"/>
              <a:t> (Cohérence): Tout les nœuds du systèmes voient la même données =&gt; XA, (ACID)</a:t>
            </a:r>
          </a:p>
          <a:p>
            <a:r>
              <a:rPr lang="fr-CH" sz="1100" dirty="0" err="1" smtClean="0"/>
              <a:t>Availability</a:t>
            </a:r>
            <a:r>
              <a:rPr lang="fr-CH" sz="1100" dirty="0" smtClean="0"/>
              <a:t> (Disponibilité): Le système répond toujours même si la données n’est pas la dernière.</a:t>
            </a:r>
          </a:p>
          <a:p>
            <a:r>
              <a:rPr lang="fr-CH" sz="1100" dirty="0" smtClean="0"/>
              <a:t>Partition </a:t>
            </a:r>
            <a:r>
              <a:rPr lang="fr-CH" sz="1100" dirty="0" err="1" smtClean="0"/>
              <a:t>Tolerance</a:t>
            </a:r>
            <a:r>
              <a:rPr lang="fr-CH" sz="1100" dirty="0" smtClean="0"/>
              <a:t>: Aucune panne (sauf coupure réseau) ne doit empêcher le système de répondre correctement </a:t>
            </a:r>
            <a:endParaRPr lang="fr-CH" sz="11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2386013"/>
            <a:ext cx="41719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445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altLang="fr-FR" sz="3200" dirty="0" smtClean="0">
                <a:latin typeface="HelveticaNeueLT Com 65 Md" panose="020B0604020202020204" pitchFamily="34" charset="0"/>
              </a:rPr>
              <a:t>Quand utiliser quoi ?</a:t>
            </a:r>
            <a:endParaRPr lang="fr-CH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It’s depends !</a:t>
            </a:r>
            <a:endParaRPr lang="fr-C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95" y="3806525"/>
            <a:ext cx="6193702" cy="151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198398"/>
            <a:ext cx="7688389" cy="1249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57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fr-FR" dirty="0" smtClean="0">
                <a:solidFill>
                  <a:schemeClr val="bg1"/>
                </a:solidFill>
                <a:latin typeface="HelveticaNeue LT 45 Light" pitchFamily="34" charset="0"/>
              </a:rPr>
              <a:t>NEO4J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3906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2"/>
          <p:cNvSpPr>
            <a:spLocks noGrp="1" noChangeArrowheads="1"/>
          </p:cNvSpPr>
          <p:nvPr>
            <p:ph type="title"/>
          </p:nvPr>
        </p:nvSpPr>
        <p:spPr>
          <a:xfrm>
            <a:off x="719138" y="476250"/>
            <a:ext cx="7705725" cy="45561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CH" altLang="fr-FR" sz="3200" dirty="0">
                <a:latin typeface="HelveticaNeueLT Com 65 Md" panose="020B0604020202020204" pitchFamily="34" charset="0"/>
              </a:rPr>
              <a:t>Neo4j, une base de données graphe</a:t>
            </a:r>
          </a:p>
        </p:txBody>
      </p:sp>
      <p:sp>
        <p:nvSpPr>
          <p:cNvPr id="4" name="Espace réservé du contenu 2"/>
          <p:cNvSpPr>
            <a:spLocks noGrp="1"/>
          </p:cNvSpPr>
          <p:nvPr>
            <p:ph sz="half" idx="1"/>
          </p:nvPr>
        </p:nvSpPr>
        <p:spPr>
          <a:xfrm>
            <a:off x="1143000" y="1447800"/>
            <a:ext cx="7696200" cy="4191000"/>
          </a:xfrm>
        </p:spPr>
        <p:txBody>
          <a:bodyPr/>
          <a:lstStyle/>
          <a:p>
            <a:r>
              <a:rPr lang="en-US" sz="2000" dirty="0" smtClean="0"/>
              <a:t> </a:t>
            </a:r>
            <a:r>
              <a:rPr lang="fr-FR" sz="2000" dirty="0" smtClean="0"/>
              <a:t>transactions ACID</a:t>
            </a:r>
            <a:r>
              <a:rPr lang="en-US" sz="2000" dirty="0" smtClean="0"/>
              <a:t> </a:t>
            </a:r>
          </a:p>
          <a:p>
            <a:r>
              <a:rPr lang="en-US" sz="2000" dirty="0"/>
              <a:t> </a:t>
            </a:r>
            <a:r>
              <a:rPr lang="en-US" sz="2000" dirty="0" err="1" smtClean="0"/>
              <a:t>écrit</a:t>
            </a:r>
            <a:r>
              <a:rPr lang="en-US" sz="2000" dirty="0" smtClean="0"/>
              <a:t> </a:t>
            </a:r>
            <a:r>
              <a:rPr lang="en-US" sz="2000" dirty="0" err="1" smtClean="0"/>
              <a:t>en</a:t>
            </a:r>
            <a:r>
              <a:rPr lang="en-US" sz="2000" dirty="0" smtClean="0"/>
              <a:t> in Java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données</a:t>
            </a:r>
            <a:r>
              <a:rPr lang="en-US" sz="2000" dirty="0" smtClean="0"/>
              <a:t> </a:t>
            </a:r>
            <a:r>
              <a:rPr lang="en-US" sz="2000" dirty="0" err="1" smtClean="0"/>
              <a:t>stockées</a:t>
            </a:r>
            <a:r>
              <a:rPr lang="en-US" sz="2000" dirty="0" smtClean="0"/>
              <a:t> sur </a:t>
            </a:r>
            <a:r>
              <a:rPr lang="en-US" sz="2000" dirty="0" err="1" smtClean="0"/>
              <a:t>disque</a:t>
            </a:r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271" y="2543176"/>
            <a:ext cx="5918030" cy="405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2"/>
          <p:cNvSpPr>
            <a:spLocks noGrp="1" noChangeArrowheads="1"/>
          </p:cNvSpPr>
          <p:nvPr>
            <p:ph type="title"/>
          </p:nvPr>
        </p:nvSpPr>
        <p:spPr>
          <a:xfrm>
            <a:off x="719138" y="476250"/>
            <a:ext cx="7705725" cy="45561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CH" altLang="fr-FR" sz="3200" dirty="0">
                <a:latin typeface="HelveticaNeueLT Com 65 Md" panose="020B0604020202020204" pitchFamily="34" charset="0"/>
              </a:rPr>
              <a:t>Architecture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333758"/>
            <a:ext cx="6546850" cy="452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9657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2"/>
          <p:cNvSpPr>
            <a:spLocks noGrp="1" noChangeArrowheads="1"/>
          </p:cNvSpPr>
          <p:nvPr>
            <p:ph type="title"/>
          </p:nvPr>
        </p:nvSpPr>
        <p:spPr>
          <a:xfrm>
            <a:off x="719138" y="476250"/>
            <a:ext cx="7705725" cy="45561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CH" altLang="fr-FR" sz="3200" dirty="0">
                <a:latin typeface="HelveticaNeueLT Com 65 Md" panose="020B0604020202020204" pitchFamily="34" charset="0"/>
              </a:rPr>
              <a:t>Forces et faiblesses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76475"/>
            <a:ext cx="6399213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4121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  <a:latin typeface="HelveticaNeue LT 45 Light" pitchFamily="34" charset="0"/>
              </a:rPr>
              <a:t>Membres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8146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2"/>
          <p:cNvSpPr>
            <a:spLocks noGrp="1" noChangeArrowheads="1"/>
          </p:cNvSpPr>
          <p:nvPr>
            <p:ph type="title"/>
          </p:nvPr>
        </p:nvSpPr>
        <p:spPr>
          <a:xfrm>
            <a:off x="719138" y="476250"/>
            <a:ext cx="7705725" cy="45561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CH" altLang="fr-FR" sz="3200" dirty="0">
                <a:latin typeface="HelveticaNeueLT Com 65 Md" panose="020B0604020202020204" pitchFamily="34" charset="0"/>
              </a:rPr>
              <a:t>Neo4j console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34" y="1371600"/>
            <a:ext cx="8887458" cy="447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8796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2"/>
          <p:cNvSpPr>
            <a:spLocks noGrp="1" noChangeArrowheads="1"/>
          </p:cNvSpPr>
          <p:nvPr>
            <p:ph type="title"/>
          </p:nvPr>
        </p:nvSpPr>
        <p:spPr>
          <a:xfrm>
            <a:off x="719138" y="476250"/>
            <a:ext cx="7705725" cy="45561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CH" altLang="fr-FR" sz="3200" dirty="0">
                <a:latin typeface="HelveticaNeueLT Com 65 Md" panose="020B0604020202020204" pitchFamily="34" charset="0"/>
              </a:rPr>
              <a:t>SQL vs </a:t>
            </a:r>
            <a:r>
              <a:rPr lang="fr-CH" altLang="fr-FR" sz="3200" dirty="0" err="1">
                <a:latin typeface="HelveticaNeueLT Com 65 Md" panose="020B0604020202020204" pitchFamily="34" charset="0"/>
              </a:rPr>
              <a:t>Cypher</a:t>
            </a:r>
            <a:r>
              <a:rPr lang="fr-CH" altLang="fr-FR" sz="3200" dirty="0">
                <a:latin typeface="HelveticaNeueLT Com 65 Md" panose="020B0604020202020204" pitchFamily="34" charset="0"/>
              </a:rPr>
              <a:t> </a:t>
            </a:r>
            <a:r>
              <a:rPr lang="fr-CH" altLang="fr-FR" sz="3200" dirty="0" err="1">
                <a:latin typeface="HelveticaNeueLT Com 65 Md" panose="020B0604020202020204" pitchFamily="34" charset="0"/>
              </a:rPr>
              <a:t>Statement</a:t>
            </a:r>
            <a:endParaRPr lang="fr-CH" altLang="fr-FR" sz="3200" dirty="0">
              <a:latin typeface="HelveticaNeueLT Com 65 Md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76" y="1460500"/>
            <a:ext cx="7457187" cy="359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7265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fr-FR" dirty="0" err="1" smtClean="0">
                <a:solidFill>
                  <a:schemeClr val="bg1"/>
                </a:solidFill>
                <a:latin typeface="HelveticaNeue LT 45 Light" pitchFamily="34" charset="0"/>
              </a:rPr>
              <a:t>dEMO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7568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2"/>
          <p:cNvSpPr>
            <a:spLocks noGrp="1" noChangeArrowheads="1"/>
          </p:cNvSpPr>
          <p:nvPr>
            <p:ph type="title"/>
          </p:nvPr>
        </p:nvSpPr>
        <p:spPr>
          <a:xfrm>
            <a:off x="719138" y="476250"/>
            <a:ext cx="7705725" cy="45561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CH" altLang="fr-FR" sz="3200" dirty="0" smtClean="0">
                <a:latin typeface="HelveticaNeueLT Com 65 Md" panose="020B0604020202020204" pitchFamily="34" charset="0"/>
              </a:rPr>
              <a:t>Cas d’exemple</a:t>
            </a:r>
            <a:endParaRPr lang="fr-CH" altLang="fr-FR" sz="3200" dirty="0">
              <a:latin typeface="HelveticaNeueLT Com 65 Md" panose="020B06040202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/>
          <a:srcRect l="29559" t="27387" r="30441" b="27646"/>
          <a:stretch/>
        </p:blipFill>
        <p:spPr>
          <a:xfrm>
            <a:off x="719138" y="2575451"/>
            <a:ext cx="6169891" cy="3901549"/>
          </a:xfrm>
          <a:prstGeom prst="rect">
            <a:avLst/>
          </a:prstGeom>
        </p:spPr>
      </p:pic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fr-CH" dirty="0" smtClean="0"/>
              <a:t>Ex. avec </a:t>
            </a:r>
            <a:r>
              <a:rPr lang="fr-CH" dirty="0" err="1" smtClean="0"/>
              <a:t>spring</a:t>
            </a:r>
            <a:r>
              <a:rPr lang="fr-CH" dirty="0" smtClean="0"/>
              <a:t>-data</a:t>
            </a:r>
          </a:p>
          <a:p>
            <a:pPr lvl="1"/>
            <a:r>
              <a:rPr lang="fr-CH" dirty="0" smtClean="0"/>
              <a:t>https://github.com/mejnv/evalais.git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13529716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fr-CH" sz="3200" dirty="0" smtClean="0">
                <a:latin typeface="HelveticaNeueLT Com 65 Md" panose="020B0604020202020204" pitchFamily="34" charset="0"/>
              </a:rPr>
              <a:t>Les challenges</a:t>
            </a:r>
            <a:endParaRPr lang="fr-CH" sz="3200" dirty="0">
              <a:latin typeface="HelveticaNeueLT Com 65 Md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Comment </a:t>
            </a:r>
            <a:r>
              <a:rPr lang="fr-CH" dirty="0" smtClean="0"/>
              <a:t>cibler la techno susceptible de répondre aux besoins ?</a:t>
            </a:r>
          </a:p>
          <a:p>
            <a:r>
              <a:rPr lang="fr-CH" dirty="0" smtClean="0"/>
              <a:t>Comment exploiter ces bases de données ?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9421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fr-CH" sz="3200" dirty="0">
                <a:latin typeface="HelveticaNeueLT Com 65 Md" panose="020B0604020202020204" pitchFamily="34" charset="0"/>
              </a:rPr>
              <a:t>Ressources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>
                <a:hlinkClick r:id="rId2"/>
              </a:rPr>
              <a:t>http://nosql-database.org</a:t>
            </a:r>
            <a:r>
              <a:rPr lang="fr-CH" dirty="0" smtClean="0">
                <a:hlinkClick r:id="rId2"/>
              </a:rPr>
              <a:t>/</a:t>
            </a:r>
            <a:endParaRPr lang="fr-CH" dirty="0" smtClean="0"/>
          </a:p>
          <a:p>
            <a:r>
              <a:rPr lang="fr-CH" dirty="0">
                <a:hlinkClick r:id="rId3"/>
              </a:rPr>
              <a:t>https://</a:t>
            </a:r>
            <a:r>
              <a:rPr lang="fr-CH" dirty="0" smtClean="0">
                <a:hlinkClick r:id="rId3"/>
              </a:rPr>
              <a:t>www.infoq.com/articles/graph-nosql-neo4j</a:t>
            </a:r>
            <a:endParaRPr lang="fr-CH" dirty="0" smtClean="0"/>
          </a:p>
          <a:p>
            <a:r>
              <a:rPr lang="fr-CH" dirty="0">
                <a:hlinkClick r:id="rId4"/>
              </a:rPr>
              <a:t>https://neo4j.com</a:t>
            </a:r>
            <a:r>
              <a:rPr lang="fr-CH" dirty="0" smtClean="0">
                <a:hlinkClick r:id="rId4"/>
              </a:rPr>
              <a:t>/</a:t>
            </a:r>
            <a:endParaRPr lang="fr-CH" dirty="0" smtClean="0"/>
          </a:p>
          <a:p>
            <a:r>
              <a:rPr lang="fr-CH" dirty="0">
                <a:hlinkClick r:id="rId5"/>
              </a:rPr>
              <a:t>http://console.neo4j.org</a:t>
            </a:r>
            <a:r>
              <a:rPr lang="fr-CH" dirty="0" smtClean="0">
                <a:hlinkClick r:id="rId5"/>
              </a:rPr>
              <a:t>/</a:t>
            </a:r>
            <a:endParaRPr lang="fr-CH" dirty="0" smtClean="0"/>
          </a:p>
          <a:p>
            <a:r>
              <a:rPr lang="fr-CH" dirty="0">
                <a:hlinkClick r:id="rId6"/>
              </a:rPr>
              <a:t>https://neo4j.com/docs/cypher-refcard/current</a:t>
            </a:r>
            <a:r>
              <a:rPr lang="fr-CH" dirty="0" smtClean="0">
                <a:hlinkClick r:id="rId6"/>
              </a:rPr>
              <a:t>/</a:t>
            </a:r>
            <a:endParaRPr lang="fr-CH" dirty="0" smtClean="0"/>
          </a:p>
          <a:p>
            <a:r>
              <a:rPr lang="fr-CH" dirty="0"/>
              <a:t>https://github.com/mejnv/evalais.git</a:t>
            </a:r>
          </a:p>
          <a:p>
            <a:endParaRPr lang="fr-CH" dirty="0" smtClean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4214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Merci pour votre attention</a:t>
            </a:r>
            <a:endParaRPr lang="fr-C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414" y="2905823"/>
            <a:ext cx="4511831" cy="2432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384" y="4849264"/>
            <a:ext cx="16668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2" y="1868810"/>
            <a:ext cx="2453655" cy="2253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24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fr-CH" dirty="0" smtClean="0"/>
              <a:t>HES Sierre 2003</a:t>
            </a:r>
          </a:p>
          <a:p>
            <a:pPr fontAlgn="auto">
              <a:spcAft>
                <a:spcPts val="0"/>
              </a:spcAft>
            </a:pPr>
            <a:r>
              <a:rPr lang="fr-CH" dirty="0" smtClean="0"/>
              <a:t>Web </a:t>
            </a:r>
            <a:r>
              <a:rPr lang="fr-CH" dirty="0" err="1" smtClean="0"/>
              <a:t>Developper</a:t>
            </a:r>
            <a:r>
              <a:rPr lang="fr-CH" dirty="0" smtClean="0"/>
              <a:t> @ </a:t>
            </a:r>
            <a:r>
              <a:rPr lang="fr-CH" dirty="0" err="1" smtClean="0"/>
              <a:t>Iomedia</a:t>
            </a:r>
            <a:endParaRPr lang="fr-CH" dirty="0" smtClean="0"/>
          </a:p>
          <a:p>
            <a:pPr fontAlgn="auto">
              <a:spcAft>
                <a:spcPts val="0"/>
              </a:spcAft>
            </a:pPr>
            <a:r>
              <a:rPr lang="fr-CH" dirty="0" smtClean="0"/>
              <a:t>Architect @ Groupe Mutuel</a:t>
            </a:r>
          </a:p>
          <a:p>
            <a:pPr fontAlgn="auto">
              <a:spcAft>
                <a:spcPts val="0"/>
              </a:spcAft>
            </a:pPr>
            <a:r>
              <a:rPr lang="fr-CH" dirty="0">
                <a:hlinkClick r:id="rId3"/>
              </a:rPr>
              <a:t>https://www.linkedin.com/in/mejnv</a:t>
            </a:r>
          </a:p>
          <a:p>
            <a:pPr fontAlgn="auto">
              <a:spcAft>
                <a:spcPts val="0"/>
              </a:spcAft>
            </a:pPr>
            <a:endParaRPr lang="fr-CH" dirty="0" smtClean="0">
              <a:hlinkClick r:id="rId3"/>
            </a:endParaRPr>
          </a:p>
          <a:p>
            <a:pPr fontAlgn="auto">
              <a:spcAft>
                <a:spcPts val="0"/>
              </a:spcAft>
            </a:pPr>
            <a:r>
              <a:rPr lang="fr-CH" dirty="0" smtClean="0"/>
              <a:t>40 ans bientôt ;-)</a:t>
            </a:r>
          </a:p>
          <a:p>
            <a:pPr fontAlgn="auto">
              <a:spcAft>
                <a:spcPts val="0"/>
              </a:spcAft>
            </a:pPr>
            <a:r>
              <a:rPr lang="fr-CH" dirty="0" smtClean="0"/>
              <a:t>Marié 2 enfants</a:t>
            </a:r>
          </a:p>
          <a:p>
            <a:pPr fontAlgn="auto">
              <a:spcAft>
                <a:spcPts val="0"/>
              </a:spcAft>
            </a:pPr>
            <a:r>
              <a:rPr lang="fr-CH" dirty="0" err="1" smtClean="0"/>
              <a:t>Unihockey</a:t>
            </a:r>
            <a:r>
              <a:rPr lang="fr-CH" dirty="0" smtClean="0"/>
              <a:t>, Course, Montagne</a:t>
            </a:r>
            <a:endParaRPr lang="fr-CH" dirty="0">
              <a:hlinkClick r:id="rId3"/>
            </a:endParaRPr>
          </a:p>
          <a:p>
            <a:pPr fontAlgn="auto">
              <a:spcAft>
                <a:spcPts val="0"/>
              </a:spcAft>
            </a:pPr>
            <a:r>
              <a:rPr lang="fr-CH" dirty="0" smtClean="0">
                <a:hlinkClick r:id="rId3"/>
              </a:rPr>
              <a:t>http://www.jnv.ch</a:t>
            </a:r>
            <a:endParaRPr lang="fr-CH" dirty="0" smtClean="0"/>
          </a:p>
          <a:p>
            <a:pPr fontAlgn="auto">
              <a:spcAft>
                <a:spcPts val="0"/>
              </a:spcAft>
            </a:pPr>
            <a:endParaRPr lang="fr-CH" dirty="0" smtClean="0"/>
          </a:p>
          <a:p>
            <a:pPr fontAlgn="auto">
              <a:spcAft>
                <a:spcPts val="0"/>
              </a:spcAft>
            </a:pPr>
            <a:endParaRPr lang="fr-CH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CH" sz="3200" dirty="0" err="1" smtClean="0">
                <a:latin typeface="HelveticaNeueLT Com 65 Md" panose="020B0604020202020204" pitchFamily="34" charset="0"/>
              </a:rPr>
              <a:t>Vuissoz</a:t>
            </a:r>
            <a:r>
              <a:rPr lang="fr-CH" sz="3200" dirty="0" smtClean="0">
                <a:latin typeface="HelveticaNeueLT Com 65 Md" panose="020B0604020202020204" pitchFamily="34" charset="0"/>
              </a:rPr>
              <a:t> Jean-Noël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0020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26" y="760785"/>
            <a:ext cx="3793291" cy="348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Combien connaissent </a:t>
            </a:r>
            <a:r>
              <a:rPr lang="fr-CH" dirty="0" err="1"/>
              <a:t>NoSQL</a:t>
            </a:r>
            <a:r>
              <a:rPr lang="fr-CH" dirty="0"/>
              <a:t> ?</a:t>
            </a:r>
          </a:p>
          <a:p>
            <a:r>
              <a:rPr lang="fr-CH" dirty="0"/>
              <a:t>Combien ont pratiqué </a:t>
            </a:r>
            <a:r>
              <a:rPr lang="fr-CH" dirty="0" err="1"/>
              <a:t>NoSQL</a:t>
            </a:r>
            <a:r>
              <a:rPr lang="fr-CH" dirty="0"/>
              <a:t> ?</a:t>
            </a:r>
          </a:p>
          <a:p>
            <a:r>
              <a:rPr lang="fr-CH" dirty="0"/>
              <a:t>Qui a utilisé des DB clé-valeur ?</a:t>
            </a:r>
          </a:p>
          <a:p>
            <a:r>
              <a:rPr lang="fr-CH" dirty="0"/>
              <a:t>Qui a utilisé des DB colonnes ?</a:t>
            </a:r>
          </a:p>
          <a:p>
            <a:r>
              <a:rPr lang="fr-CH" dirty="0"/>
              <a:t>Qui a utilisé des DB documents ?</a:t>
            </a:r>
          </a:p>
          <a:p>
            <a:r>
              <a:rPr lang="fr-CH" dirty="0"/>
              <a:t>Qui a utilisé des DB graphe ?</a:t>
            </a:r>
          </a:p>
          <a:p>
            <a:r>
              <a:rPr lang="fr-CH" dirty="0"/>
              <a:t>Qui pense utiliser </a:t>
            </a:r>
            <a:r>
              <a:rPr lang="fr-CH" dirty="0" err="1"/>
              <a:t>noSql</a:t>
            </a:r>
            <a:r>
              <a:rPr lang="fr-CH" dirty="0"/>
              <a:t> dans les 2 prochaines années ?</a:t>
            </a:r>
          </a:p>
          <a:p>
            <a:pPr fontAlgn="auto">
              <a:spcAft>
                <a:spcPts val="0"/>
              </a:spcAft>
            </a:pPr>
            <a:endParaRPr lang="fr-CH" dirty="0" smtClean="0"/>
          </a:p>
          <a:p>
            <a:pPr fontAlgn="auto">
              <a:spcAft>
                <a:spcPts val="0"/>
              </a:spcAft>
            </a:pPr>
            <a:endParaRPr lang="fr-CH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CH" sz="3200" dirty="0" smtClean="0">
                <a:latin typeface="HelveticaNeueLT Com 65 Md" panose="020B0604020202020204" pitchFamily="34" charset="0"/>
              </a:rPr>
              <a:t>About no SQL?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4948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fr-FR" dirty="0" err="1">
                <a:solidFill>
                  <a:schemeClr val="bg1"/>
                </a:solidFill>
                <a:latin typeface="HelveticaNeue LT 45 Light" pitchFamily="34" charset="0"/>
              </a:rPr>
              <a:t>NoSQL</a:t>
            </a:r>
            <a:r>
              <a:rPr lang="de-DE" altLang="fr-FR" dirty="0">
                <a:solidFill>
                  <a:schemeClr val="bg1"/>
                </a:solidFill>
                <a:latin typeface="HelveticaNeue LT 45 Light" pitchFamily="34" charset="0"/>
              </a:rPr>
              <a:t> Database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0024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altLang="fr-FR" sz="3200" dirty="0" smtClean="0">
                <a:latin typeface="HelveticaNeueLT Com 65 Md" panose="020B0604020202020204" pitchFamily="34" charset="0"/>
              </a:rPr>
              <a:t>Not </a:t>
            </a:r>
            <a:r>
              <a:rPr lang="fr-CH" altLang="fr-FR" sz="3200" dirty="0" err="1" smtClean="0">
                <a:latin typeface="HelveticaNeueLT Com 65 Md" panose="020B0604020202020204" pitchFamily="34" charset="0"/>
              </a:rPr>
              <a:t>only</a:t>
            </a:r>
            <a:r>
              <a:rPr lang="fr-CH" altLang="fr-FR" sz="3200" dirty="0" smtClean="0">
                <a:latin typeface="HelveticaNeueLT Com 65 Md" panose="020B0604020202020204" pitchFamily="34" charset="0"/>
              </a:rPr>
              <a:t> SQL, </a:t>
            </a:r>
            <a:r>
              <a:rPr lang="fr-CH" altLang="fr-FR" sz="3200" dirty="0" err="1" smtClean="0">
                <a:latin typeface="HelveticaNeueLT Com 65 Md" panose="020B0604020202020204" pitchFamily="34" charset="0"/>
              </a:rPr>
              <a:t>so</a:t>
            </a:r>
            <a:r>
              <a:rPr lang="fr-CH" altLang="fr-FR" sz="3200" dirty="0" smtClean="0">
                <a:latin typeface="HelveticaNeueLT Com 65 Md" panose="020B0604020202020204" pitchFamily="34" charset="0"/>
              </a:rPr>
              <a:t> </a:t>
            </a:r>
            <a:r>
              <a:rPr lang="fr-CH" altLang="fr-FR" sz="3200" dirty="0" err="1">
                <a:latin typeface="HelveticaNeueLT Com 65 Md" panose="020B0604020202020204" pitchFamily="34" charset="0"/>
              </a:rPr>
              <a:t>what</a:t>
            </a:r>
            <a:r>
              <a:rPr lang="fr-CH" altLang="fr-FR" sz="3200" dirty="0">
                <a:latin typeface="HelveticaNeueLT Com 65 Md" panose="020B0604020202020204" pitchFamily="34" charset="0"/>
              </a:rPr>
              <a:t> </a:t>
            </a:r>
            <a:r>
              <a:rPr lang="fr-CH" altLang="fr-FR" sz="3200" dirty="0" err="1">
                <a:latin typeface="HelveticaNeueLT Com 65 Md" panose="020B0604020202020204" pitchFamily="34" charset="0"/>
              </a:rPr>
              <a:t>else</a:t>
            </a:r>
            <a:r>
              <a:rPr lang="fr-CH" altLang="fr-FR" sz="3200" dirty="0">
                <a:latin typeface="HelveticaNeueLT Com 65 Md" panose="020B0604020202020204" pitchFamily="34" charset="0"/>
              </a:rPr>
              <a:t>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Clé / Valeur</a:t>
            </a:r>
          </a:p>
          <a:p>
            <a:r>
              <a:rPr lang="fr-CH" dirty="0"/>
              <a:t> </a:t>
            </a:r>
            <a:r>
              <a:rPr lang="fr-CH" dirty="0" smtClean="0"/>
              <a:t>Colonnes – </a:t>
            </a:r>
            <a:r>
              <a:rPr lang="fr-CH" dirty="0" err="1" smtClean="0"/>
              <a:t>Big</a:t>
            </a:r>
            <a:r>
              <a:rPr lang="fr-CH" dirty="0" smtClean="0"/>
              <a:t>-table</a:t>
            </a:r>
          </a:p>
          <a:p>
            <a:r>
              <a:rPr lang="fr-CH" dirty="0" smtClean="0"/>
              <a:t>Documents</a:t>
            </a:r>
          </a:p>
          <a:p>
            <a:r>
              <a:rPr lang="fr-CH" dirty="0" smtClean="0"/>
              <a:t>Graphes</a:t>
            </a:r>
            <a:endParaRPr lang="fr-CH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4" y="1590675"/>
            <a:ext cx="16668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24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altLang="fr-FR" sz="3200" dirty="0" smtClean="0">
                <a:latin typeface="HelveticaNeueLT Com 65 Md" panose="020B0604020202020204" pitchFamily="34" charset="0"/>
              </a:rPr>
              <a:t>Clé / Valeur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H" dirty="0" smtClean="0"/>
              <a:t>Chaque objet à une clé unique, seule manière de requêter</a:t>
            </a:r>
          </a:p>
          <a:p>
            <a:r>
              <a:rPr lang="fr-CH" dirty="0" smtClean="0"/>
              <a:t>Sorte de </a:t>
            </a:r>
            <a:r>
              <a:rPr lang="fr-CH" dirty="0" err="1" smtClean="0"/>
              <a:t>hashmap</a:t>
            </a:r>
            <a:r>
              <a:rPr lang="fr-CH" dirty="0" smtClean="0"/>
              <a:t> distribué</a:t>
            </a:r>
          </a:p>
          <a:p>
            <a:r>
              <a:rPr lang="fr-CH" dirty="0" smtClean="0"/>
              <a:t>Toute la logique est déportée du côté de l’application</a:t>
            </a:r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r>
              <a:rPr lang="fr-CH" dirty="0" smtClean="0"/>
              <a:t>Voldemort, Redis, </a:t>
            </a:r>
            <a:r>
              <a:rPr lang="fr-CH" dirty="0" err="1" smtClean="0"/>
              <a:t>Riak</a:t>
            </a:r>
            <a:endParaRPr lang="fr-CH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99" y="2776658"/>
            <a:ext cx="40290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79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altLang="fr-FR" sz="3200" dirty="0" smtClean="0">
                <a:latin typeface="HelveticaNeueLT Com 65 Md" panose="020B0604020202020204" pitchFamily="34" charset="0"/>
              </a:rPr>
              <a:t>Colonnes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Données sous forme de lignes, nombre variable de colonnes </a:t>
            </a:r>
          </a:p>
          <a:p>
            <a:r>
              <a:rPr lang="fr-CH" dirty="0" smtClean="0"/>
              <a:t>Adapté au stockages de listes (messages, </a:t>
            </a:r>
            <a:r>
              <a:rPr lang="fr-CH" dirty="0" err="1" smtClean="0"/>
              <a:t>posts</a:t>
            </a:r>
            <a:r>
              <a:rPr lang="fr-CH" dirty="0" smtClean="0"/>
              <a:t>, …)</a:t>
            </a:r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r>
              <a:rPr lang="fr-CH" dirty="0" err="1" smtClean="0"/>
              <a:t>Hbase</a:t>
            </a:r>
            <a:r>
              <a:rPr lang="fr-CH" dirty="0" smtClean="0"/>
              <a:t>, Cassandra, </a:t>
            </a:r>
            <a:r>
              <a:rPr lang="fr-CH" dirty="0" err="1" smtClean="0"/>
              <a:t>Hypertable</a:t>
            </a:r>
            <a:endParaRPr lang="fr-CH" dirty="0" smtClean="0"/>
          </a:p>
          <a:p>
            <a:endParaRPr lang="fr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513" y="2856952"/>
            <a:ext cx="3954503" cy="267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79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altLang="fr-FR" sz="3200" dirty="0" smtClean="0">
                <a:latin typeface="HelveticaNeueLT Com 65 Md" panose="020B0604020202020204" pitchFamily="34" charset="0"/>
              </a:rPr>
              <a:t>Documents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Gestion de collections de documents (XML, JSON, …)</a:t>
            </a:r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/>
          </a:p>
          <a:p>
            <a:r>
              <a:rPr lang="fr-CH" dirty="0" err="1" smtClean="0"/>
              <a:t>MongoDB</a:t>
            </a:r>
            <a:r>
              <a:rPr lang="fr-CH" dirty="0" smtClean="0"/>
              <a:t>, </a:t>
            </a:r>
            <a:r>
              <a:rPr lang="fr-CH" dirty="0" err="1" smtClean="0"/>
              <a:t>CouchDB</a:t>
            </a:r>
            <a:r>
              <a:rPr lang="fr-CH" dirty="0" smtClean="0"/>
              <a:t>, </a:t>
            </a:r>
            <a:r>
              <a:rPr lang="fr-CH" dirty="0" err="1" smtClean="0"/>
              <a:t>Couchbase</a:t>
            </a:r>
            <a:endParaRPr lang="fr-C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38" y="2228222"/>
            <a:ext cx="4505868" cy="255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79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18326</TotalTime>
  <Words>546</Words>
  <Application>Microsoft Office PowerPoint</Application>
  <PresentationFormat>Affichage à l'écran (4:3)</PresentationFormat>
  <Paragraphs>162</Paragraphs>
  <Slides>26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MS PGothic</vt:lpstr>
      <vt:lpstr>Arial</vt:lpstr>
      <vt:lpstr>HelveticaNeue LT 45 Light</vt:lpstr>
      <vt:lpstr>HelveticaNeueLT Com 65 Md</vt:lpstr>
      <vt:lpstr>Clarté</vt:lpstr>
      <vt:lpstr>EVALAIS - NoSQL </vt:lpstr>
      <vt:lpstr>Membres</vt:lpstr>
      <vt:lpstr>Présentation PowerPoint</vt:lpstr>
      <vt:lpstr>Présentation PowerPoint</vt:lpstr>
      <vt:lpstr>NoSQL Database</vt:lpstr>
      <vt:lpstr>Not only SQL, so what else ?</vt:lpstr>
      <vt:lpstr>Clé / Valeur</vt:lpstr>
      <vt:lpstr>Colonnes</vt:lpstr>
      <vt:lpstr>Documents</vt:lpstr>
      <vt:lpstr>Graphes</vt:lpstr>
      <vt:lpstr>Nosql vs relationnel</vt:lpstr>
      <vt:lpstr>Nosql vs relationnel</vt:lpstr>
      <vt:lpstr>Why?</vt:lpstr>
      <vt:lpstr>CAP Theorem</vt:lpstr>
      <vt:lpstr>Quand utiliser quoi ?</vt:lpstr>
      <vt:lpstr>NEO4J</vt:lpstr>
      <vt:lpstr>Neo4j, une base de données graphe</vt:lpstr>
      <vt:lpstr>Architecture</vt:lpstr>
      <vt:lpstr>Forces et faiblesses</vt:lpstr>
      <vt:lpstr>Neo4j console</vt:lpstr>
      <vt:lpstr>SQL vs Cypher Statement</vt:lpstr>
      <vt:lpstr>dEMO</vt:lpstr>
      <vt:lpstr>Cas d’exemple</vt:lpstr>
      <vt:lpstr>Les challenges</vt:lpstr>
      <vt:lpstr>Ressources</vt:lpstr>
      <vt:lpstr>Merci pour votre attention</vt:lpstr>
    </vt:vector>
  </TitlesOfParts>
  <Company>Groupe Mutuel Assurances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Titre, Arial Black 35pts  Sous-titre, Arial 35pts</dc:title>
  <dc:creator>varoner</dc:creator>
  <cp:lastModifiedBy>neo4j</cp:lastModifiedBy>
  <cp:revision>233</cp:revision>
  <cp:lastPrinted>2017-03-14T09:51:52Z</cp:lastPrinted>
  <dcterms:created xsi:type="dcterms:W3CDTF">2009-10-14T09:46:43Z</dcterms:created>
  <dcterms:modified xsi:type="dcterms:W3CDTF">2017-06-18T19:11:45Z</dcterms:modified>
</cp:coreProperties>
</file>