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9" r:id="rId3"/>
    <p:sldId id="258" r:id="rId4"/>
    <p:sldId id="329" r:id="rId5"/>
    <p:sldId id="330" r:id="rId6"/>
    <p:sldId id="260" r:id="rId7"/>
    <p:sldId id="275" r:id="rId8"/>
    <p:sldId id="261" r:id="rId9"/>
    <p:sldId id="264" r:id="rId10"/>
    <p:sldId id="311" r:id="rId11"/>
    <p:sldId id="314" r:id="rId12"/>
    <p:sldId id="312" r:id="rId13"/>
    <p:sldId id="313" r:id="rId14"/>
    <p:sldId id="315" r:id="rId15"/>
    <p:sldId id="319" r:id="rId16"/>
    <p:sldId id="317" r:id="rId17"/>
    <p:sldId id="318" r:id="rId18"/>
    <p:sldId id="320" r:id="rId19"/>
    <p:sldId id="324" r:id="rId20"/>
    <p:sldId id="322" r:id="rId21"/>
    <p:sldId id="323" r:id="rId22"/>
    <p:sldId id="325" r:id="rId23"/>
    <p:sldId id="326" r:id="rId24"/>
    <p:sldId id="327" r:id="rId25"/>
    <p:sldId id="328" r:id="rId26"/>
    <p:sldId id="269" r:id="rId27"/>
    <p:sldId id="331" r:id="rId28"/>
    <p:sldId id="271" r:id="rId29"/>
  </p:sldIdLst>
  <p:sldSz cx="9144000" cy="5143500" type="screen16x9"/>
  <p:notesSz cx="6858000" cy="9144000"/>
  <p:embeddedFontLst>
    <p:embeddedFont>
      <p:font typeface="Anaheim" charset="0"/>
      <p:regular r:id="rId31"/>
      <p:bold r:id="rId32"/>
    </p:embeddedFont>
    <p:embeddedFont>
      <p:font typeface="Teko Medium" charset="0"/>
      <p:regular r:id="rId33"/>
      <p:bold r:id="rId34"/>
    </p:embeddedFont>
    <p:embeddedFont>
      <p:font typeface="Golos Text" charset="0"/>
      <p:regular r:id="rId35"/>
      <p:bold r:id="rId36"/>
    </p:embeddedFont>
    <p:embeddedFont>
      <p:font typeface="Bebas Neue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06E0959-92EC-47BE-B3BA-C5327B206A43}">
  <a:tblStyle styleId="{506E0959-92EC-47BE-B3BA-C5327B206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CB2669-05B2-40AF-AF33-328900CDDF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037" y="-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746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f57ed31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f57ed31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79650"/>
            <a:ext cx="4831200" cy="2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8050"/>
            <a:ext cx="48312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66896" y="539501"/>
            <a:ext cx="4685400" cy="40644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2" name="Google Shape;12;p2"/>
          <p:cNvGrpSpPr/>
          <p:nvPr/>
        </p:nvGrpSpPr>
        <p:grpSpPr>
          <a:xfrm>
            <a:off x="-248747" y="-2650389"/>
            <a:ext cx="6894022" cy="10444178"/>
            <a:chOff x="-248747" y="-2650389"/>
            <a:chExt cx="6894022" cy="1044417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248747" y="-179900"/>
              <a:ext cx="1607773" cy="930001"/>
              <a:chOff x="-248747" y="-179900"/>
              <a:chExt cx="1607773" cy="930001"/>
            </a:xfrm>
          </p:grpSpPr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l="22156" t="22665" r="45973" b="48662"/>
              <a:stretch/>
            </p:blipFill>
            <p:spPr>
              <a:xfrm>
                <a:off x="-248747" y="-179900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 rotWithShape="1">
              <a:blip r:embed="rId2">
                <a:alphaModFix/>
              </a:blip>
              <a:srcRect l="22156" t="22665" r="45973" b="48662"/>
              <a:stretch/>
            </p:blipFill>
            <p:spPr>
              <a:xfrm flipH="1">
                <a:off x="894252" y="328899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1958850" y="-2650389"/>
              <a:ext cx="4686426" cy="10444178"/>
              <a:chOff x="1958850" y="-2650389"/>
              <a:chExt cx="4686426" cy="10444178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222175" y="-2650389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1958850" y="4299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" name="Google Shape;19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4290350"/>
              <a:ext cx="1223250" cy="627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4837200" y="2055546"/>
            <a:ext cx="3593400" cy="4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4837375" y="2460229"/>
            <a:ext cx="35934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-1376825" y="117176"/>
            <a:ext cx="10520825" cy="7643614"/>
            <a:chOff x="-1376825" y="117176"/>
            <a:chExt cx="10520825" cy="7643614"/>
          </a:xfrm>
        </p:grpSpPr>
        <p:pic>
          <p:nvPicPr>
            <p:cNvPr id="159" name="Google Shape;15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76825" y="426611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 rotWithShape="1">
            <a:blip r:embed="rId3">
              <a:alphaModFix/>
            </a:blip>
            <a:srcRect l="16439" t="16438" r="16432" b="16438"/>
            <a:stretch/>
          </p:blipFill>
          <p:spPr>
            <a:xfrm>
              <a:off x="8470841" y="117176"/>
              <a:ext cx="568513" cy="572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0"/>
          <p:cNvGrpSpPr/>
          <p:nvPr/>
        </p:nvGrpSpPr>
        <p:grpSpPr>
          <a:xfrm>
            <a:off x="-2130775" y="-2195914"/>
            <a:ext cx="12986326" cy="9092578"/>
            <a:chOff x="-2130775" y="-2195914"/>
            <a:chExt cx="12986326" cy="9092578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-2130775" y="-2195914"/>
              <a:ext cx="12986326" cy="9092578"/>
              <a:chOff x="-2130775" y="-2195914"/>
              <a:chExt cx="12986326" cy="9092578"/>
            </a:xfrm>
          </p:grpSpPr>
          <p:pic>
            <p:nvPicPr>
              <p:cNvPr id="165" name="Google Shape;165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130775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" name="Google Shape;167;p20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5334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>
            <a:off x="4062175" y="22913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"/>
          </p:nvPr>
        </p:nvSpPr>
        <p:spPr>
          <a:xfrm>
            <a:off x="720000" y="22913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3"/>
          </p:nvPr>
        </p:nvSpPr>
        <p:spPr>
          <a:xfrm>
            <a:off x="720001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"/>
          </p:nvPr>
        </p:nvSpPr>
        <p:spPr>
          <a:xfrm>
            <a:off x="4062199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1"/>
          <p:cNvGrpSpPr/>
          <p:nvPr/>
        </p:nvGrpSpPr>
        <p:grpSpPr>
          <a:xfrm>
            <a:off x="-2242250" y="-2294439"/>
            <a:ext cx="11592111" cy="10055228"/>
            <a:chOff x="-2242250" y="-2294439"/>
            <a:chExt cx="11592111" cy="10055228"/>
          </a:xfrm>
        </p:grpSpPr>
        <p:grpSp>
          <p:nvGrpSpPr>
            <p:cNvPr id="176" name="Google Shape;176;p21"/>
            <p:cNvGrpSpPr/>
            <p:nvPr/>
          </p:nvGrpSpPr>
          <p:grpSpPr>
            <a:xfrm>
              <a:off x="-2242250" y="-2294439"/>
              <a:ext cx="9332751" cy="10055228"/>
              <a:chOff x="-2242250" y="-2294439"/>
              <a:chExt cx="9332751" cy="10055228"/>
            </a:xfrm>
          </p:grpSpPr>
          <p:pic>
            <p:nvPicPr>
              <p:cNvPr id="177" name="Google Shape;177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3667400" y="4266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242250" y="-2294439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9" name="Google Shape;179;p21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4540507" y="1872775"/>
            <a:ext cx="32670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2"/>
          </p:nvPr>
        </p:nvSpPr>
        <p:spPr>
          <a:xfrm>
            <a:off x="719988" y="1872775"/>
            <a:ext cx="32670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720000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2"/>
          </p:nvPr>
        </p:nvSpPr>
        <p:spPr>
          <a:xfrm>
            <a:off x="3419218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3"/>
          </p:nvPr>
        </p:nvSpPr>
        <p:spPr>
          <a:xfrm>
            <a:off x="6118444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4"/>
          </p:nvPr>
        </p:nvSpPr>
        <p:spPr>
          <a:xfrm>
            <a:off x="720000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5"/>
          </p:nvPr>
        </p:nvSpPr>
        <p:spPr>
          <a:xfrm>
            <a:off x="3419222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6"/>
          </p:nvPr>
        </p:nvSpPr>
        <p:spPr>
          <a:xfrm>
            <a:off x="6118444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-275084" y="-279075"/>
            <a:ext cx="11130635" cy="7175739"/>
            <a:chOff x="-275084" y="-279075"/>
            <a:chExt cx="11130635" cy="7175739"/>
          </a:xfrm>
        </p:grpSpPr>
        <p:pic>
          <p:nvPicPr>
            <p:cNvPr id="192" name="Google Shape;192;p22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-275084" y="-2790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3245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2"/>
            <p:cNvPicPr preferRelativeResize="0"/>
            <p:nvPr/>
          </p:nvPicPr>
          <p:blipFill rotWithShape="1">
            <a:blip r:embed="rId5">
              <a:alphaModFix/>
            </a:blip>
            <a:srcRect t="32854"/>
            <a:stretch/>
          </p:blipFill>
          <p:spPr>
            <a:xfrm flipH="1">
              <a:off x="7920751" y="17152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7"/>
          <p:cNvGrpSpPr/>
          <p:nvPr/>
        </p:nvGrpSpPr>
        <p:grpSpPr>
          <a:xfrm>
            <a:off x="-1701300" y="-2184064"/>
            <a:ext cx="12512476" cy="9977853"/>
            <a:chOff x="-1701300" y="-2184064"/>
            <a:chExt cx="12512476" cy="9977853"/>
          </a:xfrm>
        </p:grpSpPr>
        <p:grpSp>
          <p:nvGrpSpPr>
            <p:cNvPr id="254" name="Google Shape;254;p27"/>
            <p:cNvGrpSpPr/>
            <p:nvPr/>
          </p:nvGrpSpPr>
          <p:grpSpPr>
            <a:xfrm>
              <a:off x="-1701300" y="-2184064"/>
              <a:ext cx="12512476" cy="9977853"/>
              <a:chOff x="-1701300" y="-2184064"/>
              <a:chExt cx="12512476" cy="9977853"/>
            </a:xfrm>
          </p:grpSpPr>
          <p:pic>
            <p:nvPicPr>
              <p:cNvPr id="255" name="Google Shape;255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388075" y="-218406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-1701300" y="4299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7" name="Google Shape;257;p27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258" name="Google Shape;258;p27"/>
              <p:cNvPicPr preferRelativeResize="0"/>
              <p:nvPr/>
            </p:nvPicPr>
            <p:blipFill rotWithShape="1">
              <a:blip r:embed="rId3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27"/>
              <p:cNvPicPr preferRelativeResize="0"/>
              <p:nvPr/>
            </p:nvPicPr>
            <p:blipFill rotWithShape="1">
              <a:blip r:embed="rId3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" name="Google Shape;260;p27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-1376825" y="-196975"/>
            <a:ext cx="10726686" cy="7035664"/>
            <a:chOff x="-1376825" y="-196975"/>
            <a:chExt cx="10726686" cy="7035664"/>
          </a:xfrm>
        </p:grpSpPr>
        <p:pic>
          <p:nvPicPr>
            <p:cNvPr id="263" name="Google Shape;263;p28"/>
            <p:cNvPicPr preferRelativeResize="0"/>
            <p:nvPr/>
          </p:nvPicPr>
          <p:blipFill rotWithShape="1">
            <a:blip r:embed="rId2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8"/>
            <p:cNvPicPr preferRelativeResize="0"/>
            <p:nvPr/>
          </p:nvPicPr>
          <p:blipFill rotWithShape="1">
            <a:blip r:embed="rId3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1376825" y="334401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275084" y="-279075"/>
            <a:ext cx="11130635" cy="7175739"/>
            <a:chOff x="-275084" y="-279075"/>
            <a:chExt cx="11130635" cy="7175739"/>
          </a:xfrm>
        </p:grpSpPr>
        <p:pic>
          <p:nvPicPr>
            <p:cNvPr id="22" name="Google Shape;2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43245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3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6038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" name="Google Shape;24;p3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3" hasCustomPrompt="1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-1680125" y="118550"/>
            <a:ext cx="3423101" cy="6796889"/>
            <a:chOff x="-1680125" y="118550"/>
            <a:chExt cx="3423101" cy="6796889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1680125" y="342076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1185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713225" y="1668650"/>
            <a:ext cx="36696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2"/>
          </p:nvPr>
        </p:nvSpPr>
        <p:spPr>
          <a:xfrm>
            <a:off x="5615563" y="53970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9"/>
          <p:cNvGrpSpPr/>
          <p:nvPr/>
        </p:nvGrpSpPr>
        <p:grpSpPr>
          <a:xfrm>
            <a:off x="-1831700" y="-2195914"/>
            <a:ext cx="9631351" cy="9092578"/>
            <a:chOff x="-1831700" y="-2195914"/>
            <a:chExt cx="9631351" cy="9092578"/>
          </a:xfrm>
        </p:grpSpPr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76550" y="-2195914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-183170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 flipH="1">
            <a:off x="4938475" y="1534638"/>
            <a:ext cx="34923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 flipH="1">
            <a:off x="4938475" y="2554063"/>
            <a:ext cx="3492300" cy="10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-1152787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13225" y="3939875"/>
            <a:ext cx="7717500" cy="664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-1680125" y="118550"/>
            <a:ext cx="3423101" cy="6796889"/>
            <a:chOff x="-1680125" y="118550"/>
            <a:chExt cx="3423101" cy="6796889"/>
          </a:xfrm>
        </p:grpSpPr>
        <p:pic>
          <p:nvPicPr>
            <p:cNvPr id="88" name="Google Shape;8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-1680125" y="342076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1"/>
            <p:cNvPicPr preferRelativeResize="0"/>
            <p:nvPr/>
          </p:nvPicPr>
          <p:blipFill rotWithShape="1">
            <a:blip r:embed="rId3">
              <a:alphaModFix/>
            </a:blip>
            <a:srcRect t="32854"/>
            <a:stretch/>
          </p:blipFill>
          <p:spPr>
            <a:xfrm>
              <a:off x="0" y="1185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817000" y="1603863"/>
            <a:ext cx="3522600" cy="104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713225" y="2828338"/>
            <a:ext cx="35226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pic" idx="2"/>
          </p:nvPr>
        </p:nvSpPr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3"/>
          <p:cNvGrpSpPr/>
          <p:nvPr/>
        </p:nvGrpSpPr>
        <p:grpSpPr>
          <a:xfrm>
            <a:off x="-2130775" y="-2195914"/>
            <a:ext cx="12986326" cy="9092578"/>
            <a:chOff x="-2130775" y="-2195914"/>
            <a:chExt cx="12986326" cy="9092578"/>
          </a:xfrm>
        </p:grpSpPr>
        <p:grpSp>
          <p:nvGrpSpPr>
            <p:cNvPr id="96" name="Google Shape;96;p13"/>
            <p:cNvGrpSpPr/>
            <p:nvPr/>
          </p:nvGrpSpPr>
          <p:grpSpPr>
            <a:xfrm>
              <a:off x="-2130775" y="-2195914"/>
              <a:ext cx="12986326" cy="9092578"/>
              <a:chOff x="-2130775" y="-2195914"/>
              <a:chExt cx="12986326" cy="9092578"/>
            </a:xfrm>
          </p:grpSpPr>
          <p:pic>
            <p:nvPicPr>
              <p:cNvPr id="97" name="Google Shape;97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130775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60400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821850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821850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3514164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3514164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6206498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6206498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719975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3419250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9"/>
          </p:nvPr>
        </p:nvSpPr>
        <p:spPr>
          <a:xfrm>
            <a:off x="6118524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3"/>
          </p:nvPr>
        </p:nvSpPr>
        <p:spPr>
          <a:xfrm>
            <a:off x="719975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4"/>
          </p:nvPr>
        </p:nvSpPr>
        <p:spPr>
          <a:xfrm>
            <a:off x="3419250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5"/>
          </p:nvPr>
        </p:nvSpPr>
        <p:spPr>
          <a:xfrm>
            <a:off x="6118524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-275084" y="-2195914"/>
            <a:ext cx="11130635" cy="9092578"/>
            <a:chOff x="-275084" y="-2195914"/>
            <a:chExt cx="11130635" cy="9092578"/>
          </a:xfrm>
        </p:grpSpPr>
        <p:grpSp>
          <p:nvGrpSpPr>
            <p:cNvPr id="146" name="Google Shape;146;p18"/>
            <p:cNvGrpSpPr/>
            <p:nvPr/>
          </p:nvGrpSpPr>
          <p:grpSpPr>
            <a:xfrm>
              <a:off x="2336150" y="-2195914"/>
              <a:ext cx="8519401" cy="9092578"/>
              <a:chOff x="2336150" y="-2195914"/>
              <a:chExt cx="8519401" cy="9092578"/>
            </a:xfrm>
          </p:grpSpPr>
          <p:pic>
            <p:nvPicPr>
              <p:cNvPr id="147" name="Google Shape;147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36150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" name="Google Shape;149;p18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150" name="Google Shape;150;p18"/>
              <p:cNvPicPr preferRelativeResize="0"/>
              <p:nvPr/>
            </p:nvPicPr>
            <p:blipFill rotWithShape="1">
              <a:blip r:embed="rId4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18"/>
              <p:cNvPicPr preferRelativeResize="0"/>
              <p:nvPr/>
            </p:nvPicPr>
            <p:blipFill rotWithShape="1">
              <a:blip r:embed="rId4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" name="Google Shape;152;p18"/>
            <p:cNvPicPr preferRelativeResize="0"/>
            <p:nvPr/>
          </p:nvPicPr>
          <p:blipFill rotWithShape="1">
            <a:blip r:embed="rId5">
              <a:alphaModFix/>
            </a:blip>
            <a:srcRect t="32854"/>
            <a:stretch/>
          </p:blipFill>
          <p:spPr>
            <a:xfrm>
              <a:off x="0" y="45334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720000" y="1873475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"/>
          </p:nvPr>
        </p:nvSpPr>
        <p:spPr>
          <a:xfrm>
            <a:off x="720000" y="2464825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Teko Medium"/>
              <a:buNone/>
              <a:defRPr sz="34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3" r:id="rId14"/>
    <p:sldLayoutId id="214748367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f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ctrTitle"/>
          </p:nvPr>
        </p:nvSpPr>
        <p:spPr>
          <a:xfrm>
            <a:off x="713225" y="1279650"/>
            <a:ext cx="4831200" cy="2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6000" dirty="0" smtClean="0"/>
              <a:t>Surveillance </a:t>
            </a:r>
            <a:r>
              <a:rPr lang="fr-FR" sz="6000" dirty="0"/>
              <a:t>system</a:t>
            </a:r>
            <a:endParaRPr sz="6000" dirty="0"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4">
            <a:alphaModFix/>
          </a:blip>
          <a:srcRect l="33059" t="14978" r="27584" b="27344"/>
          <a:stretch/>
        </p:blipFill>
        <p:spPr>
          <a:xfrm>
            <a:off x="5978200" y="900925"/>
            <a:ext cx="518324" cy="76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5">
            <a:alphaModFix/>
          </a:blip>
          <a:srcRect l="8918" t="9128" r="59743" b="21029"/>
          <a:stretch/>
        </p:blipFill>
        <p:spPr>
          <a:xfrm rot="-5400000" flipH="1">
            <a:off x="6202248" y="3567625"/>
            <a:ext cx="475798" cy="106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1876" y="1067875"/>
            <a:ext cx="2145649" cy="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4309591" y="4741332"/>
            <a:ext cx="5480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Présenté par l'équipe </a:t>
            </a:r>
            <a:r>
              <a:rPr lang="fr-FR" sz="1600" b="1" dirty="0" smtClean="0">
                <a:solidFill>
                  <a:schemeClr val="accent2"/>
                </a:solidFill>
              </a:rPr>
              <a:t>"Gold Tech Innovations"</a:t>
            </a:r>
            <a:endParaRPr lang="fr-FR" sz="1600" b="1" dirty="0">
              <a:solidFill>
                <a:schemeClr val="accent2"/>
              </a:solidFill>
            </a:endParaRP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r="1256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Détection de Chocs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971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0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7823839" y="725588"/>
            <a:ext cx="998572" cy="1068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50"/>
          <p:cNvGrpSpPr/>
          <p:nvPr/>
        </p:nvGrpSpPr>
        <p:grpSpPr>
          <a:xfrm>
            <a:off x="4692974" y="1323602"/>
            <a:ext cx="3432984" cy="2496295"/>
            <a:chOff x="331763" y="414153"/>
            <a:chExt cx="6903246" cy="5019697"/>
          </a:xfrm>
        </p:grpSpPr>
        <p:sp>
          <p:nvSpPr>
            <p:cNvPr id="488" name="Google Shape;488;p5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50"/>
          <p:cNvSpPr txBox="1">
            <a:spLocks noGrp="1"/>
          </p:cNvSpPr>
          <p:nvPr>
            <p:ph type="title"/>
          </p:nvPr>
        </p:nvSpPr>
        <p:spPr>
          <a:xfrm>
            <a:off x="753866" y="2593143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Détecter les impacts anormaux et alerter l’utilisateur.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97" y="1433117"/>
            <a:ext cx="3082300" cy="19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l'organigramme du fonctionnement du </a:t>
            </a:r>
            <a:r>
              <a:rPr lang="fr-FR" sz="2400" dirty="0" smtClean="0"/>
              <a:t>module détection </a:t>
            </a:r>
            <a:r>
              <a:rPr lang="fr-FR" sz="2400" dirty="0"/>
              <a:t>de </a:t>
            </a:r>
            <a:r>
              <a:rPr lang="fr-FR" sz="2400" dirty="0" smtClean="0"/>
              <a:t>chocs.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07" y="853993"/>
            <a:ext cx="2806327" cy="40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73" y="1042105"/>
            <a:ext cx="6093362" cy="39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de contrôle d'accès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19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>
            <a:spLocks noGrp="1"/>
          </p:cNvSpPr>
          <p:nvPr>
            <p:ph type="title"/>
          </p:nvPr>
        </p:nvSpPr>
        <p:spPr>
          <a:xfrm>
            <a:off x="753866" y="2869515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 smtClean="0"/>
              <a:t>Contrôle </a:t>
            </a:r>
            <a:r>
              <a:rPr lang="fr-FR" dirty="0"/>
              <a:t>d'accès et détection de sons et vibrations</a:t>
            </a:r>
            <a:endParaRPr dirty="0"/>
          </a:p>
        </p:txBody>
      </p:sp>
      <p:sp>
        <p:nvSpPr>
          <p:cNvPr id="514" name="Google Shape;514;p52"/>
          <p:cNvSpPr/>
          <p:nvPr/>
        </p:nvSpPr>
        <p:spPr>
          <a:xfrm>
            <a:off x="5271579" y="1298347"/>
            <a:ext cx="1664618" cy="2607660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52"/>
          <p:cNvGrpSpPr/>
          <p:nvPr/>
        </p:nvGrpSpPr>
        <p:grpSpPr>
          <a:xfrm>
            <a:off x="5186401" y="1166629"/>
            <a:ext cx="1834973" cy="2990522"/>
            <a:chOff x="5186401" y="494525"/>
            <a:chExt cx="1834973" cy="3724678"/>
          </a:xfrm>
        </p:grpSpPr>
        <p:sp>
          <p:nvSpPr>
            <p:cNvPr id="516" name="Google Shape;516;p52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67" y="1583267"/>
            <a:ext cx="1750992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l'organigramme du fonctionnement du </a:t>
            </a:r>
            <a:r>
              <a:rPr lang="fr-FR" sz="2400" dirty="0" smtClean="0"/>
              <a:t>module </a:t>
            </a:r>
            <a:r>
              <a:rPr lang="fr-FR" sz="2400" dirty="0"/>
              <a:t>de contrôle d'accès.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="" xmlns:a16="http://schemas.microsoft.com/office/drawing/2014/main" xmlns:lc="http://schemas.openxmlformats.org/drawingml/2006/lockedCanvas" id="{F7D18A81-CB33-E7A7-0B63-9491FCCF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414" y="791442"/>
            <a:ext cx="2380520" cy="4070778"/>
          </a:xfrm>
          <a:prstGeom prst="rect">
            <a:avLst/>
          </a:prstGeom>
        </p:spPr>
      </p:pic>
      <p:pic>
        <p:nvPicPr>
          <p:cNvPr id="8" name="Image 7" descr="Une image contenant texte, capture d’écran, Police, conception&#10;&#10;Le contenu généré par l’IA peut être incorrect.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372B38-BE33-C9DD-84B6-48A3159C5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814" y="825188"/>
            <a:ext cx="2490851" cy="40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9" y="1008676"/>
            <a:ext cx="6118762" cy="39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Module Atmosphérique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391023" y="3640546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987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487;p50"/>
          <p:cNvGrpSpPr/>
          <p:nvPr/>
        </p:nvGrpSpPr>
        <p:grpSpPr>
          <a:xfrm>
            <a:off x="770270" y="1416184"/>
            <a:ext cx="3432984" cy="2715549"/>
            <a:chOff x="331763" y="414153"/>
            <a:chExt cx="6903246" cy="5019697"/>
          </a:xfrm>
        </p:grpSpPr>
        <p:sp>
          <p:nvSpPr>
            <p:cNvPr id="14" name="Google Shape;488;p5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9;p5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0;p5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1;p5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4" name="Google Shape;5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50" y="-2294439"/>
            <a:ext cx="3423101" cy="349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12;p52"/>
          <p:cNvSpPr txBox="1">
            <a:spLocks noGrp="1"/>
          </p:cNvSpPr>
          <p:nvPr>
            <p:ph type="title"/>
          </p:nvPr>
        </p:nvSpPr>
        <p:spPr>
          <a:xfrm>
            <a:off x="4470753" y="2750968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Surveiller l’environnement et déclencher une alerte si un seuil critique est atteint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3" y="1517233"/>
            <a:ext cx="2987500" cy="20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35"/>
          <p:cNvCxnSpPr/>
          <p:nvPr/>
        </p:nvCxnSpPr>
        <p:spPr>
          <a:xfrm>
            <a:off x="1925615" y="472105"/>
            <a:ext cx="0" cy="558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 flipH="1">
            <a:off x="2969849" y="1958549"/>
            <a:ext cx="6356878" cy="1434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FR" sz="3600" dirty="0"/>
              <a:t>Concevoir un système intelligent de </a:t>
            </a:r>
            <a:r>
              <a:rPr lang="fr-FR" sz="3600" dirty="0" smtClean="0"/>
              <a:t>surveillance</a:t>
            </a:r>
            <a:br>
              <a:rPr lang="fr-FR" sz="3600" dirty="0" smtClean="0"/>
            </a:br>
            <a:r>
              <a:rPr lang="fr-FR" sz="3600" dirty="0" smtClean="0"/>
              <a:t> </a:t>
            </a:r>
            <a:r>
              <a:rPr lang="fr-FR" sz="3600" dirty="0"/>
              <a:t>et de notification en temps réel</a:t>
            </a:r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901" y="1103350"/>
            <a:ext cx="2145649" cy="3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 rotWithShape="1">
          <a:blip r:embed="rId4">
            <a:alphaModFix/>
          </a:blip>
          <a:srcRect l="24025" t="34175" r="24025" b="19047"/>
          <a:stretch/>
        </p:blipFill>
        <p:spPr>
          <a:xfrm>
            <a:off x="2453757" y="3450950"/>
            <a:ext cx="1032184" cy="93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 rotWithShape="1">
          <a:blip r:embed="rId5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Espace réservé pour une image  1"/>
          <p:cNvPicPr>
            <a:picLocks noGrp="1" noChangeAspect="1"/>
          </p:cNvPicPr>
          <p:nvPr>
            <p:ph type="pic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r="1753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l'organigramme du fonctionnement du </a:t>
            </a:r>
            <a:r>
              <a:rPr lang="fr-FR" sz="2400" dirty="0" smtClean="0"/>
              <a:t>module </a:t>
            </a:r>
            <a:r>
              <a:rPr lang="fr-FR" sz="2400" dirty="0"/>
              <a:t>Gaz, Température, Fumée</a:t>
            </a:r>
            <a:r>
              <a:rPr lang="fr-FR" sz="2400" dirty="0" smtClean="0"/>
              <a:t>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25" y="1062568"/>
            <a:ext cx="2276507" cy="37126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71" y="1044257"/>
            <a:ext cx="2265180" cy="35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72" y="1050134"/>
            <a:ext cx="6067961" cy="39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de Notification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616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499;p51"/>
          <p:cNvGrpSpPr/>
          <p:nvPr/>
        </p:nvGrpSpPr>
        <p:grpSpPr>
          <a:xfrm>
            <a:off x="5080515" y="1415140"/>
            <a:ext cx="2294799" cy="2291845"/>
            <a:chOff x="1348751" y="735560"/>
            <a:chExt cx="2697276" cy="3672287"/>
          </a:xfrm>
        </p:grpSpPr>
        <p:grpSp>
          <p:nvGrpSpPr>
            <p:cNvPr id="15" name="Google Shape;500;p51"/>
            <p:cNvGrpSpPr/>
            <p:nvPr/>
          </p:nvGrpSpPr>
          <p:grpSpPr>
            <a:xfrm>
              <a:off x="1348751" y="735560"/>
              <a:ext cx="2697276" cy="3672287"/>
              <a:chOff x="1655550" y="790900"/>
              <a:chExt cx="2510262" cy="3417671"/>
            </a:xfrm>
          </p:grpSpPr>
          <p:sp>
            <p:nvSpPr>
              <p:cNvPr id="17" name="Google Shape;501;p51"/>
              <p:cNvSpPr/>
              <p:nvPr/>
            </p:nvSpPr>
            <p:spPr>
              <a:xfrm>
                <a:off x="1655550" y="790900"/>
                <a:ext cx="2510262" cy="3417671"/>
              </a:xfrm>
              <a:custGeom>
                <a:avLst/>
                <a:gdLst/>
                <a:ahLst/>
                <a:cxnLst/>
                <a:rect l="l" t="t" r="r" b="b"/>
                <a:pathLst>
                  <a:path w="143096" h="190426" extrusionOk="0">
                    <a:moveTo>
                      <a:pt x="2914" y="0"/>
                    </a:moveTo>
                    <a:cubicBezTo>
                      <a:pt x="1280" y="0"/>
                      <a:pt x="0" y="1281"/>
                      <a:pt x="0" y="2914"/>
                    </a:cubicBezTo>
                    <a:lnTo>
                      <a:pt x="0" y="187512"/>
                    </a:lnTo>
                    <a:cubicBezTo>
                      <a:pt x="0" y="189101"/>
                      <a:pt x="1280" y="190426"/>
                      <a:pt x="2914" y="190426"/>
                    </a:cubicBezTo>
                    <a:lnTo>
                      <a:pt x="140182" y="190426"/>
                    </a:lnTo>
                    <a:cubicBezTo>
                      <a:pt x="141771" y="190426"/>
                      <a:pt x="143096" y="189101"/>
                      <a:pt x="143096" y="187512"/>
                    </a:cubicBezTo>
                    <a:lnTo>
                      <a:pt x="143096" y="2914"/>
                    </a:lnTo>
                    <a:cubicBezTo>
                      <a:pt x="143096" y="1281"/>
                      <a:pt x="141771" y="0"/>
                      <a:pt x="140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2;p51"/>
              <p:cNvSpPr/>
              <p:nvPr/>
            </p:nvSpPr>
            <p:spPr>
              <a:xfrm>
                <a:off x="1735300" y="886765"/>
                <a:ext cx="2350730" cy="3115776"/>
              </a:xfrm>
              <a:custGeom>
                <a:avLst/>
                <a:gdLst/>
                <a:ahLst/>
                <a:cxnLst/>
                <a:rect l="l" t="t" r="r" b="b"/>
                <a:pathLst>
                  <a:path w="134002" h="173605" extrusionOk="0">
                    <a:moveTo>
                      <a:pt x="1" y="1"/>
                    </a:moveTo>
                    <a:lnTo>
                      <a:pt x="1" y="53821"/>
                    </a:lnTo>
                    <a:lnTo>
                      <a:pt x="1" y="127599"/>
                    </a:lnTo>
                    <a:lnTo>
                      <a:pt x="1" y="173605"/>
                    </a:lnTo>
                    <a:lnTo>
                      <a:pt x="134001" y="173605"/>
                    </a:lnTo>
                    <a:lnTo>
                      <a:pt x="134001" y="34615"/>
                    </a:lnTo>
                    <a:lnTo>
                      <a:pt x="134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503;p51"/>
            <p:cNvSpPr/>
            <p:nvPr/>
          </p:nvSpPr>
          <p:spPr>
            <a:xfrm>
              <a:off x="2469950" y="4253120"/>
              <a:ext cx="458108" cy="87647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50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7823839" y="725588"/>
            <a:ext cx="998572" cy="1068252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0"/>
          <p:cNvSpPr txBox="1">
            <a:spLocks noGrp="1"/>
          </p:cNvSpPr>
          <p:nvPr>
            <p:ph type="title"/>
          </p:nvPr>
        </p:nvSpPr>
        <p:spPr>
          <a:xfrm>
            <a:off x="753866" y="2593143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Envoyer une notification par e-mail en cas d’alerte sur l’un des modules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53" y="1504826"/>
            <a:ext cx="2148960" cy="19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</a:t>
            </a:r>
            <a:r>
              <a:rPr lang="fr-FR" sz="2400" dirty="0" err="1"/>
              <a:t>organigramm</a:t>
            </a:r>
            <a:r>
              <a:rPr lang="fr-FR" sz="2400" dirty="0"/>
              <a:t> e de l'envoi de notifications par e-mail en cas d’alerte.</a:t>
            </a:r>
            <a:br>
              <a:rPr lang="fr-FR" sz="2400" dirty="0"/>
            </a:br>
            <a:r>
              <a:rPr lang="fr-FR" sz="2400" dirty="0" smtClean="0"/>
              <a:t>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609" y="803207"/>
            <a:ext cx="2210791" cy="4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72" y="1033638"/>
            <a:ext cx="6093361" cy="39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 b="6696"/>
          <a:stretch>
            <a:fillRect/>
          </a:stretch>
        </p:blipFill>
        <p:spPr/>
      </p:pic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713225" y="3939875"/>
            <a:ext cx="77175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Vidéo Démonstration – Interface Finale</a:t>
            </a:r>
            <a:endParaRPr dirty="0"/>
          </a:p>
        </p:txBody>
      </p:sp>
      <p:pic>
        <p:nvPicPr>
          <p:cNvPr id="425" name="Google Shape;4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30775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5"/>
          <p:cNvPicPr preferRelativeResize="0"/>
          <p:nvPr/>
        </p:nvPicPr>
        <p:blipFill rotWithShape="1">
          <a:blip r:embed="rId5">
            <a:alphaModFix/>
          </a:blip>
          <a:srcRect t="32854"/>
          <a:stretch/>
        </p:blipFill>
        <p:spPr>
          <a:xfrm flipH="1">
            <a:off x="7920750" y="118550"/>
            <a:ext cx="1223250" cy="42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7" name="Google Shape;427;p45"/>
          <p:cNvGrpSpPr/>
          <p:nvPr/>
        </p:nvGrpSpPr>
        <p:grpSpPr>
          <a:xfrm>
            <a:off x="-305784" y="4477761"/>
            <a:ext cx="1483785" cy="997886"/>
            <a:chOff x="7347766" y="-323064"/>
            <a:chExt cx="1483785" cy="997886"/>
          </a:xfrm>
        </p:grpSpPr>
        <p:pic>
          <p:nvPicPr>
            <p:cNvPr id="428" name="Google Shape;428;p45"/>
            <p:cNvPicPr preferRelativeResize="0"/>
            <p:nvPr/>
          </p:nvPicPr>
          <p:blipFill rotWithShape="1">
            <a:blip r:embed="rId6">
              <a:alphaModFix/>
            </a:blip>
            <a:srcRect l="22156" t="22665" r="45973" b="48662"/>
            <a:stretch/>
          </p:blipFill>
          <p:spPr>
            <a:xfrm>
              <a:off x="7347766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45"/>
            <p:cNvPicPr preferRelativeResize="0"/>
            <p:nvPr/>
          </p:nvPicPr>
          <p:blipFill rotWithShape="1">
            <a:blip r:embed="rId6">
              <a:alphaModFix/>
            </a:blip>
            <a:srcRect l="22156" t="22665" r="45973" b="48662"/>
            <a:stretch/>
          </p:blipFill>
          <p:spPr>
            <a:xfrm flipH="1">
              <a:off x="8366777" y="-323064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idx="2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Video</a:t>
            </a:r>
            <a:r>
              <a:rPr lang="fr-FR" dirty="0"/>
              <a:t> (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smtClean="0"/>
              <a:t>drive)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817000" y="1603863"/>
            <a:ext cx="35226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Merci 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/>
              <a:t>Pour votre attention </a:t>
            </a:r>
            <a:endParaRPr sz="2400" dirty="0"/>
          </a:p>
        </p:txBody>
      </p:sp>
      <p:pic>
        <p:nvPicPr>
          <p:cNvPr id="447" name="Google Shape;447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549" r="11557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448" name="Google Shape;4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33225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7"/>
          <p:cNvPicPr preferRelativeResize="0"/>
          <p:nvPr/>
        </p:nvPicPr>
        <p:blipFill rotWithShape="1">
          <a:blip r:embed="rId5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1876" y="1067875"/>
            <a:ext cx="2145649" cy="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72002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smtClean="0"/>
              <a:t>Scénarios </a:t>
            </a:r>
            <a:r>
              <a:rPr lang="fr-FR" dirty="0"/>
              <a:t>du Système de Surveillance</a:t>
            </a:r>
            <a:endParaRPr dirty="0"/>
          </a:p>
        </p:txBody>
      </p:sp>
      <p:sp>
        <p:nvSpPr>
          <p:cNvPr id="296" name="Google Shape;296;p34"/>
          <p:cNvSpPr txBox="1">
            <a:spLocks noGrp="1"/>
          </p:cNvSpPr>
          <p:nvPr>
            <p:ph type="title" idx="2"/>
          </p:nvPr>
        </p:nvSpPr>
        <p:spPr>
          <a:xfrm>
            <a:off x="821850" y="146737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1"/>
          </p:nvPr>
        </p:nvSpPr>
        <p:spPr>
          <a:xfrm>
            <a:off x="719975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Caméra</a:t>
            </a:r>
            <a:endParaRPr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4"/>
          </p:nvPr>
        </p:nvSpPr>
        <p:spPr>
          <a:xfrm>
            <a:off x="3514164" y="146737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8"/>
          </p:nvPr>
        </p:nvSpPr>
        <p:spPr>
          <a:xfrm>
            <a:off x="3419250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Détection de Chocs</a:t>
            </a:r>
            <a:endParaRPr dirty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6"/>
          </p:nvPr>
        </p:nvSpPr>
        <p:spPr>
          <a:xfrm>
            <a:off x="6206498" y="146737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 idx="7"/>
          </p:nvPr>
        </p:nvSpPr>
        <p:spPr>
          <a:xfrm>
            <a:off x="6206498" y="314025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title" idx="5"/>
          </p:nvPr>
        </p:nvSpPr>
        <p:spPr>
          <a:xfrm>
            <a:off x="3514164" y="314025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 idx="3"/>
          </p:nvPr>
        </p:nvSpPr>
        <p:spPr>
          <a:xfrm>
            <a:off x="821850" y="314025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9"/>
          </p:nvPr>
        </p:nvSpPr>
        <p:spPr>
          <a:xfrm>
            <a:off x="6118524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Module </a:t>
            </a:r>
            <a:r>
              <a:rPr lang="fr-FR" dirty="0"/>
              <a:t>de contrôle d'accès</a:t>
            </a:r>
            <a:endParaRPr dirty="0"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3"/>
          </p:nvPr>
        </p:nvSpPr>
        <p:spPr>
          <a:xfrm>
            <a:off x="719975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</a:t>
            </a:r>
            <a:r>
              <a:rPr lang="fr-FR"/>
              <a:t>Capteurs Atmosphérique</a:t>
            </a:r>
            <a:endParaRPr lang="fr-FR" dirty="0"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4"/>
          </p:nvPr>
        </p:nvSpPr>
        <p:spPr>
          <a:xfrm>
            <a:off x="3419250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de Notification</a:t>
            </a: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15"/>
          </p:nvPr>
        </p:nvSpPr>
        <p:spPr>
          <a:xfrm>
            <a:off x="6118524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Interface Finale</a:t>
            </a:r>
            <a:endParaRPr dirty="0"/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3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>
            <a:spLocks noGrp="1"/>
          </p:cNvSpPr>
          <p:nvPr>
            <p:ph type="title"/>
          </p:nvPr>
        </p:nvSpPr>
        <p:spPr>
          <a:xfrm>
            <a:off x="52799" y="1668650"/>
            <a:ext cx="5873842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        Tableau </a:t>
            </a:r>
            <a:r>
              <a:rPr lang="fr-FR" dirty="0"/>
              <a:t>de Bord </a:t>
            </a:r>
            <a:r>
              <a:rPr lang="fr-FR" dirty="0" smtClean="0"/>
              <a:t>Système </a:t>
            </a:r>
            <a:r>
              <a:rPr lang="fr-FR" dirty="0"/>
              <a:t>de Surveillance</a:t>
            </a:r>
            <a:endParaRPr dirty="0"/>
          </a:p>
        </p:txBody>
      </p:sp>
      <p:pic>
        <p:nvPicPr>
          <p:cNvPr id="403" name="Google Shape;403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527" r="11519"/>
          <a:stretch/>
        </p:blipFill>
        <p:spPr>
          <a:xfrm>
            <a:off x="5615563" y="53970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404" name="Google Shape;4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33225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43"/>
          <p:cNvGrpSpPr/>
          <p:nvPr/>
        </p:nvGrpSpPr>
        <p:grpSpPr>
          <a:xfrm>
            <a:off x="3852466" y="3386150"/>
            <a:ext cx="961970" cy="1380586"/>
            <a:chOff x="7733041" y="-430089"/>
            <a:chExt cx="961970" cy="1380586"/>
          </a:xfrm>
        </p:grpSpPr>
        <p:pic>
          <p:nvPicPr>
            <p:cNvPr id="406" name="Google Shape;406;p43"/>
            <p:cNvPicPr preferRelativeResize="0"/>
            <p:nvPr/>
          </p:nvPicPr>
          <p:blipFill rotWithShape="1">
            <a:blip r:embed="rId5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43"/>
            <p:cNvPicPr preferRelativeResize="0"/>
            <p:nvPr/>
          </p:nvPicPr>
          <p:blipFill rotWithShape="1">
            <a:blip r:embed="rId5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8" name="Google Shape;408;p43"/>
          <p:cNvPicPr preferRelativeResize="0"/>
          <p:nvPr/>
        </p:nvPicPr>
        <p:blipFill rotWithShape="1">
          <a:blip r:embed="rId6">
            <a:alphaModFix/>
          </a:blip>
          <a:srcRect l="8918" t="9128" r="59743" b="21029"/>
          <a:stretch/>
        </p:blipFill>
        <p:spPr>
          <a:xfrm flipH="1">
            <a:off x="7122923" y="181525"/>
            <a:ext cx="475798" cy="106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1876" y="3631075"/>
            <a:ext cx="2145649" cy="3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Tableau de Bord</a:t>
            </a:r>
            <a:endParaRPr dirty="0"/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3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72" y="1031890"/>
            <a:ext cx="5991762" cy="38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Module Caméra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51"/>
          <p:cNvGrpSpPr/>
          <p:nvPr/>
        </p:nvGrpSpPr>
        <p:grpSpPr>
          <a:xfrm>
            <a:off x="1348751" y="1415140"/>
            <a:ext cx="2294799" cy="2291845"/>
            <a:chOff x="1348751" y="735560"/>
            <a:chExt cx="2697276" cy="3672287"/>
          </a:xfrm>
        </p:grpSpPr>
        <p:grpSp>
          <p:nvGrpSpPr>
            <p:cNvPr id="500" name="Google Shape;500;p51"/>
            <p:cNvGrpSpPr/>
            <p:nvPr/>
          </p:nvGrpSpPr>
          <p:grpSpPr>
            <a:xfrm>
              <a:off x="1348751" y="735560"/>
              <a:ext cx="2697276" cy="3672287"/>
              <a:chOff x="1655550" y="790900"/>
              <a:chExt cx="2510262" cy="3417671"/>
            </a:xfrm>
          </p:grpSpPr>
          <p:sp>
            <p:nvSpPr>
              <p:cNvPr id="501" name="Google Shape;501;p51"/>
              <p:cNvSpPr/>
              <p:nvPr/>
            </p:nvSpPr>
            <p:spPr>
              <a:xfrm>
                <a:off x="1655550" y="790900"/>
                <a:ext cx="2510262" cy="3417671"/>
              </a:xfrm>
              <a:custGeom>
                <a:avLst/>
                <a:gdLst/>
                <a:ahLst/>
                <a:cxnLst/>
                <a:rect l="l" t="t" r="r" b="b"/>
                <a:pathLst>
                  <a:path w="143096" h="190426" extrusionOk="0">
                    <a:moveTo>
                      <a:pt x="2914" y="0"/>
                    </a:moveTo>
                    <a:cubicBezTo>
                      <a:pt x="1280" y="0"/>
                      <a:pt x="0" y="1281"/>
                      <a:pt x="0" y="2914"/>
                    </a:cubicBezTo>
                    <a:lnTo>
                      <a:pt x="0" y="187512"/>
                    </a:lnTo>
                    <a:cubicBezTo>
                      <a:pt x="0" y="189101"/>
                      <a:pt x="1280" y="190426"/>
                      <a:pt x="2914" y="190426"/>
                    </a:cubicBezTo>
                    <a:lnTo>
                      <a:pt x="140182" y="190426"/>
                    </a:lnTo>
                    <a:cubicBezTo>
                      <a:pt x="141771" y="190426"/>
                      <a:pt x="143096" y="189101"/>
                      <a:pt x="143096" y="187512"/>
                    </a:cubicBezTo>
                    <a:lnTo>
                      <a:pt x="143096" y="2914"/>
                    </a:lnTo>
                    <a:cubicBezTo>
                      <a:pt x="143096" y="1281"/>
                      <a:pt x="141771" y="0"/>
                      <a:pt x="140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1"/>
              <p:cNvSpPr/>
              <p:nvPr/>
            </p:nvSpPr>
            <p:spPr>
              <a:xfrm>
                <a:off x="1735300" y="886765"/>
                <a:ext cx="2350730" cy="3115776"/>
              </a:xfrm>
              <a:custGeom>
                <a:avLst/>
                <a:gdLst/>
                <a:ahLst/>
                <a:cxnLst/>
                <a:rect l="l" t="t" r="r" b="b"/>
                <a:pathLst>
                  <a:path w="134002" h="173605" extrusionOk="0">
                    <a:moveTo>
                      <a:pt x="1" y="1"/>
                    </a:moveTo>
                    <a:lnTo>
                      <a:pt x="1" y="53821"/>
                    </a:lnTo>
                    <a:lnTo>
                      <a:pt x="1" y="127599"/>
                    </a:lnTo>
                    <a:lnTo>
                      <a:pt x="1" y="173605"/>
                    </a:lnTo>
                    <a:lnTo>
                      <a:pt x="134001" y="173605"/>
                    </a:lnTo>
                    <a:lnTo>
                      <a:pt x="134001" y="34615"/>
                    </a:lnTo>
                    <a:lnTo>
                      <a:pt x="134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51"/>
            <p:cNvSpPr/>
            <p:nvPr/>
          </p:nvSpPr>
          <p:spPr>
            <a:xfrm>
              <a:off x="2469950" y="4253120"/>
              <a:ext cx="458108" cy="87647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4" name="Google Shape;5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50" y="-2294439"/>
            <a:ext cx="3423101" cy="349467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1"/>
          <p:cNvSpPr txBox="1">
            <a:spLocks noGrp="1"/>
          </p:cNvSpPr>
          <p:nvPr>
            <p:ph type="title"/>
          </p:nvPr>
        </p:nvSpPr>
        <p:spPr>
          <a:xfrm>
            <a:off x="4491232" y="2821618"/>
            <a:ext cx="3593400" cy="4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Détecter et enregistrer toute activité suspecte via la caméra.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42" y="1518147"/>
            <a:ext cx="2099590" cy="1977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dirty="0"/>
              <a:t>Présentation de l'organigramme du fonctionnement du module caméra.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B045ADE8-12E9-2A71-5406-2CCC0A97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97" y="989754"/>
            <a:ext cx="3980862" cy="3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9" y="1072476"/>
            <a:ext cx="5890162" cy="3825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urity in Cyberspace: Protecting your Data and Privacy by Slidesgo">
  <a:themeElements>
    <a:clrScheme name="Simple Light">
      <a:dk1>
        <a:srgbClr val="16488D"/>
      </a:dk1>
      <a:lt1>
        <a:srgbClr val="A5C8FD"/>
      </a:lt1>
      <a:dk2>
        <a:srgbClr val="BECCDF"/>
      </a:dk2>
      <a:lt2>
        <a:srgbClr val="0D958B"/>
      </a:lt2>
      <a:accent1>
        <a:srgbClr val="00CCB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215</Words>
  <Application>Microsoft Office PowerPoint</Application>
  <PresentationFormat>Affichage à l'écran (16:9)</PresentationFormat>
  <Paragraphs>46</Paragraphs>
  <Slides>28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Anaheim</vt:lpstr>
      <vt:lpstr>Teko Medium</vt:lpstr>
      <vt:lpstr>Golos Text</vt:lpstr>
      <vt:lpstr>Open Sans SemiBold</vt:lpstr>
      <vt:lpstr>Bebas Neue</vt:lpstr>
      <vt:lpstr>Security in Cyberspace: Protecting your Data and Privacy by Slidesgo</vt:lpstr>
      <vt:lpstr>Surveillance system</vt:lpstr>
      <vt:lpstr>Concevoir un système intelligent de surveillance  et de notification en temps réel</vt:lpstr>
      <vt:lpstr>Scénarios du Système de Surveillance</vt:lpstr>
      <vt:lpstr>        Tableau de Bord Système de Surveillance</vt:lpstr>
      <vt:lpstr>Tableau de Bord</vt:lpstr>
      <vt:lpstr>Module Caméra</vt:lpstr>
      <vt:lpstr>Détecter et enregistrer toute activité suspecte via la caméra.</vt:lpstr>
      <vt:lpstr>Présentation de l'organigramme du fonctionnement du module caméra.</vt:lpstr>
      <vt:lpstr>Interface Graphique</vt:lpstr>
      <vt:lpstr>Module Détection de Chocs</vt:lpstr>
      <vt:lpstr>Détecter les impacts anormaux et alerter l’utilisateur.</vt:lpstr>
      <vt:lpstr>Présentation de l'organigramme du fonctionnement du module détection de chocs. .</vt:lpstr>
      <vt:lpstr>Interface Graphique</vt:lpstr>
      <vt:lpstr>Module de contrôle d'accès</vt:lpstr>
      <vt:lpstr>Contrôle d'accès et détection de sons et vibrations</vt:lpstr>
      <vt:lpstr>Présentation de l'organigramme du fonctionnement du module de contrôle d'accès.</vt:lpstr>
      <vt:lpstr>Interface Graphique</vt:lpstr>
      <vt:lpstr>Module Atmosphérique</vt:lpstr>
      <vt:lpstr>Surveiller l’environnement et déclencher une alerte si un seuil critique est atteint</vt:lpstr>
      <vt:lpstr>Présentation de l'organigramme du fonctionnement du module Gaz, Température, Fumée.</vt:lpstr>
      <vt:lpstr>Interface Graphique</vt:lpstr>
      <vt:lpstr>Module de Notification</vt:lpstr>
      <vt:lpstr>Envoyer une notification par e-mail en cas d’alerte sur l’un des modules</vt:lpstr>
      <vt:lpstr>Présentation de l'organigramm e de l'envoi de notifications par e-mail en cas d’alerte. .</vt:lpstr>
      <vt:lpstr>Interface Graphique</vt:lpstr>
      <vt:lpstr>Vidéo Démonstration – Interface Finale</vt:lpstr>
      <vt:lpstr>Video (google drive)</vt:lpstr>
      <vt:lpstr>Merci  Pour votre attention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 Cyberspace: Protecting Your Data &amp; Privacy</dc:title>
  <dc:creator>khouloud tiouajni</dc:creator>
  <cp:lastModifiedBy>Utilisateur Windows</cp:lastModifiedBy>
  <cp:revision>81</cp:revision>
  <dcterms:modified xsi:type="dcterms:W3CDTF">2025-03-21T10:08:35Z</dcterms:modified>
</cp:coreProperties>
</file>