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80dd023b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80dd023b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80dd023b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80dd023b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10e00c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10e00c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82fe8c2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82fe8c2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82fe8c27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82fe8c27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82fe8c27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82fe8c27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82fe8c27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82fe8c27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82fe8c27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82fe8c27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6aba1a95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6aba1a95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6aba1a95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6aba1a95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29b9caa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29b9caa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0fc041a5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0fc041a5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83221536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83221536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83221536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83221536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6b60608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6b60608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83221536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83221536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83221536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83221536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83221536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83221536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83221536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83221536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3221536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3221536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83221536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83221536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0fc041a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0fc041a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83221536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83221536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83221536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83221536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6b60608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6b60608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6b606082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6b606082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6b606082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6b606082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6b606082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6b606082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10e00c07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10e00c07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0fc041a5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0fc041a5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10e00c07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10e00c07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0fc041a5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0fc041a5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80dd023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80dd023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10e00c07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10e00c07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80dd023b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80dd023b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80dd023b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80dd023b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80dd023b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80dd023b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80dd023b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80dd023b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80dd023b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80dd023b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ithub.com/mejsla/stepup-drools-2019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martinfowler.com/bliki/RulesEngine.html" TargetMode="External"/><Relationship Id="rId4" Type="http://schemas.openxmlformats.org/officeDocument/2006/relationships/hyperlink" Target="https://www.drools.org/" TargetMode="External"/><Relationship Id="rId5" Type="http://schemas.openxmlformats.org/officeDocument/2006/relationships/hyperlink" Target="https://examples.javacodegeeks.com/enterprise-java/jboss-drools-tutorial-beginners/" TargetMode="External"/><Relationship Id="rId6" Type="http://schemas.openxmlformats.org/officeDocument/2006/relationships/hyperlink" Target="https://examples.javacodegeeks.com/enterprise-java/jboss-drools-tutorial-beginners/" TargetMode="External"/><Relationship Id="rId7" Type="http://schemas.openxmlformats.org/officeDocument/2006/relationships/hyperlink" Target="https://examples.javacodegeeks.com/enterprise-java/jboss-drools-tutorial-beginners/" TargetMode="External"/><Relationship Id="rId8" Type="http://schemas.openxmlformats.org/officeDocument/2006/relationships/hyperlink" Target="http://www.jeasy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Regelmotorer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Johan &amp; Pontus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/>
        </p:nvSpPr>
        <p:spPr>
          <a:xfrm>
            <a:off x="730650" y="1719450"/>
            <a:ext cx="7682700" cy="17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(car.getCountryOfOrigin() == Countries.</a:t>
            </a:r>
            <a:r>
              <a:rPr i="1" lang="sv" sz="18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GB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premium *= </a:t>
            </a:r>
            <a:r>
              <a:rPr lang="sv" sz="1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1.15</a:t>
            </a: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(car.getCountryOfOrigin() == Countries.</a:t>
            </a:r>
            <a:r>
              <a:rPr i="1" lang="sv" sz="18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premium /= </a:t>
            </a:r>
            <a:r>
              <a:rPr lang="sv" sz="1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1.15</a:t>
            </a: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/>
        </p:nvSpPr>
        <p:spPr>
          <a:xfrm>
            <a:off x="2764200" y="0"/>
            <a:ext cx="3615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sv" sz="6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calculatePremium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(Driver driver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Car car) {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premium = </a:t>
            </a:r>
            <a:r>
              <a:rPr lang="sv" sz="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1000.0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(driver.getAge() &lt; </a:t>
            </a:r>
            <a:r>
              <a:rPr lang="sv" sz="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premium *= </a:t>
            </a:r>
            <a:r>
              <a:rPr lang="sv" sz="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1.10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(driver.getAge() &gt; </a:t>
            </a:r>
            <a:r>
              <a:rPr lang="sv" sz="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premium *= </a:t>
            </a:r>
            <a:r>
              <a:rPr lang="sv" sz="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1.05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(driver.getGender() == </a:t>
            </a:r>
            <a:r>
              <a:rPr i="1" lang="sv" sz="6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(driver.getAge() &lt; </a:t>
            </a:r>
            <a:r>
              <a:rPr lang="sv" sz="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premium *= </a:t>
            </a:r>
            <a:r>
              <a:rPr lang="sv" sz="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1.50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premium *= </a:t>
            </a:r>
            <a:r>
              <a:rPr lang="sv" sz="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1.10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(car.getPrice() &gt; </a:t>
            </a:r>
            <a:r>
              <a:rPr lang="sv" sz="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500_000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(driver.getAge() &lt; </a:t>
            </a:r>
            <a:r>
              <a:rPr lang="sv" sz="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premium *= </a:t>
            </a:r>
            <a:r>
              <a:rPr lang="sv" sz="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2.00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premium *= </a:t>
            </a:r>
            <a:r>
              <a:rPr lang="sv" sz="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1.30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(driver.isNewCustomer()) {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premium *= </a:t>
            </a:r>
            <a:r>
              <a:rPr lang="sv" sz="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1.10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premium -= </a:t>
            </a:r>
            <a:r>
              <a:rPr lang="sv" sz="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100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* driver.getHistory().getDamageFreeYears()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(driver.getAccomodation() == Accomodation.</a:t>
            </a:r>
            <a:r>
              <a:rPr i="1" lang="sv" sz="6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FLAT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(driver.getAddress().getCrimeRate() &lt; </a:t>
            </a:r>
            <a:r>
              <a:rPr lang="sv" sz="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0.01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premium *= </a:t>
            </a:r>
            <a:r>
              <a:rPr lang="sv" sz="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1.05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(driver.getAddress().getCrimeRate() &gt;= </a:t>
            </a:r>
            <a:r>
              <a:rPr lang="sv" sz="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0.01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driver.getAddress().getCrimeRate() &lt; </a:t>
            </a:r>
            <a:r>
              <a:rPr lang="sv" sz="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0.10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premium *= </a:t>
            </a:r>
            <a:r>
              <a:rPr lang="sv" sz="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1.15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(driver.getAddress().getCrimeRate() &gt;= </a:t>
            </a:r>
            <a:r>
              <a:rPr lang="sv" sz="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0.10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premium *= </a:t>
            </a:r>
            <a:r>
              <a:rPr lang="sv" sz="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1.25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(driver.getAccomodation() == Accomodation.</a:t>
            </a:r>
            <a:r>
              <a:rPr i="1" lang="sv" sz="6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HOUSE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premium /= </a:t>
            </a:r>
            <a:r>
              <a:rPr lang="sv" sz="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1.05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(car.getCountryOfOrigin() == Countries.</a:t>
            </a:r>
            <a:r>
              <a:rPr i="1" lang="sv" sz="6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GB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premium *= </a:t>
            </a:r>
            <a:r>
              <a:rPr lang="sv" sz="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1.15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(car.getCountryOfOrigin() == Countries.</a:t>
            </a:r>
            <a:r>
              <a:rPr i="1" lang="sv" sz="6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premium /= </a:t>
            </a:r>
            <a:r>
              <a:rPr lang="sv" sz="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1.15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premium</a:t>
            </a:r>
            <a:r>
              <a:rPr lang="sv" sz="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/>
          <p:nvPr/>
        </p:nvSpPr>
        <p:spPr>
          <a:xfrm>
            <a:off x="3582063" y="482050"/>
            <a:ext cx="1979875" cy="1677050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1800"/>
              <a:t>Regelmotor</a:t>
            </a:r>
            <a:endParaRPr b="1" sz="1800"/>
          </a:p>
        </p:txBody>
      </p:sp>
      <p:sp>
        <p:nvSpPr>
          <p:cNvPr id="112" name="Google Shape;112;p24"/>
          <p:cNvSpPr/>
          <p:nvPr/>
        </p:nvSpPr>
        <p:spPr>
          <a:xfrm>
            <a:off x="3901838" y="3540950"/>
            <a:ext cx="1340334" cy="1120500"/>
          </a:xfrm>
          <a:prstGeom prst="flowChartMultidocumen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1800"/>
              <a:t>Regler</a:t>
            </a:r>
            <a:endParaRPr b="1" sz="1800"/>
          </a:p>
        </p:txBody>
      </p:sp>
      <p:sp>
        <p:nvSpPr>
          <p:cNvPr id="113" name="Google Shape;113;p24"/>
          <p:cNvSpPr/>
          <p:nvPr/>
        </p:nvSpPr>
        <p:spPr>
          <a:xfrm>
            <a:off x="710475" y="760325"/>
            <a:ext cx="1517775" cy="1120500"/>
          </a:xfrm>
          <a:prstGeom prst="flowChartInputOutpu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1800"/>
              <a:t>Indata</a:t>
            </a:r>
            <a:endParaRPr b="1" sz="1800"/>
          </a:p>
        </p:txBody>
      </p:sp>
      <p:sp>
        <p:nvSpPr>
          <p:cNvPr id="114" name="Google Shape;114;p24"/>
          <p:cNvSpPr/>
          <p:nvPr/>
        </p:nvSpPr>
        <p:spPr>
          <a:xfrm>
            <a:off x="6915750" y="760325"/>
            <a:ext cx="1517775" cy="1120500"/>
          </a:xfrm>
          <a:prstGeom prst="flowChartInputOutpu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1800"/>
              <a:t>Utdata</a:t>
            </a:r>
            <a:endParaRPr b="1" sz="1800"/>
          </a:p>
        </p:txBody>
      </p:sp>
      <p:sp>
        <p:nvSpPr>
          <p:cNvPr id="115" name="Google Shape;115;p24"/>
          <p:cNvSpPr/>
          <p:nvPr/>
        </p:nvSpPr>
        <p:spPr>
          <a:xfrm>
            <a:off x="2438500" y="1087175"/>
            <a:ext cx="933300" cy="4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4"/>
          <p:cNvSpPr/>
          <p:nvPr/>
        </p:nvSpPr>
        <p:spPr>
          <a:xfrm>
            <a:off x="5772200" y="1087175"/>
            <a:ext cx="933300" cy="4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4"/>
          <p:cNvSpPr/>
          <p:nvPr/>
        </p:nvSpPr>
        <p:spPr>
          <a:xfrm rot="-5400000">
            <a:off x="4105363" y="2616625"/>
            <a:ext cx="933300" cy="4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/>
          <p:nvPr/>
        </p:nvSpPr>
        <p:spPr>
          <a:xfrm flipH="1">
            <a:off x="1359825" y="142850"/>
            <a:ext cx="6561300" cy="7602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5"/>
          <p:cNvSpPr/>
          <p:nvPr/>
        </p:nvSpPr>
        <p:spPr>
          <a:xfrm>
            <a:off x="3582063" y="482050"/>
            <a:ext cx="1979875" cy="1677050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1800"/>
              <a:t>Regelmotor</a:t>
            </a:r>
            <a:endParaRPr b="1" sz="1800"/>
          </a:p>
        </p:txBody>
      </p:sp>
      <p:sp>
        <p:nvSpPr>
          <p:cNvPr id="124" name="Google Shape;124;p25"/>
          <p:cNvSpPr/>
          <p:nvPr/>
        </p:nvSpPr>
        <p:spPr>
          <a:xfrm>
            <a:off x="3901838" y="3540950"/>
            <a:ext cx="1340334" cy="1120500"/>
          </a:xfrm>
          <a:prstGeom prst="flowChartMultidocumen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1800"/>
              <a:t>Regler</a:t>
            </a:r>
            <a:endParaRPr b="1" sz="1800"/>
          </a:p>
        </p:txBody>
      </p:sp>
      <p:sp>
        <p:nvSpPr>
          <p:cNvPr id="125" name="Google Shape;125;p25"/>
          <p:cNvSpPr/>
          <p:nvPr/>
        </p:nvSpPr>
        <p:spPr>
          <a:xfrm>
            <a:off x="710475" y="760325"/>
            <a:ext cx="1517775" cy="1120500"/>
          </a:xfrm>
          <a:prstGeom prst="flowChartInputOutpu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1800"/>
              <a:t>Fakta</a:t>
            </a:r>
            <a:endParaRPr b="1" sz="1800"/>
          </a:p>
        </p:txBody>
      </p:sp>
      <p:sp>
        <p:nvSpPr>
          <p:cNvPr id="126" name="Google Shape;126;p25"/>
          <p:cNvSpPr/>
          <p:nvPr/>
        </p:nvSpPr>
        <p:spPr>
          <a:xfrm>
            <a:off x="6915750" y="760325"/>
            <a:ext cx="1517775" cy="1120500"/>
          </a:xfrm>
          <a:prstGeom prst="flowChartInputOutpu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1800"/>
              <a:t>Fakta</a:t>
            </a:r>
            <a:endParaRPr b="1" sz="1800"/>
          </a:p>
        </p:txBody>
      </p:sp>
      <p:sp>
        <p:nvSpPr>
          <p:cNvPr id="127" name="Google Shape;127;p25"/>
          <p:cNvSpPr/>
          <p:nvPr/>
        </p:nvSpPr>
        <p:spPr>
          <a:xfrm>
            <a:off x="2438500" y="1087175"/>
            <a:ext cx="933300" cy="4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5"/>
          <p:cNvSpPr/>
          <p:nvPr/>
        </p:nvSpPr>
        <p:spPr>
          <a:xfrm>
            <a:off x="5772200" y="1087175"/>
            <a:ext cx="933300" cy="4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5"/>
          <p:cNvSpPr/>
          <p:nvPr/>
        </p:nvSpPr>
        <p:spPr>
          <a:xfrm rot="-5400000">
            <a:off x="4105363" y="2616625"/>
            <a:ext cx="933300" cy="4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4800"/>
              <a:t>Användningsområden</a:t>
            </a:r>
            <a:endParaRPr sz="4800"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423325"/>
            <a:ext cx="8520600" cy="31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/>
              <a:t>Komplexa verksamheter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/>
              <a:t>Många affärsregler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/>
              <a:t>Affärsregler som ändras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/>
              <a:t>Verksamhetsmänniskor behöver kunna läsa/skriva affärsregler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4800"/>
              <a:t>Programmeringsmodell</a:t>
            </a:r>
            <a:endParaRPr sz="4800"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423325"/>
            <a:ext cx="8520600" cy="31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/>
              <a:t>Deklarativ programmering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/>
              <a:t>Regler och fakta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/>
              <a:t>Inferensmaskin - expertsystem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/>
              <a:t>When → Then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4800"/>
              <a:t>Programmeringsmodell</a:t>
            </a:r>
            <a:endParaRPr sz="4800"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423325"/>
            <a:ext cx="8520600" cy="31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000"/>
              <a:t>WHEN</a:t>
            </a:r>
            <a:br>
              <a:rPr lang="sv" sz="3000"/>
            </a:br>
            <a:r>
              <a:rPr lang="sv" sz="3000"/>
              <a:t>	driver.age &lt; 25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 sz="3000"/>
              <a:t>THEN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sv" sz="3000"/>
              <a:t>	premium *= 1.10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4800"/>
              <a:t>RETE-algoritmen</a:t>
            </a:r>
            <a:endParaRPr sz="4800"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423325"/>
            <a:ext cx="8520600" cy="31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/>
              <a:t>Ett träd där löven är regler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/>
              <a:t>Varje nod i trädet innehåller fakta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/>
              <a:t>Gemensamma noder för flera regler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/>
              <a:t>Noder kommer ihåg matchade fakta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/>
              <a:t>Kräver mycket minne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/>
          <p:nvPr/>
        </p:nvSpPr>
        <p:spPr>
          <a:xfrm>
            <a:off x="889800" y="0"/>
            <a:ext cx="7364400" cy="514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850" y="0"/>
            <a:ext cx="736429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0" y="2150850"/>
            <a:ext cx="4572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4800"/>
              <a:t>Drools?</a:t>
            </a:r>
            <a:endParaRPr sz="4800"/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7775" y="1058625"/>
            <a:ext cx="3026250" cy="30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4800"/>
              <a:t>Agenda</a:t>
            </a:r>
            <a:endParaRPr sz="48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423325"/>
            <a:ext cx="8520600" cy="31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/>
              <a:t>Introduktion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/>
              <a:t>Drools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/>
              <a:t>Labb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0" y="2150850"/>
            <a:ext cx="4572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4800"/>
              <a:t>Drools!</a:t>
            </a:r>
            <a:endParaRPr sz="4800"/>
          </a:p>
        </p:txBody>
      </p:sp>
      <p:pic>
        <p:nvPicPr>
          <p:cNvPr id="171" name="Google Shape;1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425" y="1301075"/>
            <a:ext cx="2541350" cy="254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331350"/>
            <a:ext cx="85206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/>
              <a:t>Highly efficient data model for storing and evaluating rules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/>
              <a:t>Good </a:t>
            </a:r>
            <a:r>
              <a:rPr lang="sv" sz="3000"/>
              <a:t>performance for large rule systems</a:t>
            </a:r>
            <a:r>
              <a:rPr lang="sv" sz="3000"/>
              <a:t>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/>
              <a:t>RETE/PHREAK algorithm</a:t>
            </a:r>
            <a:endParaRPr sz="3000"/>
          </a:p>
        </p:txBody>
      </p:sp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437950"/>
            <a:ext cx="8520600" cy="8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4800"/>
              <a:t>Drools</a:t>
            </a:r>
            <a:endParaRPr sz="4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311700" y="1262825"/>
            <a:ext cx="8520600" cy="33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/>
              <a:t>Rules are created in .drl files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/>
              <a:t>Graphical interface also available</a:t>
            </a:r>
            <a:br>
              <a:rPr lang="sv" sz="3000"/>
            </a:br>
            <a:r>
              <a:rPr lang="sv" sz="3000"/>
              <a:t>(won’t talk about that today)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445025"/>
            <a:ext cx="85206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4800"/>
              <a:t>Drools</a:t>
            </a:r>
            <a:endParaRPr sz="4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262825"/>
            <a:ext cx="8520600" cy="33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1600"/>
              </a:spcBef>
              <a:spcAft>
                <a:spcPts val="0"/>
              </a:spcAft>
              <a:buSzPts val="3000"/>
              <a:buChar char="❖"/>
            </a:pPr>
            <a:r>
              <a:rPr lang="sv" sz="3000"/>
              <a:t>Intellij only ultimate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/>
              <a:t>Eclipse free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89" name="Google Shape;189;p35"/>
          <p:cNvSpPr txBox="1"/>
          <p:nvPr>
            <p:ph type="title"/>
          </p:nvPr>
        </p:nvSpPr>
        <p:spPr>
          <a:xfrm>
            <a:off x="311700" y="445025"/>
            <a:ext cx="85206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4800"/>
              <a:t>Drools IDE Support</a:t>
            </a:r>
            <a:endParaRPr sz="4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311700" y="445025"/>
            <a:ext cx="85206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4800"/>
              <a:t>Drl file syntax</a:t>
            </a:r>
            <a:endParaRPr sz="4800"/>
          </a:p>
        </p:txBody>
      </p:sp>
      <p:sp>
        <p:nvSpPr>
          <p:cNvPr id="195" name="Google Shape;195;p36"/>
          <p:cNvSpPr txBox="1"/>
          <p:nvPr>
            <p:ph idx="1" type="body"/>
          </p:nvPr>
        </p:nvSpPr>
        <p:spPr>
          <a:xfrm>
            <a:off x="311700" y="1423325"/>
            <a:ext cx="8520600" cy="31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/>
              <a:t>package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/>
              <a:t>import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/>
              <a:t>function //optional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/>
              <a:t>query //optional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/>
              <a:t>declare //optional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/>
              <a:t>rule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idx="1" type="body"/>
          </p:nvPr>
        </p:nvSpPr>
        <p:spPr>
          <a:xfrm>
            <a:off x="311700" y="1086925"/>
            <a:ext cx="8520600" cy="31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 sz="3000"/>
              <a:t>package com.mejsla.drools</a:t>
            </a:r>
            <a:endParaRPr sz="3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 sz="3000"/>
              <a:t>import org.slf4j.Logger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1072300"/>
            <a:ext cx="8520600" cy="31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 sz="3000"/>
              <a:t>function int sizeOfList(List people) {</a:t>
            </a:r>
            <a:br>
              <a:rPr lang="sv" sz="3000"/>
            </a:br>
            <a:r>
              <a:rPr lang="sv" sz="3000"/>
              <a:t>    return people.size();</a:t>
            </a:r>
            <a:br>
              <a:rPr lang="sv" sz="3000"/>
            </a:br>
            <a:r>
              <a:rPr lang="sv" sz="3000"/>
              <a:t>}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idx="1" type="body"/>
          </p:nvPr>
        </p:nvSpPr>
        <p:spPr>
          <a:xfrm>
            <a:off x="311700" y="843175"/>
            <a:ext cx="8520600" cy="3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sv" sz="3000"/>
              <a:t>query "people under the age of 21"</a:t>
            </a:r>
            <a:br>
              <a:rPr lang="sv" sz="3000"/>
            </a:br>
            <a:r>
              <a:rPr lang="sv" sz="3000"/>
              <a:t>    person : Person( age &lt; 21 )</a:t>
            </a:r>
            <a:br>
              <a:rPr lang="sv" sz="3000"/>
            </a:br>
            <a:r>
              <a:rPr lang="sv" sz="3000"/>
              <a:t>end</a:t>
            </a:r>
            <a:endParaRPr sz="3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idx="1" type="body"/>
          </p:nvPr>
        </p:nvSpPr>
        <p:spPr>
          <a:xfrm>
            <a:off x="311700" y="843175"/>
            <a:ext cx="8520600" cy="3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000"/>
              <a:t>declare Person</a:t>
            </a:r>
            <a:br>
              <a:rPr lang="sv" sz="3000"/>
            </a:br>
            <a:r>
              <a:rPr lang="sv" sz="3000"/>
              <a:t>  name : String</a:t>
            </a:r>
            <a:br>
              <a:rPr lang="sv" sz="3000"/>
            </a:br>
            <a:r>
              <a:rPr lang="sv" sz="3000"/>
              <a:t>  dateOfBirth : java.util.Date</a:t>
            </a:r>
            <a:br>
              <a:rPr lang="sv" sz="3000"/>
            </a:br>
            <a:r>
              <a:rPr lang="sv" sz="3000"/>
              <a:t>  address : Address</a:t>
            </a:r>
            <a:br>
              <a:rPr lang="sv" sz="3000"/>
            </a:br>
            <a:r>
              <a:rPr lang="sv" sz="3000"/>
              <a:t>end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>
            <p:ph idx="1" type="body"/>
          </p:nvPr>
        </p:nvSpPr>
        <p:spPr>
          <a:xfrm>
            <a:off x="311700" y="121625"/>
            <a:ext cx="8520600" cy="47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sv" sz="3000"/>
            </a:br>
            <a:r>
              <a:rPr lang="sv" sz="3000"/>
              <a:t>rule "Underage"</a:t>
            </a:r>
            <a:br>
              <a:rPr lang="sv" sz="3000"/>
            </a:br>
            <a:r>
              <a:rPr lang="sv" sz="3000"/>
              <a:t>  when</a:t>
            </a:r>
            <a:br>
              <a:rPr lang="sv" sz="3000"/>
            </a:br>
            <a:r>
              <a:rPr lang="sv" sz="3000"/>
              <a:t>    application : LoanApplication( )</a:t>
            </a:r>
            <a:br>
              <a:rPr lang="sv" sz="3000"/>
            </a:br>
            <a:r>
              <a:rPr lang="sv" sz="3000"/>
              <a:t>    Applicant(age &lt; 21)</a:t>
            </a:r>
            <a:br>
              <a:rPr lang="sv" sz="3000"/>
            </a:br>
            <a:r>
              <a:rPr lang="sv" sz="3000"/>
              <a:t>  then</a:t>
            </a:r>
            <a:br>
              <a:rPr lang="sv" sz="3000"/>
            </a:br>
            <a:r>
              <a:rPr lang="sv" sz="3000"/>
              <a:t>    application.setApproved(false);</a:t>
            </a:r>
            <a:br>
              <a:rPr lang="sv" sz="3000"/>
            </a:br>
            <a:r>
              <a:rPr lang="sv" sz="3000"/>
              <a:t>    update(application);</a:t>
            </a:r>
            <a:br>
              <a:rPr lang="sv" sz="3000"/>
            </a:br>
            <a:r>
              <a:rPr lang="sv" sz="3000"/>
              <a:t>end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4800"/>
              <a:t>Introduktion</a:t>
            </a:r>
            <a:endParaRPr sz="4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/>
          <p:nvPr>
            <p:ph idx="1" type="body"/>
          </p:nvPr>
        </p:nvSpPr>
        <p:spPr>
          <a:xfrm>
            <a:off x="311700" y="121625"/>
            <a:ext cx="8520600" cy="47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sv" sz="3000"/>
            </a:br>
            <a:r>
              <a:rPr lang="sv" sz="3000"/>
              <a:t>Left-side of rule always in MVEL*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 sz="3000"/>
              <a:t>when</a:t>
            </a:r>
            <a:br>
              <a:rPr lang="sv" sz="3000"/>
            </a:br>
            <a:r>
              <a:rPr lang="sv" sz="3000"/>
              <a:t>   $o : Order()</a:t>
            </a:r>
            <a:br>
              <a:rPr lang="sv" sz="3000"/>
            </a:br>
            <a:r>
              <a:rPr lang="sv" sz="3000"/>
              <a:t>   $item  : OrderItem( value &gt; 100 ) from</a:t>
            </a:r>
            <a:br>
              <a:rPr lang="sv" sz="3000"/>
            </a:br>
            <a:r>
              <a:rPr lang="sv" sz="3000"/>
              <a:t>                $o.items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 sz="3000"/>
              <a:t> 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sv" sz="1200"/>
              <a:t>* = MVFLEX Expression Language</a:t>
            </a:r>
            <a:endParaRPr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/>
          <p:nvPr>
            <p:ph idx="1" type="body"/>
          </p:nvPr>
        </p:nvSpPr>
        <p:spPr>
          <a:xfrm>
            <a:off x="311700" y="121625"/>
            <a:ext cx="8520600" cy="47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sv" sz="3000"/>
            </a:b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 sz="3000"/>
              <a:t>Right-side of rule is MVEL or Java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 sz="3000"/>
              <a:t> 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4"/>
          <p:cNvSpPr txBox="1"/>
          <p:nvPr>
            <p:ph idx="1" type="body"/>
          </p:nvPr>
        </p:nvSpPr>
        <p:spPr>
          <a:xfrm>
            <a:off x="311700" y="121625"/>
            <a:ext cx="8520600" cy="47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sv" sz="3000"/>
            </a:br>
            <a:r>
              <a:rPr lang="sv" sz="3000"/>
              <a:t>rule "Underage"</a:t>
            </a:r>
            <a:br>
              <a:rPr lang="sv" sz="3000"/>
            </a:br>
            <a:r>
              <a:rPr lang="sv" sz="3000"/>
              <a:t>  when</a:t>
            </a:r>
            <a:br>
              <a:rPr lang="sv" sz="3000"/>
            </a:br>
            <a:r>
              <a:rPr lang="sv" sz="3000"/>
              <a:t>    application : LoanApplication( )</a:t>
            </a:r>
            <a:br>
              <a:rPr lang="sv" sz="3000"/>
            </a:br>
            <a:r>
              <a:rPr lang="sv" sz="3000"/>
              <a:t>    Applicant(age &lt; 21)</a:t>
            </a:r>
            <a:br>
              <a:rPr lang="sv" sz="3000"/>
            </a:br>
            <a:r>
              <a:rPr lang="sv" sz="3000"/>
              <a:t>  then</a:t>
            </a:r>
            <a:br>
              <a:rPr lang="sv" sz="3000"/>
            </a:br>
            <a:r>
              <a:rPr lang="sv" sz="3000"/>
              <a:t>    insert new UnderageFact();</a:t>
            </a:r>
            <a:br>
              <a:rPr lang="sv" sz="3000"/>
            </a:br>
            <a:r>
              <a:rPr lang="sv" sz="3000"/>
              <a:t>end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5"/>
          <p:cNvSpPr txBox="1"/>
          <p:nvPr>
            <p:ph idx="1" type="body"/>
          </p:nvPr>
        </p:nvSpPr>
        <p:spPr>
          <a:xfrm>
            <a:off x="311700" y="121625"/>
            <a:ext cx="8520600" cy="47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sv" sz="3000"/>
            </a:br>
            <a:r>
              <a:rPr lang="sv" sz="3000"/>
              <a:t>rule "Swedish applicant"</a:t>
            </a:r>
            <a:br>
              <a:rPr lang="sv" sz="3000"/>
            </a:br>
            <a:r>
              <a:rPr lang="sv" sz="3000"/>
              <a:t>  when</a:t>
            </a:r>
            <a:br>
              <a:rPr lang="sv" sz="3000"/>
            </a:br>
            <a:r>
              <a:rPr lang="sv" sz="3000"/>
              <a:t>    application: LoanApplication(country == “SE”)   </a:t>
            </a:r>
            <a:br>
              <a:rPr lang="sv" sz="3000"/>
            </a:br>
            <a:r>
              <a:rPr lang="sv" sz="3000"/>
              <a:t>    not UnderageFact();</a:t>
            </a:r>
            <a:br>
              <a:rPr lang="sv" sz="3000"/>
            </a:br>
            <a:r>
              <a:rPr lang="sv" sz="3000"/>
              <a:t>  then</a:t>
            </a:r>
            <a:br>
              <a:rPr lang="sv" sz="3000"/>
            </a:br>
            <a:r>
              <a:rPr lang="sv" sz="3000"/>
              <a:t>    </a:t>
            </a:r>
            <a:r>
              <a:rPr lang="sv" sz="3000"/>
              <a:t>application.setApproved( false );</a:t>
            </a:r>
            <a:br>
              <a:rPr lang="sv" sz="3000"/>
            </a:br>
            <a:r>
              <a:rPr lang="sv" sz="3000"/>
              <a:t>end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6"/>
          <p:cNvSpPr txBox="1"/>
          <p:nvPr>
            <p:ph idx="1" type="body"/>
          </p:nvPr>
        </p:nvSpPr>
        <p:spPr>
          <a:xfrm>
            <a:off x="311700" y="121625"/>
            <a:ext cx="8520600" cy="47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000"/>
              <a:t>rule "Discount for orders that include US$100,00 of toys"</a:t>
            </a:r>
            <a:br>
              <a:rPr lang="sv" sz="3000"/>
            </a:br>
            <a:r>
              <a:rPr lang="sv" sz="3000"/>
              <a:t>when:</a:t>
            </a:r>
            <a:br>
              <a:rPr lang="sv" sz="3000"/>
            </a:br>
            <a:r>
              <a:rPr lang="sv" sz="3000"/>
              <a:t>  </a:t>
            </a:r>
            <a:r>
              <a:rPr lang="sv" sz="3000"/>
              <a:t>$o : Order()</a:t>
            </a:r>
            <a:br>
              <a:rPr lang="sv" sz="3000"/>
            </a:br>
            <a:r>
              <a:rPr lang="sv" sz="3000"/>
              <a:t>  $toysTotal : Number(doubleValue &gt; 100 )</a:t>
            </a:r>
            <a:br>
              <a:rPr lang="sv" sz="3000"/>
            </a:br>
            <a:r>
              <a:rPr lang="sv" sz="3000"/>
              <a:t>               from accumulate( OrderItem( order ==  </a:t>
            </a:r>
            <a:br>
              <a:rPr lang="sv" sz="3000"/>
            </a:br>
            <a:r>
              <a:rPr lang="sv" sz="3000"/>
              <a:t>                       $o, type == "toy", $value : value ),</a:t>
            </a:r>
            <a:br>
              <a:rPr lang="sv" sz="3000"/>
            </a:br>
            <a:r>
              <a:rPr lang="sv" sz="3000"/>
              <a:t>                      sum( $value ) 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v" sz="3000"/>
              <a:t>)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7"/>
          <p:cNvSpPr txBox="1"/>
          <p:nvPr>
            <p:ph type="title"/>
          </p:nvPr>
        </p:nvSpPr>
        <p:spPr>
          <a:xfrm>
            <a:off x="311700" y="445025"/>
            <a:ext cx="85206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4800"/>
              <a:t>Easy Rules - ett alternativ</a:t>
            </a:r>
            <a:endParaRPr sz="4800"/>
          </a:p>
        </p:txBody>
      </p:sp>
      <p:sp>
        <p:nvSpPr>
          <p:cNvPr id="251" name="Google Shape;251;p47"/>
          <p:cNvSpPr txBox="1"/>
          <p:nvPr>
            <p:ph idx="1" type="body"/>
          </p:nvPr>
        </p:nvSpPr>
        <p:spPr>
          <a:xfrm>
            <a:off x="311700" y="1423325"/>
            <a:ext cx="8520600" cy="31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/>
              <a:t>Enkel regelmotor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/>
              <a:t>Helt Java-baserad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/>
              <a:t>“If you like Drools, you will love Easy Rules!”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/>
              <a:t>Inte samma prestanda</a:t>
            </a:r>
            <a:endParaRPr sz="3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8"/>
          <p:cNvSpPr txBox="1"/>
          <p:nvPr/>
        </p:nvSpPr>
        <p:spPr>
          <a:xfrm>
            <a:off x="424425" y="310550"/>
            <a:ext cx="8249100" cy="44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@Rule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sv" sz="1800">
                <a:solidFill>
                  <a:srgbClr val="D0D0FF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sv" sz="1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"increase premium for young drivers"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IsDriverYoung {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1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@Condition</a:t>
            </a:r>
            <a:endParaRPr sz="18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boolean </a:t>
            </a:r>
            <a:r>
              <a:rPr lang="sv" sz="18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sv" sz="1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@Fact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sv" sz="1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age) {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age &lt; </a:t>
            </a:r>
            <a:r>
              <a:rPr lang="sv" sz="1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1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@Action</a:t>
            </a:r>
            <a:endParaRPr sz="18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sv" sz="18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(Facts facts) {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Double premium = facts.get(</a:t>
            </a:r>
            <a:r>
              <a:rPr lang="sv" sz="1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"premium"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premium *= </a:t>
            </a:r>
            <a:r>
              <a:rPr lang="sv" sz="1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1.10</a:t>
            </a: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facts.put(</a:t>
            </a:r>
            <a:r>
              <a:rPr lang="sv" sz="18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"premium"</a:t>
            </a: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premium)</a:t>
            </a: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4800"/>
              <a:t>Labb</a:t>
            </a:r>
            <a:endParaRPr sz="4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0"/>
          <p:cNvSpPr txBox="1"/>
          <p:nvPr>
            <p:ph type="title"/>
          </p:nvPr>
        </p:nvSpPr>
        <p:spPr>
          <a:xfrm>
            <a:off x="311700" y="445025"/>
            <a:ext cx="85206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4800"/>
              <a:t>Labb</a:t>
            </a:r>
            <a:endParaRPr sz="4800"/>
          </a:p>
        </p:txBody>
      </p:sp>
      <p:sp>
        <p:nvSpPr>
          <p:cNvPr id="267" name="Google Shape;267;p50"/>
          <p:cNvSpPr txBox="1"/>
          <p:nvPr>
            <p:ph idx="1" type="body"/>
          </p:nvPr>
        </p:nvSpPr>
        <p:spPr>
          <a:xfrm>
            <a:off x="311700" y="1423325"/>
            <a:ext cx="8832300" cy="31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/>
              <a:t>Prova på Drools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 u="sng">
                <a:solidFill>
                  <a:schemeClr val="hlink"/>
                </a:solidFill>
                <a:hlinkClick r:id="rId3"/>
              </a:rPr>
              <a:t>https://github.com/mejsla/stepup-drools-2019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/>
              <a:t>Instruktioner i README.md</a:t>
            </a:r>
            <a:endParaRPr sz="3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1"/>
          <p:cNvSpPr txBox="1"/>
          <p:nvPr>
            <p:ph type="title"/>
          </p:nvPr>
        </p:nvSpPr>
        <p:spPr>
          <a:xfrm>
            <a:off x="311700" y="445025"/>
            <a:ext cx="85206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4800"/>
              <a:t>Sammanfattning</a:t>
            </a:r>
            <a:endParaRPr sz="4800"/>
          </a:p>
        </p:txBody>
      </p:sp>
      <p:sp>
        <p:nvSpPr>
          <p:cNvPr id="273" name="Google Shape;273;p51"/>
          <p:cNvSpPr txBox="1"/>
          <p:nvPr>
            <p:ph idx="1" type="body"/>
          </p:nvPr>
        </p:nvSpPr>
        <p:spPr>
          <a:xfrm>
            <a:off x="311700" y="1423325"/>
            <a:ext cx="8520600" cy="31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/>
              <a:t>Deklarativ programmering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/>
              <a:t>Komplexa verksamheter med </a:t>
            </a:r>
            <a:r>
              <a:rPr lang="sv" sz="3000">
                <a:solidFill>
                  <a:srgbClr val="FFFFFF"/>
                </a:solidFill>
              </a:rPr>
              <a:t>många regler</a:t>
            </a:r>
            <a:endParaRPr sz="3000">
              <a:solidFill>
                <a:srgbClr val="FF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/>
              <a:t>Affärsregler som ändras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764250" y="1530138"/>
            <a:ext cx="7615500" cy="20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(driver.getAge() &lt; </a:t>
            </a:r>
            <a:r>
              <a:rPr lang="sv" sz="3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3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premium *= </a:t>
            </a:r>
            <a:r>
              <a:rPr lang="sv" sz="3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1.10</a:t>
            </a:r>
            <a:r>
              <a:rPr lang="sv" sz="3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2"/>
          <p:cNvSpPr txBox="1"/>
          <p:nvPr>
            <p:ph type="title"/>
          </p:nvPr>
        </p:nvSpPr>
        <p:spPr>
          <a:xfrm>
            <a:off x="311700" y="445025"/>
            <a:ext cx="85206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4800"/>
              <a:t>Nästa steg</a:t>
            </a:r>
            <a:endParaRPr sz="4800"/>
          </a:p>
        </p:txBody>
      </p:sp>
      <p:sp>
        <p:nvSpPr>
          <p:cNvPr id="279" name="Google Shape;279;p52"/>
          <p:cNvSpPr txBox="1"/>
          <p:nvPr>
            <p:ph idx="1" type="body"/>
          </p:nvPr>
        </p:nvSpPr>
        <p:spPr>
          <a:xfrm>
            <a:off x="311700" y="1423325"/>
            <a:ext cx="8832300" cy="31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 u="sng">
                <a:solidFill>
                  <a:schemeClr val="hlink"/>
                </a:solidFill>
                <a:hlinkClick r:id="rId3"/>
              </a:rPr>
              <a:t>https://martinfowler.com/bliki/RulesEngine.html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 u="sng">
                <a:solidFill>
                  <a:schemeClr val="hlink"/>
                </a:solidFill>
                <a:hlinkClick r:id="rId4"/>
              </a:rPr>
              <a:t>https://www.drools.org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 u="sng">
                <a:solidFill>
                  <a:schemeClr val="hlink"/>
                </a:solidFill>
                <a:hlinkClick r:id="rId5"/>
              </a:rPr>
              <a:t>https://examples.javacodegeeks.com/</a:t>
            </a:r>
            <a:br>
              <a:rPr lang="sv" sz="3000" u="sng">
                <a:solidFill>
                  <a:schemeClr val="hlink"/>
                </a:solidFill>
                <a:hlinkClick r:id="rId6"/>
              </a:rPr>
            </a:br>
            <a:r>
              <a:rPr lang="sv" sz="3000" u="sng">
                <a:solidFill>
                  <a:schemeClr val="hlink"/>
                </a:solidFill>
                <a:hlinkClick r:id="rId7"/>
              </a:rPr>
              <a:t>enterprise-java/jboss-drools-tutorial-beginners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❖"/>
            </a:pPr>
            <a:r>
              <a:rPr lang="sv" sz="3000" u="sng">
                <a:solidFill>
                  <a:schemeClr val="accent5"/>
                </a:solidFill>
                <a:hlinkClick r:id="rId8"/>
              </a:rPr>
              <a:t>http://www.jeasy.org</a:t>
            </a:r>
            <a:endParaRPr sz="3000" u="sng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701700" y="1575000"/>
            <a:ext cx="7740600" cy="19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(driver.getAge() &gt; </a:t>
            </a:r>
            <a:r>
              <a:rPr lang="sv" sz="3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3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premium *= </a:t>
            </a:r>
            <a:r>
              <a:rPr lang="sv" sz="3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1.05</a:t>
            </a:r>
            <a:r>
              <a:rPr lang="sv" sz="3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/>
        </p:nvSpPr>
        <p:spPr>
          <a:xfrm>
            <a:off x="298800" y="492150"/>
            <a:ext cx="85464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(driver.getGender() == </a:t>
            </a:r>
            <a:r>
              <a:rPr i="1" lang="sv" sz="36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3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3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(driver.getAge() &lt; </a:t>
            </a:r>
            <a:r>
              <a:rPr lang="sv" sz="3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3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premium *= </a:t>
            </a:r>
            <a:r>
              <a:rPr lang="sv" sz="3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1.50</a:t>
            </a:r>
            <a:r>
              <a:rPr lang="sv" sz="3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sv" sz="3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premium *= </a:t>
            </a:r>
            <a:r>
              <a:rPr lang="sv" sz="3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1.10</a:t>
            </a:r>
            <a:r>
              <a:rPr lang="sv" sz="3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227550" y="490800"/>
            <a:ext cx="8688900" cy="41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(car.getPrice() &gt; </a:t>
            </a:r>
            <a:r>
              <a:rPr lang="sv" sz="3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500_000</a:t>
            </a: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3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3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(driver.getAge() &lt; </a:t>
            </a:r>
            <a:r>
              <a:rPr lang="sv" sz="3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3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premium *= </a:t>
            </a:r>
            <a:r>
              <a:rPr lang="sv" sz="3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2.00</a:t>
            </a:r>
            <a:r>
              <a:rPr lang="sv" sz="3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sv" sz="3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premium *= </a:t>
            </a:r>
            <a:r>
              <a:rPr lang="sv" sz="36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1.30</a:t>
            </a:r>
            <a:r>
              <a:rPr lang="sv" sz="3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/>
        </p:nvSpPr>
        <p:spPr>
          <a:xfrm>
            <a:off x="676950" y="1263450"/>
            <a:ext cx="77901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v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(driver.isNewCustomer()) {</a:t>
            </a:r>
            <a:endParaRPr sz="2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premium *= </a:t>
            </a:r>
            <a:r>
              <a:rPr lang="sv" sz="24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1.10</a:t>
            </a:r>
            <a:r>
              <a:rPr lang="sv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sv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sv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premium -= </a:t>
            </a:r>
            <a:r>
              <a:rPr lang="sv" sz="24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100 </a:t>
            </a:r>
            <a:r>
              <a:rPr lang="sv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* driver.getHistory()</a:t>
            </a:r>
            <a:r>
              <a:rPr lang="sv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sv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.getDamageFreeYears()</a:t>
            </a:r>
            <a:r>
              <a:rPr lang="sv" sz="2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2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/>
        </p:nvSpPr>
        <p:spPr>
          <a:xfrm>
            <a:off x="341850" y="765300"/>
            <a:ext cx="8460300" cy="3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(driver.getAccomodation() == Accomodation.</a:t>
            </a:r>
            <a:r>
              <a:rPr i="1" lang="sv" sz="18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FLAT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(driver.getAddress().getCrimeRate() &lt; </a:t>
            </a:r>
            <a:r>
              <a:rPr lang="sv" sz="1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0.01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premium *= </a:t>
            </a:r>
            <a:r>
              <a:rPr lang="sv" sz="1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1.05</a:t>
            </a: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(driver.getAddress().getCrimeRate() &gt;= </a:t>
            </a:r>
            <a:r>
              <a:rPr lang="sv" sz="1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0.01 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driver.getAddress().getCrimeRate() &lt; </a:t>
            </a:r>
            <a:r>
              <a:rPr lang="sv" sz="1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0.10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premium *= </a:t>
            </a:r>
            <a:r>
              <a:rPr lang="sv" sz="1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1.15</a:t>
            </a: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(driver.getAddress().getCrimeRate() &gt;= </a:t>
            </a:r>
            <a:r>
              <a:rPr lang="sv" sz="1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0.10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premium *= </a:t>
            </a:r>
            <a:r>
              <a:rPr lang="sv" sz="1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1.25</a:t>
            </a: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(driver.getAccomodation() == Accomodation.</a:t>
            </a:r>
            <a:r>
              <a:rPr i="1" lang="sv" sz="18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HOUSE</a:t>
            </a: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premium /= </a:t>
            </a:r>
            <a:r>
              <a:rPr lang="sv" sz="18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1.05</a:t>
            </a:r>
            <a:r>
              <a:rPr lang="sv" sz="18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