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56"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80" r:id="rId17"/>
    <p:sldId id="271" r:id="rId18"/>
    <p:sldId id="272" r:id="rId19"/>
    <p:sldId id="273" r:id="rId20"/>
    <p:sldId id="274" r:id="rId21"/>
    <p:sldId id="275" r:id="rId22"/>
    <p:sldId id="276" r:id="rId23"/>
    <p:sldId id="277"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C342-9B09-4F9D-6E58-00A9DABD8B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DF6007-0AFF-F4DC-EDEE-2D5A13764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D4AD6C-9A75-D668-6092-87F360A72448}"/>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5" name="Footer Placeholder 4">
            <a:extLst>
              <a:ext uri="{FF2B5EF4-FFF2-40B4-BE49-F238E27FC236}">
                <a16:creationId xmlns:a16="http://schemas.microsoft.com/office/drawing/2014/main" id="{9ED723ED-788C-33F0-1145-BA41B422F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A32FA-3370-91EB-C5F4-DC89D7A3E82F}"/>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296489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52E1-27EF-FFA8-5EE4-8003E177F1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7BAB9D-004C-1A1B-9033-3A4CB5381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E0AAB0-D9BE-6C9F-EFC0-CDCFCA987826}"/>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5" name="Footer Placeholder 4">
            <a:extLst>
              <a:ext uri="{FF2B5EF4-FFF2-40B4-BE49-F238E27FC236}">
                <a16:creationId xmlns:a16="http://schemas.microsoft.com/office/drawing/2014/main" id="{457D0478-9DE2-0FD5-EE40-93075E3A1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93BF1-E2BE-0F10-39C9-C5A18EC89E10}"/>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251062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C5792-2FB6-BA3F-417F-0A67B3265A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EA1BFF-EA21-245F-DC70-61C4BC2B2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86861-A7C2-B9C0-BA3F-8EC7DB04FD79}"/>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5" name="Footer Placeholder 4">
            <a:extLst>
              <a:ext uri="{FF2B5EF4-FFF2-40B4-BE49-F238E27FC236}">
                <a16:creationId xmlns:a16="http://schemas.microsoft.com/office/drawing/2014/main" id="{C0836554-CD77-C45F-F345-152B62BCF4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9DF9A3-6303-D241-3A28-F7D0A796D597}"/>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5601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72A-0473-B5ED-DC79-221ECDE5FA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8285A1-F6BB-A757-B3EF-122FBB48B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30EAC-C1DC-5FAF-18DD-3D1F1CA368A1}"/>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5" name="Footer Placeholder 4">
            <a:extLst>
              <a:ext uri="{FF2B5EF4-FFF2-40B4-BE49-F238E27FC236}">
                <a16:creationId xmlns:a16="http://schemas.microsoft.com/office/drawing/2014/main" id="{6694D974-6A53-9438-8B21-3F726B35C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1733A-66B9-B249-D79E-45DA739A2106}"/>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351922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1E84-870C-FD71-9330-0F5AE8E47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BE9E86-3159-6407-19BF-049224161A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F4C2B-0B19-5FE7-56E6-CFEEC0DE8C8E}"/>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5" name="Footer Placeholder 4">
            <a:extLst>
              <a:ext uri="{FF2B5EF4-FFF2-40B4-BE49-F238E27FC236}">
                <a16:creationId xmlns:a16="http://schemas.microsoft.com/office/drawing/2014/main" id="{05C32AFC-7573-E2EB-1171-F34E65B49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91288-8DC3-6BBD-C89A-BBA86645A610}"/>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352160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885F-0319-79C4-CE18-1E9881F648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A17BA2-937C-3762-E136-48E7E1DE72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2C4B8A-4D3E-8080-D745-CB4D1D19D4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B9F82D-D0F9-ADEF-A78E-E5A66351C0E2}"/>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6" name="Footer Placeholder 5">
            <a:extLst>
              <a:ext uri="{FF2B5EF4-FFF2-40B4-BE49-F238E27FC236}">
                <a16:creationId xmlns:a16="http://schemas.microsoft.com/office/drawing/2014/main" id="{29FB45E0-15B7-A1B6-0E4F-2B7C97A25D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11FD5-D0D4-B45C-1276-04245C27509B}"/>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116254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2430-54D0-B90B-3641-8DAC41E311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334527-948D-3216-A473-7238369E45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8DFCB9-0314-68AC-DD93-88906A091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9B3AB5-6739-A0EF-2A41-B9BC56F98F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7E4AA8-58E5-682C-045A-7675737EAB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F161A6-4999-7FED-16AD-7C55F39A3DC7}"/>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8" name="Footer Placeholder 7">
            <a:extLst>
              <a:ext uri="{FF2B5EF4-FFF2-40B4-BE49-F238E27FC236}">
                <a16:creationId xmlns:a16="http://schemas.microsoft.com/office/drawing/2014/main" id="{327E5ACD-1517-62A5-C27E-61B276DD59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25A71C-5727-265B-D7FE-B87EDB25BFE0}"/>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124923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34C5-8EE4-F5BE-E81A-AA505003A4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518A85-1292-4901-D6D3-5EBA6D351F5A}"/>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4" name="Footer Placeholder 3">
            <a:extLst>
              <a:ext uri="{FF2B5EF4-FFF2-40B4-BE49-F238E27FC236}">
                <a16:creationId xmlns:a16="http://schemas.microsoft.com/office/drawing/2014/main" id="{DA9B4AE0-704C-C15B-B2FF-3E05ADDAB9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AA5E06-A16B-924A-5C12-E790FEF5698A}"/>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262720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729E46-8469-6079-EA6B-E663BB312240}"/>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3" name="Footer Placeholder 2">
            <a:extLst>
              <a:ext uri="{FF2B5EF4-FFF2-40B4-BE49-F238E27FC236}">
                <a16:creationId xmlns:a16="http://schemas.microsoft.com/office/drawing/2014/main" id="{EE39ADC2-2E9C-3091-DB41-9E32418EC0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4CFF6D-8D14-9390-84F1-FEB4207FC2AB}"/>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2622054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B06A-4BB1-F10A-60F4-B6E9147075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42948A-BD3F-BA59-2D7D-6D5DF105F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A2A2A8-B8BE-3A58-EB7A-AC46A56D1A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E905E-616D-FDA8-08BD-A4E26AFC7921}"/>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6" name="Footer Placeholder 5">
            <a:extLst>
              <a:ext uri="{FF2B5EF4-FFF2-40B4-BE49-F238E27FC236}">
                <a16:creationId xmlns:a16="http://schemas.microsoft.com/office/drawing/2014/main" id="{B7F624AA-8D14-F98A-6F3D-A7C3E4BD32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09BF55-0369-A66D-0831-1536C65D3B62}"/>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423908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34D-7BE7-1BAA-9475-D67D39E56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528899-C5AC-5717-D722-58DD729A78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05CEFC-1B22-DA45-716F-5C03B1E729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140A2-20E4-3F52-2D60-755883ACB9DD}"/>
              </a:ext>
            </a:extLst>
          </p:cNvPr>
          <p:cNvSpPr>
            <a:spLocks noGrp="1"/>
          </p:cNvSpPr>
          <p:nvPr>
            <p:ph type="dt" sz="half" idx="10"/>
          </p:nvPr>
        </p:nvSpPr>
        <p:spPr/>
        <p:txBody>
          <a:bodyPr/>
          <a:lstStyle/>
          <a:p>
            <a:fld id="{CBA14A61-22F3-4ED7-8777-BC0EC01BEFBC}" type="datetimeFigureOut">
              <a:rPr lang="en-IN" smtClean="0"/>
              <a:t>07-11-2024</a:t>
            </a:fld>
            <a:endParaRPr lang="en-IN"/>
          </a:p>
        </p:txBody>
      </p:sp>
      <p:sp>
        <p:nvSpPr>
          <p:cNvPr id="6" name="Footer Placeholder 5">
            <a:extLst>
              <a:ext uri="{FF2B5EF4-FFF2-40B4-BE49-F238E27FC236}">
                <a16:creationId xmlns:a16="http://schemas.microsoft.com/office/drawing/2014/main" id="{853CB7C9-3598-2754-5953-46D8239667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93B021-E1EC-CF66-616B-6497F9D4EF23}"/>
              </a:ext>
            </a:extLst>
          </p:cNvPr>
          <p:cNvSpPr>
            <a:spLocks noGrp="1"/>
          </p:cNvSpPr>
          <p:nvPr>
            <p:ph type="sldNum" sz="quarter" idx="12"/>
          </p:nvPr>
        </p:nvSpPr>
        <p:spPr/>
        <p:txBody>
          <a:bodyPr/>
          <a:lstStyle/>
          <a:p>
            <a:fld id="{DE3AE1B4-374D-407F-811E-F405DCE00B8D}" type="slidenum">
              <a:rPr lang="en-IN" smtClean="0"/>
              <a:t>‹#›</a:t>
            </a:fld>
            <a:endParaRPr lang="en-IN"/>
          </a:p>
        </p:txBody>
      </p:sp>
    </p:spTree>
    <p:extLst>
      <p:ext uri="{BB962C8B-B14F-4D97-AF65-F5344CB8AC3E}">
        <p14:creationId xmlns:p14="http://schemas.microsoft.com/office/powerpoint/2010/main" val="289658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193084-AC23-D192-6D1B-D507BED570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FF7648-0A13-C1C3-2A59-6C5359706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784F9-C5E4-2EBD-64E2-BD81539F3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A14A61-22F3-4ED7-8777-BC0EC01BEFBC}" type="datetimeFigureOut">
              <a:rPr lang="en-IN" smtClean="0"/>
              <a:t>07-11-2024</a:t>
            </a:fld>
            <a:endParaRPr lang="en-IN"/>
          </a:p>
        </p:txBody>
      </p:sp>
      <p:sp>
        <p:nvSpPr>
          <p:cNvPr id="5" name="Footer Placeholder 4">
            <a:extLst>
              <a:ext uri="{FF2B5EF4-FFF2-40B4-BE49-F238E27FC236}">
                <a16:creationId xmlns:a16="http://schemas.microsoft.com/office/drawing/2014/main" id="{CCE5A411-1571-B993-1F6A-797E5DCF60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8D7AD2B-155C-1060-1C9A-86D0FDD0F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3AE1B4-374D-407F-811E-F405DCE00B8D}" type="slidenum">
              <a:rPr lang="en-IN" smtClean="0"/>
              <a:t>‹#›</a:t>
            </a:fld>
            <a:endParaRPr lang="en-IN"/>
          </a:p>
        </p:txBody>
      </p:sp>
    </p:spTree>
    <p:extLst>
      <p:ext uri="{BB962C8B-B14F-4D97-AF65-F5344CB8AC3E}">
        <p14:creationId xmlns:p14="http://schemas.microsoft.com/office/powerpoint/2010/main" val="38864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550831-FC75-EDF8-1CC6-5AF411451F61}"/>
              </a:ext>
            </a:extLst>
          </p:cNvPr>
          <p:cNvSpPr>
            <a:spLocks noGrp="1"/>
          </p:cNvSpPr>
          <p:nvPr>
            <p:ph type="subTitle" idx="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Authors-Deepika Rani Sona, Rashmi Ranjan Das, Leela </a:t>
            </a:r>
            <a:r>
              <a:rPr kumimoji="0" lang="en-GB" alt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Praneeth</a:t>
            </a:r>
            <a:r>
              <a:rPr kumimoji="0" lang="en-GB" alt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Puli , </a:t>
            </a:r>
            <a:r>
              <a:rPr kumimoji="0" lang="en-GB" alt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Mekala</a:t>
            </a:r>
            <a:r>
              <a:rPr kumimoji="0" lang="en-GB" alt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GB" alt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Manikanta</a:t>
            </a:r>
            <a:r>
              <a:rPr kumimoji="0" lang="en-GB" alt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Kakarla Akash </a:t>
            </a:r>
            <a:r>
              <a:rPr kumimoji="0" lang="en-GB" alt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Gangireddy</a:t>
            </a:r>
            <a:r>
              <a:rPr kumimoji="0" lang="en-GB" alt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Swaroop </a:t>
            </a:r>
            <a:r>
              <a:rPr kumimoji="0" lang="en-GB" alt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Dintakurthi</a:t>
            </a:r>
            <a:r>
              <a:rPr kumimoji="0" lang="en-GB" alt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Santhosh Kumar Reddy</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altLang="en-US" sz="2000" b="1" dirty="0">
                <a:solidFill>
                  <a:prstClr val="black"/>
                </a:solidFill>
                <a:latin typeface="Calibri" panose="020F0502020204030204" pitchFamily="34" charset="0"/>
                <a:ea typeface="Calibri" panose="020F0502020204030204" pitchFamily="34" charset="0"/>
                <a:cs typeface="Calibri" panose="020F0502020204030204" pitchFamily="34" charset="0"/>
              </a:rPr>
              <a:t>School of Electronics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Vellore Institute of </a:t>
            </a:r>
            <a:r>
              <a:rPr kumimoji="0" lang="en-GB" alt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Technology,Vellore</a:t>
            </a:r>
            <a:r>
              <a:rPr kumimoji="0" lang="en-GB" alt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alt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5" name="Title 4">
            <a:extLst>
              <a:ext uri="{FF2B5EF4-FFF2-40B4-BE49-F238E27FC236}">
                <a16:creationId xmlns:a16="http://schemas.microsoft.com/office/drawing/2014/main" id="{377D9098-9D27-CC38-0BB2-852794686897}"/>
              </a:ext>
            </a:extLst>
          </p:cNvPr>
          <p:cNvSpPr>
            <a:spLocks noGrp="1"/>
          </p:cNvSpPr>
          <p:nvPr>
            <p:ph type="ctrTitle"/>
          </p:nvPr>
        </p:nvSpPr>
        <p:spPr/>
        <p:txBody>
          <a:bodyPr/>
          <a:lstStyle/>
          <a:p>
            <a:pPr marL="0" marR="0" lvl="0" indent="0" defTabSz="914400" rtl="0" eaLnBrk="1" fontAlgn="auto" latinLnBrk="0" hangingPunct="1">
              <a:lnSpc>
                <a:spcPct val="100000"/>
              </a:lnSpc>
              <a:spcBef>
                <a:spcPts val="0"/>
              </a:spcBef>
              <a:spcAft>
                <a:spcPts val="0"/>
              </a:spcAft>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&lt;&lt;</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Dr.Deepika</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Rani Sona,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Dr.Mekala</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Manikanta</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,Kakarla Akash Gangi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Reddy,Dintakurthi</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Swaroop and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Kondreddy</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Santhosh Kumar Reddy&gt;&gt;</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&lt;&lt;</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Dr.Mekala</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Manikanta</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and Kakarla Akash Reddy&gt;&gt;</a:t>
            </a:r>
            <a:b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b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&lt;&lt; School of Electrical Engineering, Vellore Institute of </a:t>
            </a:r>
            <a:r>
              <a:rPr kumimoji="0" lang="en-US" sz="1800" b="0" i="0" u="none" strike="noStrike" kern="1200" cap="none" spc="0" normalizeH="0" baseline="0" noProof="0" dirty="0" err="1">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Technology,Vellore</a:t>
            </a: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 &gt;&gt;</a:t>
            </a:r>
            <a:br>
              <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rPr>
            </a:br>
            <a:endParaRPr lang="en-IN" dirty="0"/>
          </a:p>
        </p:txBody>
      </p:sp>
      <p:sp>
        <p:nvSpPr>
          <p:cNvPr id="6" name="Rectangle 5">
            <a:extLst>
              <a:ext uri="{FF2B5EF4-FFF2-40B4-BE49-F238E27FC236}">
                <a16:creationId xmlns:a16="http://schemas.microsoft.com/office/drawing/2014/main" id="{744AEADA-FC58-0CBB-B118-D18E2B61FF16}"/>
              </a:ext>
            </a:extLst>
          </p:cNvPr>
          <p:cNvSpPr/>
          <p:nvPr/>
        </p:nvSpPr>
        <p:spPr>
          <a:xfrm>
            <a:off x="0" y="1061153"/>
            <a:ext cx="12192000" cy="251001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000" b="1" dirty="0">
              <a:solidFill>
                <a:prstClr val="black"/>
              </a:solidFill>
              <a:latin typeface="Times New Roman" panose="02020603050405020304" pitchFamily="18" charset="0"/>
              <a:ea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Enhancing Sleep Tracking with Cough and Snore Recognition Using Edge Impulse Studio for Improved Respiratory Health Monitoring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000" b="1" dirty="0">
              <a:solidFill>
                <a:prstClr val="black"/>
              </a:solidFill>
              <a:latin typeface="Times New Roman" panose="02020603050405020304" pitchFamily="18" charset="0"/>
              <a:ea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0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7" name="Rectangle: Rounded Corners 6">
            <a:extLst>
              <a:ext uri="{FF2B5EF4-FFF2-40B4-BE49-F238E27FC236}">
                <a16:creationId xmlns:a16="http://schemas.microsoft.com/office/drawing/2014/main" id="{1CB0E345-F93C-F08E-6F2A-857AF73F54F6}"/>
              </a:ext>
            </a:extLst>
          </p:cNvPr>
          <p:cNvSpPr/>
          <p:nvPr/>
        </p:nvSpPr>
        <p:spPr>
          <a:xfrm>
            <a:off x="261589" y="985062"/>
            <a:ext cx="1642187" cy="6001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Bahnschrift" panose="020B0502040204020203" pitchFamily="34" charset="0"/>
              </a:rPr>
              <a:t>&lt;&lt;Paper ID-</a:t>
            </a:r>
          </a:p>
          <a:p>
            <a:pPr algn="ctr"/>
            <a:r>
              <a:rPr lang="en-US" b="1" dirty="0">
                <a:solidFill>
                  <a:schemeClr val="tx1"/>
                </a:solidFill>
                <a:latin typeface="Bahnschrift" panose="020B0502040204020203" pitchFamily="34" charset="0"/>
              </a:rPr>
              <a:t>186&gt;&gt;</a:t>
            </a:r>
            <a:endParaRPr lang="en-IN" b="1" dirty="0">
              <a:solidFill>
                <a:schemeClr val="tx1"/>
              </a:solidFill>
              <a:latin typeface="Bahnschrift" panose="020B0502040204020203" pitchFamily="34" charset="0"/>
            </a:endParaRPr>
          </a:p>
        </p:txBody>
      </p:sp>
      <p:sp>
        <p:nvSpPr>
          <p:cNvPr id="11" name="TextBox 10">
            <a:extLst>
              <a:ext uri="{FF2B5EF4-FFF2-40B4-BE49-F238E27FC236}">
                <a16:creationId xmlns:a16="http://schemas.microsoft.com/office/drawing/2014/main" id="{BA92F6B7-767B-E970-DC17-3B9B425A6177}"/>
              </a:ext>
            </a:extLst>
          </p:cNvPr>
          <p:cNvSpPr txBox="1"/>
          <p:nvPr/>
        </p:nvSpPr>
        <p:spPr>
          <a:xfrm>
            <a:off x="462337" y="137434"/>
            <a:ext cx="11260476" cy="707886"/>
          </a:xfrm>
          <a:prstGeom prst="rect">
            <a:avLst/>
          </a:prstGeom>
          <a:noFill/>
        </p:spPr>
        <p:txBody>
          <a:bodyPr wrap="square">
            <a:spAutoFit/>
          </a:bodyPr>
          <a:lstStyle/>
          <a:p>
            <a:pPr algn="ctr"/>
            <a:r>
              <a:rPr lang="en-IN" sz="2000" b="1" dirty="0">
                <a:solidFill>
                  <a:srgbClr val="0000FF"/>
                </a:solidFill>
                <a:latin typeface="Calibri" panose="020F0502020204030204" pitchFamily="34" charset="0"/>
                <a:ea typeface="Calibri" panose="020F0502020204030204" pitchFamily="34" charset="0"/>
                <a:cs typeface="Calibri" panose="020F0502020204030204" pitchFamily="34" charset="0"/>
              </a:rPr>
              <a:t>3</a:t>
            </a:r>
            <a:r>
              <a:rPr lang="en-IN" sz="2000" b="1" baseline="30000" dirty="0">
                <a:solidFill>
                  <a:srgbClr val="0000FF"/>
                </a:solidFill>
                <a:latin typeface="Calibri" panose="020F0502020204030204" pitchFamily="34" charset="0"/>
                <a:ea typeface="Calibri" panose="020F0502020204030204" pitchFamily="34" charset="0"/>
                <a:cs typeface="Calibri" panose="020F0502020204030204" pitchFamily="34" charset="0"/>
              </a:rPr>
              <a:t>rd</a:t>
            </a:r>
            <a:r>
              <a:rPr lang="en-IN" sz="2000" b="1" dirty="0">
                <a:solidFill>
                  <a:srgbClr val="0000FF"/>
                </a:solidFill>
                <a:latin typeface="Calibri" panose="020F0502020204030204" pitchFamily="34" charset="0"/>
                <a:ea typeface="Calibri" panose="020F0502020204030204" pitchFamily="34" charset="0"/>
                <a:cs typeface="Calibri" panose="020F0502020204030204" pitchFamily="34" charset="0"/>
              </a:rPr>
              <a:t> International Conference on Automation, Signal Processing, Instrumentation and Control (</a:t>
            </a:r>
            <a:r>
              <a:rPr lang="en-IN" sz="2000" b="1" dirty="0" err="1">
                <a:solidFill>
                  <a:srgbClr val="0000FF"/>
                </a:solidFill>
                <a:latin typeface="Calibri" panose="020F0502020204030204" pitchFamily="34" charset="0"/>
                <a:ea typeface="Calibri" panose="020F0502020204030204" pitchFamily="34" charset="0"/>
                <a:cs typeface="Calibri" panose="020F0502020204030204" pitchFamily="34" charset="0"/>
              </a:rPr>
              <a:t>iCASIC</a:t>
            </a:r>
            <a:r>
              <a:rPr lang="en-IN" sz="2000" b="1" dirty="0">
                <a:solidFill>
                  <a:srgbClr val="0000FF"/>
                </a:solidFill>
                <a:latin typeface="Calibri" panose="020F0502020204030204" pitchFamily="34" charset="0"/>
                <a:ea typeface="Calibri" panose="020F0502020204030204" pitchFamily="34" charset="0"/>
                <a:cs typeface="Calibri" panose="020F0502020204030204" pitchFamily="34" charset="0"/>
              </a:rPr>
              <a:t> 2024) </a:t>
            </a:r>
            <a:endParaRPr lang="en-IN" sz="2000" dirty="0">
              <a:solidFill>
                <a:srgbClr val="0000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357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CF58CD-38A6-6710-D600-25EA8B09F6D7}"/>
              </a:ext>
            </a:extLst>
          </p:cNvPr>
          <p:cNvSpPr txBox="1"/>
          <p:nvPr/>
        </p:nvSpPr>
        <p:spPr>
          <a:xfrm>
            <a:off x="472440" y="751344"/>
            <a:ext cx="11247120" cy="5355312"/>
          </a:xfrm>
          <a:prstGeom prst="rect">
            <a:avLst/>
          </a:prstGeom>
          <a:noFill/>
        </p:spPr>
        <p:txBody>
          <a:bodyPr wrap="square">
            <a:spAutoFit/>
          </a:bodyPr>
          <a:lstStyle/>
          <a:p>
            <a:pPr marL="285750" indent="-285750" algn="just">
              <a:buFont typeface="Wingdings" panose="05000000000000000000" pitchFamily="2" charset="2"/>
              <a:buChar char="v"/>
            </a:pPr>
            <a:r>
              <a:rPr lang="en-IN" dirty="0"/>
              <a:t>The experimental setup involves using the Google </a:t>
            </a:r>
            <a:r>
              <a:rPr lang="en-IN" dirty="0" err="1"/>
              <a:t>AudioSet</a:t>
            </a:r>
            <a:r>
              <a:rPr lang="en-IN" dirty="0"/>
              <a:t> dataset, consisting of over 200,000 audio segments, from which cough and snore sounds are selected for training. </a:t>
            </a:r>
          </a:p>
          <a:p>
            <a:pPr algn="just"/>
            <a:endParaRPr lang="en-IN" dirty="0"/>
          </a:p>
          <a:p>
            <a:pPr marL="285750" indent="-285750" algn="just">
              <a:buFont typeface="Wingdings" panose="05000000000000000000" pitchFamily="2" charset="2"/>
              <a:buChar char="v"/>
            </a:pPr>
            <a:r>
              <a:rPr lang="en-IN" dirty="0"/>
              <a:t>These audio samples are </a:t>
            </a:r>
            <a:r>
              <a:rPr lang="en-IN" dirty="0" err="1"/>
              <a:t>preprocessed</a:t>
            </a:r>
            <a:r>
              <a:rPr lang="en-IN" dirty="0"/>
              <a:t> using Mel-Frequency Cepstral Coefficients (MFCC) extraction, which involves steps like pre-emphasis, framing, FFT, and the application of a Mel filter bank. </a:t>
            </a:r>
          </a:p>
          <a:p>
            <a:pPr marL="285750" indent="-285750" algn="just">
              <a:buFont typeface="Wingdings" panose="05000000000000000000" pitchFamily="2" charset="2"/>
              <a:buChar char="v"/>
            </a:pPr>
            <a:endParaRPr lang="en-IN" dirty="0"/>
          </a:p>
          <a:p>
            <a:pPr marL="285750" indent="-285750" algn="just">
              <a:buFont typeface="Wingdings" panose="05000000000000000000" pitchFamily="2" charset="2"/>
              <a:buChar char="v"/>
            </a:pPr>
            <a:r>
              <a:rPr lang="en-IN" dirty="0"/>
              <a:t>The processed data is fed into a neural network model trained using Edge Impulse Studio, with parameters such as learning rate, batch size, and epoch count optimized for best performance.</a:t>
            </a:r>
          </a:p>
          <a:p>
            <a:pPr algn="just"/>
            <a:r>
              <a:rPr lang="en-IN" dirty="0"/>
              <a:t> </a:t>
            </a:r>
          </a:p>
          <a:p>
            <a:pPr marL="285750" indent="-285750" algn="just">
              <a:buFont typeface="Wingdings" panose="05000000000000000000" pitchFamily="2" charset="2"/>
              <a:buChar char="v"/>
            </a:pPr>
            <a:r>
              <a:rPr lang="en-IN" dirty="0"/>
              <a:t>The model’s performance is evaluated based on accuracy and confusion matrix metrics, achieving an accuracy of 93.1% for snoring and slightly lower for coughing due to dataset limitations. </a:t>
            </a:r>
          </a:p>
          <a:p>
            <a:pPr algn="just"/>
            <a:endParaRPr lang="en-IN" dirty="0"/>
          </a:p>
          <a:p>
            <a:pPr marL="285750" indent="-285750" algn="just">
              <a:buFont typeface="Wingdings" panose="05000000000000000000" pitchFamily="2" charset="2"/>
              <a:buChar char="v"/>
            </a:pPr>
            <a:r>
              <a:rPr lang="en-IN" dirty="0"/>
              <a:t>Post-training, the model undergoes quantization-aware training (QAT) for efficient deployment on embedded devices, specifically targeting bedside systems. </a:t>
            </a:r>
          </a:p>
          <a:p>
            <a:pPr algn="just"/>
            <a:endParaRPr lang="en-IN" dirty="0"/>
          </a:p>
          <a:p>
            <a:pPr marL="285750" indent="-285750" algn="just">
              <a:buFont typeface="Wingdings" panose="05000000000000000000" pitchFamily="2" charset="2"/>
              <a:buChar char="v"/>
            </a:pPr>
            <a:r>
              <a:rPr lang="en-IN" dirty="0"/>
              <a:t>The system is tested under real-world conditions, simulating natural sleep environments to assess the effectiveness of cough and snore detection. </a:t>
            </a:r>
          </a:p>
          <a:p>
            <a:pPr algn="just"/>
            <a:endParaRPr lang="en-IN" dirty="0"/>
          </a:p>
          <a:p>
            <a:pPr marL="285750" indent="-285750" algn="just">
              <a:buFont typeface="Wingdings" panose="05000000000000000000" pitchFamily="2" charset="2"/>
              <a:buChar char="v"/>
            </a:pPr>
            <a:r>
              <a:rPr lang="en-IN" dirty="0"/>
              <a:t>The deployed system provides real-time data for respiratory health monitoring with minimal user intrusion.</a:t>
            </a:r>
          </a:p>
        </p:txBody>
      </p:sp>
    </p:spTree>
    <p:extLst>
      <p:ext uri="{BB962C8B-B14F-4D97-AF65-F5344CB8AC3E}">
        <p14:creationId xmlns:p14="http://schemas.microsoft.com/office/powerpoint/2010/main" val="273669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B846D-B78B-5786-12A2-FB52BE5B0A14}"/>
              </a:ext>
            </a:extLst>
          </p:cNvPr>
          <p:cNvSpPr txBox="1"/>
          <p:nvPr/>
        </p:nvSpPr>
        <p:spPr>
          <a:xfrm>
            <a:off x="3048000" y="369054"/>
            <a:ext cx="6096000" cy="584775"/>
          </a:xfrm>
          <a:prstGeom prst="rect">
            <a:avLst/>
          </a:prstGeom>
          <a:noFill/>
        </p:spPr>
        <p:txBody>
          <a:bodyPr wrap="square">
            <a:spAutoFit/>
          </a:bodyPr>
          <a:lstStyle/>
          <a:p>
            <a:pPr algn="ctr"/>
            <a:r>
              <a:rPr lang="en-US" sz="3200" b="1" dirty="0"/>
              <a:t>Methodology</a:t>
            </a:r>
            <a:endParaRPr lang="en-IN" sz="3200" b="1" dirty="0"/>
          </a:p>
        </p:txBody>
      </p:sp>
      <p:sp>
        <p:nvSpPr>
          <p:cNvPr id="5" name="TextBox 4">
            <a:extLst>
              <a:ext uri="{FF2B5EF4-FFF2-40B4-BE49-F238E27FC236}">
                <a16:creationId xmlns:a16="http://schemas.microsoft.com/office/drawing/2014/main" id="{DFB538D9-03D3-E859-699F-620667238C84}"/>
              </a:ext>
            </a:extLst>
          </p:cNvPr>
          <p:cNvSpPr txBox="1"/>
          <p:nvPr/>
        </p:nvSpPr>
        <p:spPr>
          <a:xfrm>
            <a:off x="787400" y="1184752"/>
            <a:ext cx="10617200" cy="5495607"/>
          </a:xfrm>
          <a:prstGeom prst="rect">
            <a:avLst/>
          </a:prstGeom>
          <a:noFill/>
        </p:spPr>
        <p:txBody>
          <a:bodyPr wrap="square">
            <a:spAutoFit/>
          </a:bodyPr>
          <a:lstStyle/>
          <a:p>
            <a:pPr algn="just">
              <a:lnSpc>
                <a:spcPct val="110000"/>
              </a:lnSpc>
              <a:spcBef>
                <a:spcPts val="0"/>
              </a:spcBef>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1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1. </a:t>
            </a:r>
            <a:r>
              <a:rPr lang="en-US" b="1" dirty="0">
                <a:latin typeface="Calibri" panose="020F0502020204030204" pitchFamily="34" charset="0"/>
                <a:ea typeface="Calibri" panose="020F0502020204030204" pitchFamily="34" charset="0"/>
                <a:cs typeface="Calibri" panose="020F0502020204030204" pitchFamily="34" charset="0"/>
              </a:rPr>
              <a:t>Data Collection &amp; Preprocessing</a:t>
            </a:r>
            <a:r>
              <a:rPr lang="en-US" dirty="0">
                <a:latin typeface="Calibri" panose="020F0502020204030204" pitchFamily="34" charset="0"/>
                <a:ea typeface="Calibri" panose="020F0502020204030204" pitchFamily="34" charset="0"/>
                <a:cs typeface="Calibri" panose="020F0502020204030204" pitchFamily="34" charset="0"/>
              </a:rPr>
              <a:t>: Audio samples of coughs and snores are collected from the Google </a:t>
            </a:r>
            <a:r>
              <a:rPr lang="en-US" dirty="0" err="1">
                <a:latin typeface="Calibri" panose="020F0502020204030204" pitchFamily="34" charset="0"/>
                <a:ea typeface="Calibri" panose="020F0502020204030204" pitchFamily="34" charset="0"/>
                <a:cs typeface="Calibri" panose="020F0502020204030204" pitchFamily="34" charset="0"/>
              </a:rPr>
              <a:t>AudioSet</a:t>
            </a:r>
            <a:r>
              <a:rPr lang="en-US" dirty="0">
                <a:latin typeface="Calibri" panose="020F0502020204030204" pitchFamily="34" charset="0"/>
                <a:ea typeface="Calibri" panose="020F0502020204030204" pitchFamily="34" charset="0"/>
                <a:cs typeface="Calibri" panose="020F0502020204030204" pitchFamily="34" charset="0"/>
              </a:rPr>
              <a:t> dataset and labeled accordingly. Preprocessing involves feature extraction using Mel-Frequency Cepstral Coefficients (MFCCs), which capture the spectral characteristics essential for sound classification.</a:t>
            </a:r>
          </a:p>
          <a:p>
            <a:pPr algn="just">
              <a:lnSpc>
                <a:spcPct val="110000"/>
              </a:lnSpc>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1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2. </a:t>
            </a:r>
            <a:r>
              <a:rPr lang="en-US" b="1" dirty="0">
                <a:latin typeface="Calibri" panose="020F0502020204030204" pitchFamily="34" charset="0"/>
                <a:ea typeface="Calibri" panose="020F0502020204030204" pitchFamily="34" charset="0"/>
                <a:cs typeface="Calibri" panose="020F0502020204030204" pitchFamily="34" charset="0"/>
              </a:rPr>
              <a:t>Model Training</a:t>
            </a:r>
            <a:r>
              <a:rPr lang="en-US" dirty="0">
                <a:latin typeface="Calibri" panose="020F0502020204030204" pitchFamily="34" charset="0"/>
                <a:ea typeface="Calibri" panose="020F0502020204030204" pitchFamily="34" charset="0"/>
                <a:cs typeface="Calibri" panose="020F0502020204030204" pitchFamily="34" charset="0"/>
              </a:rPr>
              <a:t>: The processed data is used to train a neural network model in Edge Impulse Studio, with </a:t>
            </a:r>
            <a:r>
              <a:rPr lang="en-US" dirty="0" err="1">
                <a:latin typeface="Calibri" panose="020F0502020204030204" pitchFamily="34" charset="0"/>
                <a:ea typeface="Calibri" panose="020F0502020204030204" pitchFamily="34" charset="0"/>
                <a:cs typeface="Calibri" panose="020F0502020204030204" pitchFamily="34" charset="0"/>
              </a:rPr>
              <a:t>Keras</a:t>
            </a:r>
            <a:r>
              <a:rPr lang="en-US" dirty="0">
                <a:latin typeface="Calibri" panose="020F0502020204030204" pitchFamily="34" charset="0"/>
                <a:ea typeface="Calibri" panose="020F0502020204030204" pitchFamily="34" charset="0"/>
                <a:cs typeface="Calibri" panose="020F0502020204030204" pitchFamily="34" charset="0"/>
              </a:rPr>
              <a:t> as the backend. The model architecture includes Conv2D layers for feature learning, Dropout layers to prevent overfitting, and a Dense layer for classification. Hyperparameters such as learning rate, batch size, and epoch count are optimized to achieve high accuracy.</a:t>
            </a:r>
          </a:p>
          <a:p>
            <a:pPr algn="just">
              <a:lnSpc>
                <a:spcPct val="110000"/>
              </a:lnSpc>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1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3. </a:t>
            </a:r>
            <a:r>
              <a:rPr lang="en-US" b="1" dirty="0">
                <a:latin typeface="Calibri" panose="020F0502020204030204" pitchFamily="34" charset="0"/>
                <a:ea typeface="Calibri" panose="020F0502020204030204" pitchFamily="34" charset="0"/>
                <a:cs typeface="Calibri" panose="020F0502020204030204" pitchFamily="34" charset="0"/>
              </a:rPr>
              <a:t>Quantization &amp; Optimization</a:t>
            </a:r>
            <a:r>
              <a:rPr lang="en-US" dirty="0">
                <a:latin typeface="Calibri" panose="020F0502020204030204" pitchFamily="34" charset="0"/>
                <a:ea typeface="Calibri" panose="020F0502020204030204" pitchFamily="34" charset="0"/>
                <a:cs typeface="Calibri" panose="020F0502020204030204" pitchFamily="34" charset="0"/>
              </a:rPr>
              <a:t>: Post-training, the model undergoes quantization-aware training to enhance computational efficiency without sacrificing accuracy. This step reduces the model size, making it suitable for deployment on low-power, embedded devices.</a:t>
            </a:r>
          </a:p>
          <a:p>
            <a:pPr algn="just">
              <a:lnSpc>
                <a:spcPct val="110000"/>
              </a:lnSpc>
              <a:spcBef>
                <a:spcPts val="0"/>
              </a:spcBef>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lnSpc>
                <a:spcPct val="11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4. </a:t>
            </a:r>
            <a:r>
              <a:rPr lang="en-US" b="1" dirty="0">
                <a:latin typeface="Calibri" panose="020F0502020204030204" pitchFamily="34" charset="0"/>
                <a:ea typeface="Calibri" panose="020F0502020204030204" pitchFamily="34" charset="0"/>
                <a:cs typeface="Calibri" panose="020F0502020204030204" pitchFamily="34" charset="0"/>
              </a:rPr>
              <a:t>Deployment</a:t>
            </a:r>
            <a:r>
              <a:rPr lang="en-US" dirty="0">
                <a:latin typeface="Calibri" panose="020F0502020204030204" pitchFamily="34" charset="0"/>
                <a:ea typeface="Calibri" panose="020F0502020204030204" pitchFamily="34" charset="0"/>
                <a:cs typeface="Calibri" panose="020F0502020204030204" pitchFamily="34" charset="0"/>
              </a:rPr>
              <a:t>: The optimized model is designed for deployment on a bedside device, enabling non-intrusive sleep tracking. The device records audio during sleep and uses the model to detect respiratory events, logging data to provide health insights.</a:t>
            </a:r>
          </a:p>
          <a:p>
            <a:pPr algn="just">
              <a:lnSpc>
                <a:spcPct val="110000"/>
              </a:lnSpc>
              <a:spcBef>
                <a:spcPts val="0"/>
              </a:spcBef>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214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7CF3F1-EBA1-B92E-4638-D249CDF07EC1}"/>
              </a:ext>
            </a:extLst>
          </p:cNvPr>
          <p:cNvSpPr txBox="1"/>
          <p:nvPr/>
        </p:nvSpPr>
        <p:spPr>
          <a:xfrm>
            <a:off x="2705243" y="196334"/>
            <a:ext cx="6969760" cy="584775"/>
          </a:xfrm>
          <a:prstGeom prst="rect">
            <a:avLst/>
          </a:prstGeom>
          <a:noFill/>
        </p:spPr>
        <p:txBody>
          <a:bodyPr wrap="square">
            <a:spAutoFit/>
          </a:bodyPr>
          <a:lstStyle/>
          <a:p>
            <a:pPr algn="ctr"/>
            <a:r>
              <a:rPr lang="en-US" sz="3200" b="1" dirty="0"/>
              <a:t>Simulation / Experimental Details</a:t>
            </a:r>
            <a:endParaRPr lang="en-IN" sz="3200" b="1" dirty="0"/>
          </a:p>
        </p:txBody>
      </p:sp>
      <p:sp>
        <p:nvSpPr>
          <p:cNvPr id="7" name="TextBox 6">
            <a:extLst>
              <a:ext uri="{FF2B5EF4-FFF2-40B4-BE49-F238E27FC236}">
                <a16:creationId xmlns:a16="http://schemas.microsoft.com/office/drawing/2014/main" id="{460C4821-FAEF-D6F0-0B06-EAFCC86DC66A}"/>
              </a:ext>
            </a:extLst>
          </p:cNvPr>
          <p:cNvSpPr txBox="1"/>
          <p:nvPr/>
        </p:nvSpPr>
        <p:spPr>
          <a:xfrm>
            <a:off x="965200" y="1191915"/>
            <a:ext cx="9662160" cy="4708981"/>
          </a:xfrm>
          <a:prstGeom prst="rect">
            <a:avLst/>
          </a:prstGeom>
          <a:noFill/>
        </p:spPr>
        <p:txBody>
          <a:bodyPr wrap="square">
            <a:spAutoFit/>
          </a:bodyPr>
          <a:lstStyle/>
          <a:p>
            <a:pPr marL="342900" indent="-342900" algn="just">
              <a:buFont typeface="Wingdings" panose="05000000000000000000" pitchFamily="2" charset="2"/>
              <a:buChar char="v"/>
            </a:pPr>
            <a:r>
              <a:rPr lang="en-IN" sz="2000" dirty="0"/>
              <a:t>The experimental setup involves using the Google </a:t>
            </a:r>
            <a:r>
              <a:rPr lang="en-IN" sz="2000" dirty="0" err="1"/>
              <a:t>AudioSet</a:t>
            </a:r>
            <a:r>
              <a:rPr lang="en-IN" sz="2000" dirty="0"/>
              <a:t> dataset, consisting of over 200,000 audio segments, from which cough and snore sounds are selected for training. </a:t>
            </a:r>
          </a:p>
          <a:p>
            <a:pPr marL="342900" indent="-342900" algn="just">
              <a:buFont typeface="Wingdings" panose="05000000000000000000" pitchFamily="2" charset="2"/>
              <a:buChar char="v"/>
            </a:pPr>
            <a:endParaRPr lang="en-IN" sz="2000" dirty="0"/>
          </a:p>
          <a:p>
            <a:pPr marL="342900" indent="-342900" algn="just">
              <a:buFont typeface="Wingdings" panose="05000000000000000000" pitchFamily="2" charset="2"/>
              <a:buChar char="v"/>
            </a:pPr>
            <a:r>
              <a:rPr lang="en-IN" sz="2000" dirty="0"/>
              <a:t>These audio samples are </a:t>
            </a:r>
            <a:r>
              <a:rPr lang="en-IN" sz="2000" dirty="0" err="1"/>
              <a:t>preprocessed</a:t>
            </a:r>
            <a:r>
              <a:rPr lang="en-IN" sz="2000" dirty="0"/>
              <a:t> using Mel-Frequency Cepstral Coefficients (MFCC) extraction, which involves steps like pre-emphasis, framing, FFT, and the application of a Mel filter bank. </a:t>
            </a:r>
          </a:p>
          <a:p>
            <a:pPr marL="342900" indent="-342900" algn="just">
              <a:buFont typeface="Wingdings" panose="05000000000000000000" pitchFamily="2" charset="2"/>
              <a:buChar char="v"/>
            </a:pPr>
            <a:endParaRPr lang="en-IN" sz="2000" dirty="0"/>
          </a:p>
          <a:p>
            <a:pPr marL="342900" indent="-342900" algn="just">
              <a:buFont typeface="Wingdings" panose="05000000000000000000" pitchFamily="2" charset="2"/>
              <a:buChar char="v"/>
            </a:pPr>
            <a:r>
              <a:rPr lang="en-IN" sz="2000" dirty="0"/>
              <a:t>The processed data is fed into a neural network model trained using Edge Impulse Studio, with parameters such as learning rate, batch size, and epoch count optimized for best performance.</a:t>
            </a:r>
          </a:p>
          <a:p>
            <a:pPr marL="342900" indent="-342900" algn="just">
              <a:buFont typeface="Wingdings" panose="05000000000000000000" pitchFamily="2" charset="2"/>
              <a:buChar char="v"/>
            </a:pPr>
            <a:endParaRPr lang="en-IN" sz="2000" dirty="0"/>
          </a:p>
          <a:p>
            <a:pPr marL="342900" indent="-342900" algn="just">
              <a:buFont typeface="Wingdings" panose="05000000000000000000" pitchFamily="2" charset="2"/>
              <a:buChar char="v"/>
            </a:pPr>
            <a:r>
              <a:rPr lang="en-IN" sz="2000" dirty="0"/>
              <a:t>The model’s performance is evaluated based on accuracy and confusion matrix metrics, achieving an accuracy of 93.1% for snoring and slightly lower for coughing due to dataset limitations. </a:t>
            </a:r>
          </a:p>
        </p:txBody>
      </p:sp>
    </p:spTree>
    <p:extLst>
      <p:ext uri="{BB962C8B-B14F-4D97-AF65-F5344CB8AC3E}">
        <p14:creationId xmlns:p14="http://schemas.microsoft.com/office/powerpoint/2010/main" val="405069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242510-D933-099F-AE1D-DFB3E243A8F4}"/>
              </a:ext>
            </a:extLst>
          </p:cNvPr>
          <p:cNvSpPr txBox="1"/>
          <p:nvPr/>
        </p:nvSpPr>
        <p:spPr>
          <a:xfrm>
            <a:off x="1706880" y="538480"/>
            <a:ext cx="8778240" cy="2585323"/>
          </a:xfrm>
          <a:prstGeom prst="rect">
            <a:avLst/>
          </a:prstGeom>
          <a:noFill/>
        </p:spPr>
        <p:txBody>
          <a:bodyPr wrap="square">
            <a:spAutoFit/>
          </a:bodyPr>
          <a:lstStyle/>
          <a:p>
            <a:pPr marL="342900" indent="-342900" algn="just">
              <a:buFont typeface="Wingdings" panose="05000000000000000000" pitchFamily="2" charset="2"/>
              <a:buChar char="v"/>
            </a:pPr>
            <a:endParaRPr lang="en-IN" sz="1800" dirty="0"/>
          </a:p>
          <a:p>
            <a:pPr marL="342900" indent="-342900" algn="just">
              <a:buFont typeface="Wingdings" panose="05000000000000000000" pitchFamily="2" charset="2"/>
              <a:buChar char="v"/>
            </a:pPr>
            <a:r>
              <a:rPr lang="en-IN" sz="1800" dirty="0"/>
              <a:t>Post-training, the model undergoes quantization-aware training (QAT) for efficient deployment on embedded devices, specifically targeting bedside systems. </a:t>
            </a:r>
          </a:p>
          <a:p>
            <a:pPr marL="342900" indent="-342900" algn="just">
              <a:buFont typeface="Wingdings" panose="05000000000000000000" pitchFamily="2" charset="2"/>
              <a:buChar char="v"/>
            </a:pPr>
            <a:endParaRPr lang="en-IN" sz="1800" dirty="0"/>
          </a:p>
          <a:p>
            <a:pPr marL="342900" indent="-342900" algn="just">
              <a:buFont typeface="Wingdings" panose="05000000000000000000" pitchFamily="2" charset="2"/>
              <a:buChar char="v"/>
            </a:pPr>
            <a:r>
              <a:rPr lang="en-IN" sz="1800" dirty="0"/>
              <a:t>The system is tested under real-world conditions, simulating natural sleep environments to assess the effectiveness of cough and snore detection.</a:t>
            </a:r>
          </a:p>
          <a:p>
            <a:pPr algn="just"/>
            <a:r>
              <a:rPr lang="en-IN" sz="1800" dirty="0"/>
              <a:t> </a:t>
            </a:r>
          </a:p>
          <a:p>
            <a:pPr marL="342900" indent="-342900" algn="just">
              <a:buFont typeface="Wingdings" panose="05000000000000000000" pitchFamily="2" charset="2"/>
              <a:buChar char="v"/>
            </a:pPr>
            <a:r>
              <a:rPr lang="en-IN" sz="1800" dirty="0"/>
              <a:t>The deployed system provides real-time data for respiratory health monitoring with minimal user intrusion.</a:t>
            </a:r>
          </a:p>
        </p:txBody>
      </p:sp>
    </p:spTree>
    <p:extLst>
      <p:ext uri="{BB962C8B-B14F-4D97-AF65-F5344CB8AC3E}">
        <p14:creationId xmlns:p14="http://schemas.microsoft.com/office/powerpoint/2010/main" val="143240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diagram of a program&#10;&#10;Description automatically generated">
            <a:extLst>
              <a:ext uri="{FF2B5EF4-FFF2-40B4-BE49-F238E27FC236}">
                <a16:creationId xmlns:a16="http://schemas.microsoft.com/office/drawing/2014/main" id="{FB1B213E-27C3-0126-B163-10C2E0A760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376484" y="159359"/>
            <a:ext cx="5181091" cy="5571067"/>
          </a:xfrm>
          <a:prstGeom prst="rect">
            <a:avLst/>
          </a:prstGeom>
          <a:noFill/>
        </p:spPr>
      </p:pic>
      <p:sp>
        <p:nvSpPr>
          <p:cNvPr id="5" name="TextBox 4">
            <a:extLst>
              <a:ext uri="{FF2B5EF4-FFF2-40B4-BE49-F238E27FC236}">
                <a16:creationId xmlns:a16="http://schemas.microsoft.com/office/drawing/2014/main" id="{C005C2A6-B45D-AACA-60CD-C23E5C7D85AD}"/>
              </a:ext>
            </a:extLst>
          </p:cNvPr>
          <p:cNvSpPr txBox="1"/>
          <p:nvPr/>
        </p:nvSpPr>
        <p:spPr>
          <a:xfrm>
            <a:off x="2226710" y="5984390"/>
            <a:ext cx="7480638" cy="584775"/>
          </a:xfrm>
          <a:prstGeom prst="rect">
            <a:avLst/>
          </a:prstGeom>
          <a:noFill/>
        </p:spPr>
        <p:txBody>
          <a:bodyPr wrap="square">
            <a:spAutoFit/>
          </a:bodyPr>
          <a:lstStyle/>
          <a:p>
            <a:pPr algn="ctr"/>
            <a:r>
              <a:rPr lang="en-IN" sz="3200" dirty="0">
                <a:effectLst/>
                <a:latin typeface="Times New Roman" panose="02020603050405020304" pitchFamily="18" charset="0"/>
                <a:ea typeface="Times New Roman" panose="02020603050405020304" pitchFamily="18" charset="0"/>
              </a:rPr>
              <a:t>Flow diagram of the proposed system</a:t>
            </a:r>
            <a:endParaRPr lang="en-IN" sz="4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536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91E4AC-FE07-A4DD-0A0B-697CDC0C8C85}"/>
              </a:ext>
            </a:extLst>
          </p:cNvPr>
          <p:cNvSpPr txBox="1"/>
          <p:nvPr/>
        </p:nvSpPr>
        <p:spPr>
          <a:xfrm>
            <a:off x="2966720" y="237967"/>
            <a:ext cx="6096000" cy="523220"/>
          </a:xfrm>
          <a:prstGeom prst="rect">
            <a:avLst/>
          </a:prstGeom>
          <a:noFill/>
        </p:spPr>
        <p:txBody>
          <a:bodyPr wrap="square">
            <a:spAutoFit/>
          </a:bodyPr>
          <a:lstStyle/>
          <a:p>
            <a:pPr algn="ctr"/>
            <a:r>
              <a:rPr lang="en-US" sz="2800" b="1" dirty="0"/>
              <a:t>Results &amp; Discussion</a:t>
            </a:r>
            <a:endParaRPr lang="en-IN" sz="2800" b="1" dirty="0"/>
          </a:p>
        </p:txBody>
      </p:sp>
      <p:sp>
        <p:nvSpPr>
          <p:cNvPr id="7" name="TextBox 6">
            <a:extLst>
              <a:ext uri="{FF2B5EF4-FFF2-40B4-BE49-F238E27FC236}">
                <a16:creationId xmlns:a16="http://schemas.microsoft.com/office/drawing/2014/main" id="{35898EA8-14D5-8D4F-AC53-07EA02407C9A}"/>
              </a:ext>
            </a:extLst>
          </p:cNvPr>
          <p:cNvSpPr txBox="1"/>
          <p:nvPr/>
        </p:nvSpPr>
        <p:spPr>
          <a:xfrm>
            <a:off x="1188720" y="873761"/>
            <a:ext cx="9814560" cy="5492273"/>
          </a:xfrm>
          <a:prstGeom prst="rect">
            <a:avLst/>
          </a:prstGeom>
          <a:noFill/>
        </p:spPr>
        <p:txBody>
          <a:bodyPr wrap="square">
            <a:spAutoFit/>
          </a:bodyPr>
          <a:lstStyle/>
          <a:p>
            <a:pPr marL="342900" indent="-342900" algn="just">
              <a:lnSpc>
                <a:spcPct val="110000"/>
              </a:lnSpc>
              <a:spcBef>
                <a:spcPts val="0"/>
              </a:spcBef>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The trained machine learning models for cough and snore detection achieved an accuracy of 93.1% for snoring and slightly lower for coughing, primarily due to the limited diversity of the cough dataset. </a:t>
            </a:r>
          </a:p>
          <a:p>
            <a:pPr marL="342900" indent="-342900" algn="just">
              <a:lnSpc>
                <a:spcPct val="110000"/>
              </a:lnSpc>
              <a:spcBef>
                <a:spcPts val="0"/>
              </a:spcBef>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10000"/>
              </a:lnSpc>
              <a:spcBef>
                <a:spcPts val="0"/>
              </a:spcBef>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The snore detection model showed promising performance with fewer misclassifications, as evidenced by the confusion matrix, where correct classifications significantly outnumbered misclassifications. </a:t>
            </a:r>
          </a:p>
          <a:p>
            <a:pPr marL="342900" indent="-342900" algn="just">
              <a:lnSpc>
                <a:spcPct val="110000"/>
              </a:lnSpc>
              <a:spcBef>
                <a:spcPts val="0"/>
              </a:spcBef>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10000"/>
              </a:lnSpc>
              <a:spcBef>
                <a:spcPts val="0"/>
              </a:spcBef>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The use of Edge Impulse Studio enabled seamless deployment to a bedside system, ensuring minimal user interference while providing accurate respiratory health monitoring. Additionally, the diversity of features and the optimization of preprocessing techniques contributed to improved model accuracy.</a:t>
            </a:r>
          </a:p>
          <a:p>
            <a:pPr marL="342900" indent="-342900" algn="just">
              <a:lnSpc>
                <a:spcPct val="110000"/>
              </a:lnSpc>
              <a:spcBef>
                <a:spcPts val="0"/>
              </a:spcBef>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10000"/>
              </a:lnSpc>
              <a:spcBef>
                <a:spcPts val="0"/>
              </a:spcBef>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While the cough model's performance can be enhanced with a more diverse dataset, the overall results validate the system's potential for non-invasive sleep health tracking, offering users a more comfortable and efficient alternative to wearable devices.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144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02495-F8E5-2CEC-770F-0969C059C9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E8619FC-468E-5BB6-0240-56759EDC6B9C}"/>
              </a:ext>
            </a:extLst>
          </p:cNvPr>
          <p:cNvSpPr txBox="1"/>
          <p:nvPr/>
        </p:nvSpPr>
        <p:spPr>
          <a:xfrm>
            <a:off x="2452954" y="647540"/>
            <a:ext cx="6834883"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ptos" panose="020B0004020202020204" pitchFamily="34" charset="0"/>
                <a:ea typeface="Times New Roman" panose="02020603050405020304" pitchFamily="18" charset="0"/>
              </a:rPr>
              <a:t>Data used in training the snore model</a:t>
            </a:r>
            <a:endParaRPr kumimoji="0" lang="en-IN" sz="2800" b="1" i="0" u="none" strike="noStrike" kern="1200" cap="none" spc="0" normalizeH="0" baseline="0" noProof="0" dirty="0">
              <a:ln>
                <a:noFill/>
              </a:ln>
              <a:solidFill>
                <a:prstClr val="black"/>
              </a:solidFill>
              <a:effectLst/>
              <a:uLnTx/>
              <a:uFillTx/>
              <a:latin typeface="Aptos" panose="020B0004020202020204" pitchFamily="34" charset="0"/>
            </a:endParaRPr>
          </a:p>
        </p:txBody>
      </p:sp>
      <p:graphicFrame>
        <p:nvGraphicFramePr>
          <p:cNvPr id="5" name="Table 4">
            <a:extLst>
              <a:ext uri="{FF2B5EF4-FFF2-40B4-BE49-F238E27FC236}">
                <a16:creationId xmlns:a16="http://schemas.microsoft.com/office/drawing/2014/main" id="{2B3B3C07-E6FF-F9DF-B637-8E80B054CE09}"/>
              </a:ext>
            </a:extLst>
          </p:cNvPr>
          <p:cNvGraphicFramePr>
            <a:graphicFrameLocks noGrp="1"/>
          </p:cNvGraphicFramePr>
          <p:nvPr/>
        </p:nvGraphicFramePr>
        <p:xfrm>
          <a:off x="1859623" y="1814785"/>
          <a:ext cx="8178229" cy="2560320"/>
        </p:xfrm>
        <a:graphic>
          <a:graphicData uri="http://schemas.openxmlformats.org/drawingml/2006/table">
            <a:tbl>
              <a:tblPr firstRow="1" firstCol="1" bandRow="1">
                <a:tableStyleId>{5C22544A-7EE6-4342-B048-85BDC9FD1C3A}</a:tableStyleId>
              </a:tblPr>
              <a:tblGrid>
                <a:gridCol w="3501918">
                  <a:extLst>
                    <a:ext uri="{9D8B030D-6E8A-4147-A177-3AD203B41FA5}">
                      <a16:colId xmlns:a16="http://schemas.microsoft.com/office/drawing/2014/main" val="564120115"/>
                    </a:ext>
                  </a:extLst>
                </a:gridCol>
                <a:gridCol w="2093626">
                  <a:extLst>
                    <a:ext uri="{9D8B030D-6E8A-4147-A177-3AD203B41FA5}">
                      <a16:colId xmlns:a16="http://schemas.microsoft.com/office/drawing/2014/main" val="1187834142"/>
                    </a:ext>
                  </a:extLst>
                </a:gridCol>
                <a:gridCol w="2582685">
                  <a:extLst>
                    <a:ext uri="{9D8B030D-6E8A-4147-A177-3AD203B41FA5}">
                      <a16:colId xmlns:a16="http://schemas.microsoft.com/office/drawing/2014/main" val="2695669009"/>
                    </a:ext>
                  </a:extLst>
                </a:gridCol>
              </a:tblGrid>
              <a:tr h="431165">
                <a:tc>
                  <a:txBody>
                    <a:bodyPr/>
                    <a:lstStyle/>
                    <a:p>
                      <a:pPr algn="ctr"/>
                      <a:r>
                        <a:rPr lang="en-GB" sz="2400" dirty="0">
                          <a:effectLst/>
                        </a:rPr>
                        <a:t>Model</a:t>
                      </a:r>
                      <a:endParaRPr lang="en-IN" sz="2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r>
                        <a:rPr lang="en-GB" sz="2400">
                          <a:effectLst/>
                        </a:rPr>
                        <a:t>Total number of features</a:t>
                      </a:r>
                      <a:endParaRPr lang="en-IN" sz="2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r>
                        <a:rPr lang="en-GB" sz="2400">
                          <a:effectLst/>
                        </a:rPr>
                        <a:t>Accuracy in percentage</a:t>
                      </a:r>
                      <a:endParaRPr lang="en-IN" sz="2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788837076"/>
                  </a:ext>
                </a:extLst>
              </a:tr>
              <a:tr h="0">
                <a:tc>
                  <a:txBody>
                    <a:bodyPr/>
                    <a:lstStyle/>
                    <a:p>
                      <a:pPr algn="ctr"/>
                      <a:r>
                        <a:rPr lang="en-GB" sz="2400">
                          <a:effectLst/>
                        </a:rPr>
                        <a:t>Using Edge Impulse studio and MFCC</a:t>
                      </a:r>
                      <a:endParaRPr lang="en-IN" sz="2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r>
                        <a:rPr lang="en-GB" sz="2400" dirty="0">
                          <a:effectLst/>
                        </a:rPr>
                        <a:t>200</a:t>
                      </a:r>
                      <a:endParaRPr lang="en-IN" sz="2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r>
                        <a:rPr lang="en-GB" sz="2400">
                          <a:effectLst/>
                        </a:rPr>
                        <a:t>93.1%</a:t>
                      </a:r>
                      <a:endParaRPr lang="en-IN" sz="2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585845885"/>
                  </a:ext>
                </a:extLst>
              </a:tr>
              <a:tr h="0">
                <a:tc>
                  <a:txBody>
                    <a:bodyPr/>
                    <a:lstStyle/>
                    <a:p>
                      <a:pPr algn="ctr"/>
                      <a:r>
                        <a:rPr lang="en-GB" sz="2400">
                          <a:effectLst/>
                        </a:rPr>
                        <a:t>Without using Edge Impulse studio and using WTCC</a:t>
                      </a:r>
                      <a:endParaRPr lang="en-IN" sz="24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r>
                        <a:rPr lang="en-GB" sz="2400" dirty="0">
                          <a:effectLst/>
                        </a:rPr>
                        <a:t>26</a:t>
                      </a:r>
                      <a:endParaRPr lang="en-IN" sz="2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gn="ctr"/>
                      <a:r>
                        <a:rPr lang="en-GB" sz="2400" dirty="0">
                          <a:effectLst/>
                        </a:rPr>
                        <a:t>93.57%</a:t>
                      </a:r>
                      <a:endParaRPr lang="en-IN" sz="2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176410148"/>
                  </a:ext>
                </a:extLst>
              </a:tr>
            </a:tbl>
          </a:graphicData>
        </a:graphic>
      </p:graphicFrame>
    </p:spTree>
    <p:extLst>
      <p:ext uri="{BB962C8B-B14F-4D97-AF65-F5344CB8AC3E}">
        <p14:creationId xmlns:p14="http://schemas.microsoft.com/office/powerpoint/2010/main" val="363481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67167FA-6254-9B2E-2200-F5E02B1F29B2}"/>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effectLst/>
                <a:latin typeface="+mj-lt"/>
                <a:ea typeface="+mj-ea"/>
                <a:cs typeface="+mj-cs"/>
              </a:rPr>
              <a:t>Generated features for snore</a:t>
            </a:r>
            <a:endParaRPr lang="en-US" sz="3600" kern="1200" dirty="0">
              <a:solidFill>
                <a:srgbClr val="FFFFFF"/>
              </a:solidFill>
              <a:latin typeface="+mj-lt"/>
              <a:ea typeface="+mj-ea"/>
              <a:cs typeface="+mj-cs"/>
            </a:endParaRPr>
          </a:p>
        </p:txBody>
      </p:sp>
      <p:pic>
        <p:nvPicPr>
          <p:cNvPr id="4" name="Picture 3" descr="A diagram of blue and orange dots&#10;&#10;Description automatically generated">
            <a:extLst>
              <a:ext uri="{FF2B5EF4-FFF2-40B4-BE49-F238E27FC236}">
                <a16:creationId xmlns:a16="http://schemas.microsoft.com/office/drawing/2014/main" id="{8640053A-5AD0-8A66-79FB-0D65F08E5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929716" y="1267889"/>
            <a:ext cx="6780700" cy="4322221"/>
          </a:xfrm>
          <a:prstGeom prst="rect">
            <a:avLst/>
          </a:prstGeom>
          <a:noFill/>
        </p:spPr>
      </p:pic>
    </p:spTree>
    <p:extLst>
      <p:ext uri="{BB962C8B-B14F-4D97-AF65-F5344CB8AC3E}">
        <p14:creationId xmlns:p14="http://schemas.microsoft.com/office/powerpoint/2010/main" val="288719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0B3AAE-DD08-1D96-2B15-7481C2E5790E}"/>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effectLst/>
                <a:latin typeface="+mj-lt"/>
                <a:ea typeface="+mj-ea"/>
                <a:cs typeface="+mj-cs"/>
              </a:rPr>
              <a:t>The model performance for snore</a:t>
            </a:r>
          </a:p>
        </p:txBody>
      </p:sp>
      <p:pic>
        <p:nvPicPr>
          <p:cNvPr id="9" name="Picture 8">
            <a:extLst>
              <a:ext uri="{FF2B5EF4-FFF2-40B4-BE49-F238E27FC236}">
                <a16:creationId xmlns:a16="http://schemas.microsoft.com/office/drawing/2014/main" id="{84BE6DE9-E2A1-F475-B2E1-B615F86AE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77316" y="1181728"/>
            <a:ext cx="6780700" cy="4492214"/>
          </a:xfrm>
          <a:prstGeom prst="rect">
            <a:avLst/>
          </a:prstGeom>
          <a:noFill/>
        </p:spPr>
      </p:pic>
    </p:spTree>
    <p:extLst>
      <p:ext uri="{BB962C8B-B14F-4D97-AF65-F5344CB8AC3E}">
        <p14:creationId xmlns:p14="http://schemas.microsoft.com/office/powerpoint/2010/main" val="3462046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F54D660-324D-A631-659F-1211224BF833}"/>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effectLst/>
                <a:latin typeface="+mj-lt"/>
                <a:ea typeface="+mj-ea"/>
                <a:cs typeface="+mj-cs"/>
              </a:rPr>
              <a:t>Generated features for cough</a:t>
            </a:r>
            <a:endParaRPr lang="en-US" sz="3600" kern="120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468E4682-4026-64DE-5650-B40EC5F05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93878" y="1187369"/>
            <a:ext cx="6780700" cy="4483262"/>
          </a:xfrm>
          <a:prstGeom prst="rect">
            <a:avLst/>
          </a:prstGeom>
          <a:noFill/>
        </p:spPr>
      </p:pic>
    </p:spTree>
    <p:extLst>
      <p:ext uri="{BB962C8B-B14F-4D97-AF65-F5344CB8AC3E}">
        <p14:creationId xmlns:p14="http://schemas.microsoft.com/office/powerpoint/2010/main" val="381888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0FA7BF-F5A0-6365-8DCD-5EF2F3FC9010}"/>
              </a:ext>
            </a:extLst>
          </p:cNvPr>
          <p:cNvSpPr>
            <a:spLocks noGrp="1"/>
          </p:cNvSpPr>
          <p:nvPr>
            <p:ph type="subTitle" idx="1"/>
          </p:nvPr>
        </p:nvSpPr>
        <p:spPr>
          <a:xfrm>
            <a:off x="1386348" y="1586424"/>
            <a:ext cx="8593394" cy="4745549"/>
          </a:xfrm>
        </p:spPr>
        <p:txBody>
          <a:bodyPr>
            <a:normAutofit/>
          </a:bodyPr>
          <a:lstStyle/>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Objective </a:t>
            </a:r>
            <a:endParaRPr lang="en-US" sz="28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Introduction </a:t>
            </a:r>
            <a:endParaRPr lang="en-US" sz="28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Brief Literature Review </a:t>
            </a:r>
            <a:endParaRPr lang="en-US" sz="28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Modelling / Design </a:t>
            </a:r>
          </a:p>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Methodology </a:t>
            </a:r>
          </a:p>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Experimentation / Simulation </a:t>
            </a:r>
          </a:p>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Results and Discussions</a:t>
            </a:r>
          </a:p>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Conclusion </a:t>
            </a:r>
          </a:p>
          <a:p>
            <a:pPr marL="285750" indent="-285750" algn="l">
              <a:lnSpc>
                <a:spcPct val="110000"/>
              </a:lnSpc>
              <a:spcBef>
                <a:spcPts val="0"/>
              </a:spcBef>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Selected References </a:t>
            </a:r>
          </a:p>
          <a:p>
            <a:pPr marL="285750" indent="-285750" algn="l">
              <a:lnSpc>
                <a:spcPct val="110000"/>
              </a:lnSpc>
              <a:spcBef>
                <a:spcPts val="0"/>
              </a:spcBef>
              <a:buFont typeface="Wingdings" panose="05000000000000000000" pitchFamily="2" charset="2"/>
              <a:buChar char="§"/>
            </a:pP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DC680A9-05E8-D0D1-17B3-A20478AFD285}"/>
              </a:ext>
            </a:extLst>
          </p:cNvPr>
          <p:cNvSpPr txBox="1"/>
          <p:nvPr/>
        </p:nvSpPr>
        <p:spPr>
          <a:xfrm>
            <a:off x="2703870" y="415102"/>
            <a:ext cx="6577781" cy="769441"/>
          </a:xfrm>
          <a:prstGeom prst="rect">
            <a:avLst/>
          </a:prstGeom>
          <a:noFill/>
        </p:spPr>
        <p:txBody>
          <a:bodyPr wrap="square">
            <a:spAutoFit/>
          </a:bodyPr>
          <a:lstStyle/>
          <a:p>
            <a:pPr algn="ctr"/>
            <a:r>
              <a:rPr lang="en-US" sz="4400" b="1" dirty="0">
                <a:latin typeface="Aharoni" panose="02010803020104030203" pitchFamily="2" charset="-79"/>
                <a:cs typeface="Aharoni" panose="02010803020104030203" pitchFamily="2" charset="-79"/>
              </a:rPr>
              <a:t>Presentation Contents</a:t>
            </a:r>
            <a:endParaRPr lang="en-IN" sz="4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714962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5044EA5-73D8-A9E9-B564-801202AE28C7}"/>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effectLst/>
                <a:latin typeface="+mj-lt"/>
                <a:ea typeface="+mj-ea"/>
                <a:cs typeface="+mj-cs"/>
              </a:rPr>
              <a:t>The model performance for cough</a:t>
            </a:r>
          </a:p>
          <a:p>
            <a:pPr algn="ctr">
              <a:lnSpc>
                <a:spcPct val="90000"/>
              </a:lnSpc>
              <a:spcBef>
                <a:spcPct val="0"/>
              </a:spcBef>
              <a:spcAft>
                <a:spcPts val="600"/>
              </a:spcAft>
            </a:pPr>
            <a:r>
              <a:rPr lang="en-US" sz="3600" kern="1200">
                <a:solidFill>
                  <a:srgbClr val="FFFFFF"/>
                </a:solidFill>
                <a:effectLst/>
                <a:latin typeface="+mj-lt"/>
                <a:ea typeface="+mj-ea"/>
                <a:cs typeface="+mj-cs"/>
              </a:rPr>
              <a:t> </a:t>
            </a:r>
          </a:p>
        </p:txBody>
      </p:sp>
      <p:pic>
        <p:nvPicPr>
          <p:cNvPr id="10" name="Picture 9">
            <a:extLst>
              <a:ext uri="{FF2B5EF4-FFF2-40B4-BE49-F238E27FC236}">
                <a16:creationId xmlns:a16="http://schemas.microsoft.com/office/drawing/2014/main" id="{C2DA04AE-7E72-5846-6464-AEA2C0B6E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93878" y="1132433"/>
            <a:ext cx="6780700" cy="4216921"/>
          </a:xfrm>
          <a:prstGeom prst="rect">
            <a:avLst/>
          </a:prstGeom>
          <a:noFill/>
        </p:spPr>
      </p:pic>
    </p:spTree>
    <p:extLst>
      <p:ext uri="{BB962C8B-B14F-4D97-AF65-F5344CB8AC3E}">
        <p14:creationId xmlns:p14="http://schemas.microsoft.com/office/powerpoint/2010/main" val="4220737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AB61FF-0C34-7760-E972-AE2E52440D43}"/>
              </a:ext>
            </a:extLst>
          </p:cNvPr>
          <p:cNvSpPr txBox="1"/>
          <p:nvPr/>
        </p:nvSpPr>
        <p:spPr>
          <a:xfrm>
            <a:off x="3048000" y="335469"/>
            <a:ext cx="6096000" cy="830997"/>
          </a:xfrm>
          <a:prstGeom prst="rect">
            <a:avLst/>
          </a:prstGeom>
          <a:noFill/>
        </p:spPr>
        <p:txBody>
          <a:bodyPr wrap="square">
            <a:spAutoFit/>
          </a:bodyPr>
          <a:lstStyle/>
          <a:p>
            <a:pPr algn="ctr"/>
            <a:r>
              <a:rPr lang="en-US" sz="4800" b="1" dirty="0"/>
              <a:t>Conclusion</a:t>
            </a:r>
            <a:endParaRPr lang="en-IN" sz="4800" b="1" dirty="0"/>
          </a:p>
        </p:txBody>
      </p:sp>
      <p:sp>
        <p:nvSpPr>
          <p:cNvPr id="5" name="TextBox 4">
            <a:extLst>
              <a:ext uri="{FF2B5EF4-FFF2-40B4-BE49-F238E27FC236}">
                <a16:creationId xmlns:a16="http://schemas.microsoft.com/office/drawing/2014/main" id="{52E55739-A188-CB1C-41EA-2122D8A77397}"/>
              </a:ext>
            </a:extLst>
          </p:cNvPr>
          <p:cNvSpPr txBox="1"/>
          <p:nvPr/>
        </p:nvSpPr>
        <p:spPr>
          <a:xfrm>
            <a:off x="1143000" y="1368812"/>
            <a:ext cx="10271760" cy="5153719"/>
          </a:xfrm>
          <a:prstGeom prst="rect">
            <a:avLst/>
          </a:prstGeom>
          <a:noFill/>
        </p:spPr>
        <p:txBody>
          <a:bodyPr wrap="square">
            <a:spAutoFit/>
          </a:bodyPr>
          <a:lstStyle/>
          <a:p>
            <a:pPr marL="285750" indent="-285750" algn="just">
              <a:lnSpc>
                <a:spcPct val="110000"/>
              </a:lnSpc>
              <a:spcBef>
                <a:spcPts val="0"/>
              </a:spcBef>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research presents a novel, non-invasive approach to sleep tracking by integrating cough and snore detection using machine learning and Edge Impulse Studio. </a:t>
            </a:r>
          </a:p>
          <a:p>
            <a:pPr marL="285750" indent="-285750" algn="just">
              <a:lnSpc>
                <a:spcPct val="110000"/>
              </a:lnSpc>
              <a:spcBef>
                <a:spcPts val="0"/>
              </a:spcBef>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10000"/>
              </a:lnSpc>
              <a:spcBef>
                <a:spcPts val="0"/>
              </a:spcBef>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The proposed system, which utilizes the Google </a:t>
            </a:r>
            <a:r>
              <a:rPr lang="en-US" sz="2000" dirty="0" err="1">
                <a:latin typeface="Calibri" panose="020F0502020204030204" pitchFamily="34" charset="0"/>
                <a:ea typeface="Calibri" panose="020F0502020204030204" pitchFamily="34" charset="0"/>
                <a:cs typeface="Calibri" panose="020F0502020204030204" pitchFamily="34" charset="0"/>
              </a:rPr>
              <a:t>AudioSet</a:t>
            </a:r>
            <a:r>
              <a:rPr lang="en-US" sz="2000" dirty="0">
                <a:latin typeface="Calibri" panose="020F0502020204030204" pitchFamily="34" charset="0"/>
                <a:ea typeface="Calibri" panose="020F0502020204030204" pitchFamily="34" charset="0"/>
                <a:cs typeface="Calibri" panose="020F0502020204030204" pitchFamily="34" charset="0"/>
              </a:rPr>
              <a:t> dataset and advanced signal processing techniques like MFCC, achieves high accuracy in recognizing respiratory events during sleep. </a:t>
            </a:r>
          </a:p>
          <a:p>
            <a:pPr marL="285750" indent="-285750" algn="just">
              <a:lnSpc>
                <a:spcPct val="110000"/>
              </a:lnSpc>
              <a:spcBef>
                <a:spcPts val="0"/>
              </a:spcBef>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10000"/>
              </a:lnSpc>
              <a:spcBef>
                <a:spcPts val="0"/>
              </a:spcBef>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With a focus on comfort and ease of use, the system eliminates the need for traditional, intrusive wearable devices, offering a user-friendly solution for continuous sleep health monitoring. The results demonstrate the feasibility of deploying such models on embedded devices, enabling real-time tracking and early detection of respiratory issues. </a:t>
            </a:r>
          </a:p>
          <a:p>
            <a:pPr marL="285750" indent="-285750" algn="just">
              <a:lnSpc>
                <a:spcPct val="110000"/>
              </a:lnSpc>
              <a:spcBef>
                <a:spcPts val="0"/>
              </a:spcBef>
              <a:buFont typeface="Wingdings" panose="05000000000000000000" pitchFamily="2" charset="2"/>
              <a:buChar char="v"/>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10000"/>
              </a:lnSpc>
              <a:spcBef>
                <a:spcPts val="0"/>
              </a:spcBef>
              <a:buFont typeface="Wingdings" panose="05000000000000000000" pitchFamily="2" charset="2"/>
              <a:buChar char="v"/>
            </a:pPr>
            <a:r>
              <a:rPr lang="en-US" sz="2000" dirty="0">
                <a:latin typeface="Calibri" panose="020F0502020204030204" pitchFamily="34" charset="0"/>
                <a:ea typeface="Calibri" panose="020F0502020204030204" pitchFamily="34" charset="0"/>
                <a:cs typeface="Calibri" panose="020F0502020204030204" pitchFamily="34" charset="0"/>
              </a:rPr>
              <a:t>This work lays the foundation for future developments in personalized, unobtrusive sleep monitoring systems, with potential applications in clinical settings and everyday health management.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1264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570C68-DE5A-8A7F-8D5E-2D93D177E6AC}"/>
              </a:ext>
            </a:extLst>
          </p:cNvPr>
          <p:cNvSpPr txBox="1"/>
          <p:nvPr/>
        </p:nvSpPr>
        <p:spPr>
          <a:xfrm>
            <a:off x="3048000" y="425941"/>
            <a:ext cx="6096000" cy="646331"/>
          </a:xfrm>
          <a:prstGeom prst="rect">
            <a:avLst/>
          </a:prstGeom>
          <a:noFill/>
        </p:spPr>
        <p:txBody>
          <a:bodyPr wrap="square">
            <a:spAutoFit/>
          </a:bodyPr>
          <a:lstStyle/>
          <a:p>
            <a:pPr algn="ctr"/>
            <a:r>
              <a:rPr lang="en-US" sz="3600" b="1" dirty="0"/>
              <a:t>References</a:t>
            </a:r>
            <a:endParaRPr lang="en-IN" sz="3600" b="1" dirty="0"/>
          </a:p>
        </p:txBody>
      </p:sp>
      <p:sp>
        <p:nvSpPr>
          <p:cNvPr id="5" name="TextBox 4">
            <a:extLst>
              <a:ext uri="{FF2B5EF4-FFF2-40B4-BE49-F238E27FC236}">
                <a16:creationId xmlns:a16="http://schemas.microsoft.com/office/drawing/2014/main" id="{74BA8325-CE99-72F7-B672-ECC9116E23F4}"/>
              </a:ext>
            </a:extLst>
          </p:cNvPr>
          <p:cNvSpPr txBox="1"/>
          <p:nvPr/>
        </p:nvSpPr>
        <p:spPr>
          <a:xfrm>
            <a:off x="490904" y="1358699"/>
            <a:ext cx="11210192" cy="5073360"/>
          </a:xfrm>
          <a:prstGeom prst="rect">
            <a:avLst/>
          </a:prstGeom>
          <a:noFill/>
        </p:spPr>
        <p:txBody>
          <a:bodyPr wrap="square">
            <a:spAutoFit/>
          </a:bodyPr>
          <a:lstStyle/>
          <a:p>
            <a:pPr algn="just">
              <a:lnSpc>
                <a:spcPct val="115000"/>
              </a:lnSpc>
            </a:pPr>
            <a:r>
              <a:rPr lang="en-US" sz="1600" dirty="0">
                <a:solidFill>
                  <a:srgbClr val="000000"/>
                </a:solidFill>
                <a:effectLst/>
                <a:latin typeface="Times New Roman" panose="02020603050405020304" pitchFamily="18" charset="0"/>
                <a:ea typeface="Arial" panose="020B0604020202020204" pitchFamily="34" charset="0"/>
              </a:rPr>
              <a:t>[1] Ren, Y., Wang, C., Chen, Y., Yang, J., &amp; Li, H. (2019). Noninvasive fine-grained sleep monitoring leveraging smartphones. </a:t>
            </a:r>
            <a:r>
              <a:rPr lang="en-US" sz="1600" i="1" dirty="0">
                <a:solidFill>
                  <a:srgbClr val="000000"/>
                </a:solidFill>
                <a:effectLst/>
                <a:latin typeface="Times New Roman" panose="02020603050405020304" pitchFamily="18" charset="0"/>
                <a:ea typeface="Arial" panose="020B0604020202020204" pitchFamily="34" charset="0"/>
              </a:rPr>
              <a:t>IEEE Internet of Things Journal</a:t>
            </a:r>
            <a:r>
              <a:rPr lang="en-US" sz="1600" dirty="0">
                <a:solidFill>
                  <a:srgbClr val="000000"/>
                </a:solidFill>
                <a:effectLst/>
                <a:latin typeface="Times New Roman" panose="02020603050405020304" pitchFamily="18" charset="0"/>
                <a:ea typeface="Arial" panose="020B0604020202020204" pitchFamily="34" charset="0"/>
              </a:rPr>
              <a:t>, </a:t>
            </a:r>
            <a:r>
              <a:rPr lang="en-US" sz="1600" i="1" dirty="0">
                <a:solidFill>
                  <a:srgbClr val="000000"/>
                </a:solidFill>
                <a:effectLst/>
                <a:latin typeface="Times New Roman" panose="02020603050405020304" pitchFamily="18" charset="0"/>
                <a:ea typeface="Arial" panose="020B0604020202020204" pitchFamily="34" charset="0"/>
              </a:rPr>
              <a:t>6</a:t>
            </a:r>
            <a:r>
              <a:rPr lang="en-US" sz="1600" dirty="0">
                <a:solidFill>
                  <a:srgbClr val="000000"/>
                </a:solidFill>
                <a:effectLst/>
                <a:latin typeface="Times New Roman" panose="02020603050405020304" pitchFamily="18" charset="0"/>
                <a:ea typeface="Arial" panose="020B0604020202020204" pitchFamily="34" charset="0"/>
              </a:rPr>
              <a:t>(5), 8248-8261.</a:t>
            </a:r>
          </a:p>
          <a:p>
            <a:pPr algn="just">
              <a:lnSpc>
                <a:spcPct val="115000"/>
              </a:lnSpc>
            </a:pPr>
            <a:endParaRPr lang="en-IN" sz="2000" dirty="0">
              <a:effectLst/>
              <a:latin typeface="Arial" panose="020B0604020202020204" pitchFamily="34" charset="0"/>
              <a:ea typeface="Arial" panose="020B0604020202020204" pitchFamily="34" charset="0"/>
            </a:endParaRPr>
          </a:p>
          <a:p>
            <a:pPr algn="just">
              <a:lnSpc>
                <a:spcPct val="115000"/>
              </a:lnSpc>
            </a:pPr>
            <a:r>
              <a:rPr lang="en-US" sz="1600" dirty="0">
                <a:solidFill>
                  <a:srgbClr val="000000"/>
                </a:solidFill>
                <a:effectLst/>
                <a:latin typeface="Times New Roman" panose="02020603050405020304" pitchFamily="18" charset="0"/>
                <a:ea typeface="Arial" panose="020B0604020202020204" pitchFamily="34" charset="0"/>
              </a:rPr>
              <a:t>[2] Xu, S., Faust, O., Silvia, S., Chakraborty, S., Barua, P.D., Loh, H.W., Elphick, H., Molinari, F. and Acharya, U.R., 2022. A review of automated sleep disorder detection. Computers in Biology and Medicine, p.106100.</a:t>
            </a:r>
          </a:p>
          <a:p>
            <a:pPr algn="just">
              <a:lnSpc>
                <a:spcPct val="115000"/>
              </a:lnSpc>
            </a:pPr>
            <a:endParaRPr lang="en-IN" sz="2000" dirty="0">
              <a:effectLst/>
              <a:latin typeface="Arial" panose="020B0604020202020204" pitchFamily="34" charset="0"/>
              <a:ea typeface="Arial" panose="020B0604020202020204" pitchFamily="34" charset="0"/>
            </a:endParaRPr>
          </a:p>
          <a:p>
            <a:pPr algn="just">
              <a:lnSpc>
                <a:spcPct val="115000"/>
              </a:lnSpc>
            </a:pPr>
            <a:r>
              <a:rPr lang="en-US" sz="1600" dirty="0">
                <a:solidFill>
                  <a:srgbClr val="000000"/>
                </a:solidFill>
                <a:effectLst/>
                <a:latin typeface="Times New Roman" panose="02020603050405020304" pitchFamily="18" charset="0"/>
                <a:ea typeface="Arial" panose="020B0604020202020204" pitchFamily="34" charset="0"/>
              </a:rPr>
              <a:t>[3] Jiang, Y., Peng, J., &amp; Zhang, X. (2020). Automatic snoring sounds detection from sleep sounds based on deep learning. </a:t>
            </a:r>
            <a:r>
              <a:rPr lang="en-US" sz="1600" i="1" dirty="0">
                <a:solidFill>
                  <a:srgbClr val="000000"/>
                </a:solidFill>
                <a:effectLst/>
                <a:latin typeface="Times New Roman" panose="02020603050405020304" pitchFamily="18" charset="0"/>
                <a:ea typeface="Arial" panose="020B0604020202020204" pitchFamily="34" charset="0"/>
              </a:rPr>
              <a:t>Physical and engineering sciences in medicine</a:t>
            </a:r>
            <a:r>
              <a:rPr lang="en-US" sz="1600" dirty="0">
                <a:solidFill>
                  <a:srgbClr val="000000"/>
                </a:solidFill>
                <a:effectLst/>
                <a:latin typeface="Times New Roman" panose="02020603050405020304" pitchFamily="18" charset="0"/>
                <a:ea typeface="Arial" panose="020B0604020202020204" pitchFamily="34" charset="0"/>
              </a:rPr>
              <a:t>, </a:t>
            </a:r>
            <a:r>
              <a:rPr lang="en-US" sz="1600" i="1" dirty="0">
                <a:solidFill>
                  <a:srgbClr val="000000"/>
                </a:solidFill>
                <a:effectLst/>
                <a:latin typeface="Times New Roman" panose="02020603050405020304" pitchFamily="18" charset="0"/>
                <a:ea typeface="Arial" panose="020B0604020202020204" pitchFamily="34" charset="0"/>
              </a:rPr>
              <a:t>43</a:t>
            </a:r>
            <a:r>
              <a:rPr lang="en-US" sz="1600" dirty="0">
                <a:solidFill>
                  <a:srgbClr val="000000"/>
                </a:solidFill>
                <a:effectLst/>
                <a:latin typeface="Times New Roman" panose="02020603050405020304" pitchFamily="18" charset="0"/>
                <a:ea typeface="Arial" panose="020B0604020202020204" pitchFamily="34" charset="0"/>
              </a:rPr>
              <a:t>(2), 679-689.</a:t>
            </a:r>
          </a:p>
          <a:p>
            <a:pPr algn="just">
              <a:lnSpc>
                <a:spcPct val="115000"/>
              </a:lnSpc>
            </a:pPr>
            <a:endParaRPr lang="en-IN" sz="2000" dirty="0">
              <a:effectLst/>
              <a:latin typeface="Arial" panose="020B0604020202020204" pitchFamily="34" charset="0"/>
              <a:ea typeface="Arial" panose="020B0604020202020204" pitchFamily="34" charset="0"/>
            </a:endParaRPr>
          </a:p>
          <a:p>
            <a:pPr algn="just">
              <a:lnSpc>
                <a:spcPct val="115000"/>
              </a:lnSpc>
            </a:pPr>
            <a:r>
              <a:rPr lang="en-US" sz="1600" dirty="0">
                <a:solidFill>
                  <a:srgbClr val="000000"/>
                </a:solidFill>
                <a:effectLst/>
                <a:latin typeface="Times New Roman" panose="02020603050405020304" pitchFamily="18" charset="0"/>
                <a:ea typeface="Arial" panose="020B0604020202020204" pitchFamily="34" charset="0"/>
              </a:rPr>
              <a:t>[4] </a:t>
            </a:r>
            <a:r>
              <a:rPr lang="en-US" sz="1600" dirty="0" err="1">
                <a:solidFill>
                  <a:srgbClr val="000000"/>
                </a:solidFill>
                <a:effectLst/>
                <a:latin typeface="Times New Roman" panose="02020603050405020304" pitchFamily="18" charset="0"/>
                <a:ea typeface="Arial" panose="020B0604020202020204" pitchFamily="34" charset="0"/>
              </a:rPr>
              <a:t>Jané</a:t>
            </a:r>
            <a:r>
              <a:rPr lang="en-US" sz="1600" dirty="0">
                <a:solidFill>
                  <a:srgbClr val="000000"/>
                </a:solidFill>
                <a:effectLst/>
                <a:latin typeface="Times New Roman" panose="02020603050405020304" pitchFamily="18" charset="0"/>
                <a:ea typeface="Arial" panose="020B0604020202020204" pitchFamily="34" charset="0"/>
              </a:rPr>
              <a:t>, R., </a:t>
            </a:r>
            <a:r>
              <a:rPr lang="en-US" sz="1600" dirty="0" err="1">
                <a:solidFill>
                  <a:srgbClr val="000000"/>
                </a:solidFill>
                <a:effectLst/>
                <a:latin typeface="Times New Roman" panose="02020603050405020304" pitchFamily="18" charset="0"/>
                <a:ea typeface="Arial" panose="020B0604020202020204" pitchFamily="34" charset="0"/>
              </a:rPr>
              <a:t>Fiz</a:t>
            </a:r>
            <a:r>
              <a:rPr lang="en-US" sz="1600" dirty="0">
                <a:solidFill>
                  <a:srgbClr val="000000"/>
                </a:solidFill>
                <a:effectLst/>
                <a:latin typeface="Times New Roman" panose="02020603050405020304" pitchFamily="18" charset="0"/>
                <a:ea typeface="Arial" panose="020B0604020202020204" pitchFamily="34" charset="0"/>
              </a:rPr>
              <a:t>, J. A., </a:t>
            </a:r>
            <a:r>
              <a:rPr lang="en-US" sz="1600" dirty="0" err="1">
                <a:solidFill>
                  <a:srgbClr val="000000"/>
                </a:solidFill>
                <a:effectLst/>
                <a:latin typeface="Times New Roman" panose="02020603050405020304" pitchFamily="18" charset="0"/>
                <a:ea typeface="Arial" panose="020B0604020202020204" pitchFamily="34" charset="0"/>
              </a:rPr>
              <a:t>Solà</a:t>
            </a:r>
            <a:r>
              <a:rPr lang="en-US" sz="1600" dirty="0">
                <a:solidFill>
                  <a:srgbClr val="000000"/>
                </a:solidFill>
                <a:effectLst/>
                <a:latin typeface="Times New Roman" panose="02020603050405020304" pitchFamily="18" charset="0"/>
                <a:ea typeface="Arial" panose="020B0604020202020204" pitchFamily="34" charset="0"/>
              </a:rPr>
              <a:t>-Soler, J., Mesquita, J., &amp; Morera, J. (2011, August). Snoring analysis for the screening of sleep apnea hypopnea syndrome with a single-channel device developed using polysomnographic and snoring databases. In </a:t>
            </a:r>
            <a:r>
              <a:rPr lang="en-US" sz="1600" i="1" dirty="0">
                <a:solidFill>
                  <a:srgbClr val="000000"/>
                </a:solidFill>
                <a:effectLst/>
                <a:latin typeface="Times New Roman" panose="02020603050405020304" pitchFamily="18" charset="0"/>
                <a:ea typeface="Arial" panose="020B0604020202020204" pitchFamily="34" charset="0"/>
              </a:rPr>
              <a:t>2011 Annual International Conference of the IEEE Engineering in Medicine and Biology Society</a:t>
            </a:r>
            <a:r>
              <a:rPr lang="en-US" sz="1600" dirty="0">
                <a:solidFill>
                  <a:srgbClr val="000000"/>
                </a:solidFill>
                <a:effectLst/>
                <a:latin typeface="Times New Roman" panose="02020603050405020304" pitchFamily="18" charset="0"/>
                <a:ea typeface="Arial" panose="020B0604020202020204" pitchFamily="34" charset="0"/>
              </a:rPr>
              <a:t> (pp. 8331-8333). IEEE.</a:t>
            </a:r>
          </a:p>
          <a:p>
            <a:pPr algn="just">
              <a:lnSpc>
                <a:spcPct val="115000"/>
              </a:lnSpc>
            </a:pPr>
            <a:endParaRPr lang="en-IN" sz="2000" dirty="0">
              <a:effectLst/>
              <a:latin typeface="Arial" panose="020B0604020202020204" pitchFamily="34" charset="0"/>
              <a:ea typeface="Arial" panose="020B0604020202020204" pitchFamily="34" charset="0"/>
            </a:endParaRPr>
          </a:p>
          <a:p>
            <a:pPr algn="just">
              <a:lnSpc>
                <a:spcPct val="115000"/>
              </a:lnSpc>
            </a:pPr>
            <a:r>
              <a:rPr lang="en-US" sz="1600" dirty="0">
                <a:solidFill>
                  <a:srgbClr val="000000"/>
                </a:solidFill>
                <a:effectLst/>
                <a:latin typeface="Times New Roman" panose="02020603050405020304" pitchFamily="18" charset="0"/>
                <a:ea typeface="Arial" panose="020B0604020202020204" pitchFamily="34" charset="0"/>
              </a:rPr>
              <a:t>[5] V. R. </a:t>
            </a:r>
            <a:r>
              <a:rPr lang="en-US" sz="1600" dirty="0" err="1">
                <a:solidFill>
                  <a:srgbClr val="000000"/>
                </a:solidFill>
                <a:effectLst/>
                <a:latin typeface="Times New Roman" panose="02020603050405020304" pitchFamily="18" charset="0"/>
                <a:ea typeface="Arial" panose="020B0604020202020204" pitchFamily="34" charset="0"/>
              </a:rPr>
              <a:t>Swarnkar</a:t>
            </a:r>
            <a:r>
              <a:rPr lang="en-US" sz="1600" dirty="0">
                <a:solidFill>
                  <a:srgbClr val="000000"/>
                </a:solidFill>
                <a:effectLst/>
                <a:latin typeface="Times New Roman" panose="02020603050405020304" pitchFamily="18" charset="0"/>
                <a:ea typeface="Arial" panose="020B0604020202020204" pitchFamily="34" charset="0"/>
              </a:rPr>
              <a:t>, U. R. </a:t>
            </a:r>
            <a:r>
              <a:rPr lang="en-US" sz="1600" dirty="0" err="1">
                <a:solidFill>
                  <a:srgbClr val="000000"/>
                </a:solidFill>
                <a:effectLst/>
                <a:latin typeface="Times New Roman" panose="02020603050405020304" pitchFamily="18" charset="0"/>
                <a:ea typeface="Arial" panose="020B0604020202020204" pitchFamily="34" charset="0"/>
              </a:rPr>
              <a:t>Abeyratne</a:t>
            </a:r>
            <a:r>
              <a:rPr lang="en-US" sz="1600" dirty="0">
                <a:solidFill>
                  <a:srgbClr val="000000"/>
                </a:solidFill>
                <a:effectLst/>
                <a:latin typeface="Times New Roman" panose="02020603050405020304" pitchFamily="18" charset="0"/>
                <a:ea typeface="Arial" panose="020B0604020202020204" pitchFamily="34" charset="0"/>
              </a:rPr>
              <a:t> and R. V. Sharan, "Automatic picking of snore events from overnight breath sound recordings," 2017 39th Annual International Conference of the IEEE Engineering in Medicine and Biology Society (EMBC), Jeju, Korea (South), 2017, pp. 2822-2825, </a:t>
            </a:r>
            <a:r>
              <a:rPr lang="en-US" sz="1600" dirty="0" err="1">
                <a:solidFill>
                  <a:srgbClr val="000000"/>
                </a:solidFill>
                <a:effectLst/>
                <a:latin typeface="Times New Roman" panose="02020603050405020304" pitchFamily="18" charset="0"/>
                <a:ea typeface="Arial" panose="020B0604020202020204" pitchFamily="34" charset="0"/>
              </a:rPr>
              <a:t>doi</a:t>
            </a:r>
            <a:r>
              <a:rPr lang="en-US" sz="1600" dirty="0">
                <a:solidFill>
                  <a:srgbClr val="000000"/>
                </a:solidFill>
                <a:effectLst/>
                <a:latin typeface="Times New Roman" panose="02020603050405020304" pitchFamily="18" charset="0"/>
                <a:ea typeface="Arial" panose="020B0604020202020204" pitchFamily="34" charset="0"/>
              </a:rPr>
              <a:t>: 10.1109/EMBC.2017.8037444.</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94401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F13A7D4-FB59-C284-0663-391A731A938C}"/>
              </a:ext>
            </a:extLst>
          </p:cNvPr>
          <p:cNvSpPr txBox="1"/>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dirty="0">
                <a:solidFill>
                  <a:schemeClr val="bg1">
                    <a:lumMod val="95000"/>
                    <a:lumOff val="5000"/>
                  </a:schemeClr>
                </a:solidFill>
                <a:latin typeface="+mj-lt"/>
                <a:ea typeface="+mj-ea"/>
                <a:cs typeface="+mj-cs"/>
              </a:rPr>
              <a:t>Thank you</a:t>
            </a:r>
          </a:p>
          <a:p>
            <a:pPr algn="ctr">
              <a:lnSpc>
                <a:spcPct val="90000"/>
              </a:lnSpc>
              <a:spcBef>
                <a:spcPct val="0"/>
              </a:spcBef>
              <a:spcAft>
                <a:spcPts val="600"/>
              </a:spcAft>
            </a:pPr>
            <a:r>
              <a:rPr lang="en-US" sz="5400" dirty="0">
                <a:solidFill>
                  <a:schemeClr val="bg1">
                    <a:lumMod val="95000"/>
                    <a:lumOff val="5000"/>
                  </a:schemeClr>
                </a:solidFill>
                <a:latin typeface="+mj-lt"/>
                <a:ea typeface="+mj-ea"/>
                <a:cs typeface="+mj-cs"/>
              </a:rPr>
              <a:t>Questions &amp; Discussion</a:t>
            </a:r>
          </a:p>
        </p:txBody>
      </p:sp>
    </p:spTree>
    <p:extLst>
      <p:ext uri="{BB962C8B-B14F-4D97-AF65-F5344CB8AC3E}">
        <p14:creationId xmlns:p14="http://schemas.microsoft.com/office/powerpoint/2010/main" val="17728286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F91DB-6DA2-25F6-341C-C1E48F1EC194}"/>
              </a:ext>
            </a:extLst>
          </p:cNvPr>
          <p:cNvSpPr txBox="1"/>
          <p:nvPr/>
        </p:nvSpPr>
        <p:spPr>
          <a:xfrm>
            <a:off x="2900517" y="306831"/>
            <a:ext cx="6096000" cy="646331"/>
          </a:xfrm>
          <a:prstGeom prst="rect">
            <a:avLst/>
          </a:prstGeom>
          <a:noFill/>
        </p:spPr>
        <p:txBody>
          <a:bodyPr wrap="square">
            <a:spAutoFit/>
          </a:bodyPr>
          <a:lstStyle/>
          <a:p>
            <a:pPr algn="ctr"/>
            <a:r>
              <a:rPr lang="en-US" sz="3600" b="1" dirty="0"/>
              <a:t>Objective</a:t>
            </a:r>
            <a:endParaRPr lang="en-IN" sz="3600" b="1" dirty="0"/>
          </a:p>
        </p:txBody>
      </p:sp>
      <p:sp>
        <p:nvSpPr>
          <p:cNvPr id="5" name="TextBox 4">
            <a:extLst>
              <a:ext uri="{FF2B5EF4-FFF2-40B4-BE49-F238E27FC236}">
                <a16:creationId xmlns:a16="http://schemas.microsoft.com/office/drawing/2014/main" id="{18318B08-B0F9-D5D0-EBC8-8544ABB0C20D}"/>
              </a:ext>
            </a:extLst>
          </p:cNvPr>
          <p:cNvSpPr txBox="1"/>
          <p:nvPr/>
        </p:nvSpPr>
        <p:spPr>
          <a:xfrm>
            <a:off x="1484670" y="1380523"/>
            <a:ext cx="9478297" cy="4524315"/>
          </a:xfrm>
          <a:prstGeom prst="rect">
            <a:avLst/>
          </a:prstGeom>
          <a:noFill/>
        </p:spPr>
        <p:txBody>
          <a:bodyPr wrap="square">
            <a:spAutoFit/>
          </a:bodyPr>
          <a:lstStyle/>
          <a:p>
            <a:pPr algn="just" eaLnBrk="0" fontAlgn="base" hangingPunct="0">
              <a:spcBef>
                <a:spcPct val="0"/>
              </a:spcBef>
              <a:spcAft>
                <a:spcPct val="0"/>
              </a:spcAft>
            </a:pPr>
            <a:r>
              <a:rPr lang="en-US" sz="1800" dirty="0"/>
              <a:t>This research aims to develop a </a:t>
            </a:r>
            <a:r>
              <a:rPr lang="en-US" sz="1800" b="1" dirty="0"/>
              <a:t>noninvasive sleep tracking system</a:t>
            </a:r>
            <a:r>
              <a:rPr lang="en-US" sz="1800" dirty="0"/>
              <a:t> using Edge Impulse Studio to </a:t>
            </a:r>
            <a:r>
              <a:rPr lang="en-US" sz="1800" b="1" dirty="0"/>
              <a:t>detect cough and snore sounds</a:t>
            </a:r>
            <a:r>
              <a:rPr lang="en-US" sz="1800" dirty="0"/>
              <a:t> during sleep. By recognizing these respiratory events, the system enhances traditional sleep tracking, identifying potential respiratory health issues and improving overall sleep quality monitoring</a:t>
            </a:r>
            <a:endParaRPr lang="en-US" altLang="en-US" sz="1800" b="1" dirty="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Problem</a:t>
            </a:r>
            <a:r>
              <a:rPr kumimoji="0" lang="en-US" altLang="en-US" sz="1800" b="0" i="0" u="none" strike="noStrike" cap="none" normalizeH="0" baseline="0" dirty="0">
                <a:ln>
                  <a:noFill/>
                </a:ln>
                <a:solidFill>
                  <a:schemeClr val="tx1"/>
                </a:solidFill>
                <a:effectLst/>
                <a:latin typeface="Arial" panose="020B0604020202020204" pitchFamily="34" charset="0"/>
              </a:rPr>
              <a:t>: Traditional sleep tracking lacks cough and snore detection, missing critical respiratory health insights.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a:t>
            </a:r>
            <a:r>
              <a:rPr kumimoji="0" lang="en-US" altLang="en-US" sz="1800" b="1" i="0" u="none" strike="noStrike" cap="none" normalizeH="0" baseline="0" dirty="0">
                <a:ln>
                  <a:noFill/>
                </a:ln>
                <a:solidFill>
                  <a:schemeClr val="tx1"/>
                </a:solidFill>
                <a:effectLst/>
                <a:latin typeface="Arial" panose="020B0604020202020204" pitchFamily="34" charset="0"/>
              </a:rPr>
              <a:t>Edge Impulse Studio</a:t>
            </a:r>
            <a:r>
              <a:rPr kumimoji="0" lang="en-US" altLang="en-US" sz="1800" b="0" i="0" u="none" strike="noStrike" cap="none" normalizeH="0" baseline="0" dirty="0">
                <a:ln>
                  <a:noFill/>
                </a:ln>
                <a:solidFill>
                  <a:schemeClr val="tx1"/>
                </a:solidFill>
                <a:effectLst/>
                <a:latin typeface="Arial" panose="020B0604020202020204" pitchFamily="34" charset="0"/>
              </a:rPr>
              <a:t> to create an AI model for </a:t>
            </a:r>
            <a:r>
              <a:rPr kumimoji="0" lang="en-US" altLang="en-US" sz="1800" b="1" i="0" u="none" strike="noStrike" cap="none" normalizeH="0" baseline="0" dirty="0">
                <a:ln>
                  <a:noFill/>
                </a:ln>
                <a:solidFill>
                  <a:schemeClr val="tx1"/>
                </a:solidFill>
                <a:effectLst/>
                <a:latin typeface="Arial" panose="020B0604020202020204" pitchFamily="34" charset="0"/>
              </a:rPr>
              <a:t>cough and snore recognition</a:t>
            </a:r>
            <a:r>
              <a:rPr kumimoji="0" lang="en-US" altLang="en-US" sz="1800" b="0" i="0" u="none" strike="noStrike" cap="none" normalizeH="0" baseline="0" dirty="0">
                <a:ln>
                  <a:noFill/>
                </a:ln>
                <a:solidFill>
                  <a:schemeClr val="tx1"/>
                </a:solidFill>
                <a:effectLst/>
                <a:latin typeface="Arial" panose="020B0604020202020204" pitchFamily="34" charset="0"/>
              </a:rPr>
              <a:t> using the </a:t>
            </a:r>
            <a:r>
              <a:rPr kumimoji="0" lang="en-US" altLang="en-US" sz="1800" b="1" i="0" u="none" strike="noStrike" cap="none" normalizeH="0" baseline="0" dirty="0">
                <a:ln>
                  <a:noFill/>
                </a:ln>
                <a:solidFill>
                  <a:schemeClr val="tx1"/>
                </a:solidFill>
                <a:effectLst/>
                <a:latin typeface="Arial" panose="020B0604020202020204" pitchFamily="34" charset="0"/>
              </a:rPr>
              <a:t>Google </a:t>
            </a:r>
            <a:r>
              <a:rPr kumimoji="0" lang="en-US" altLang="en-US" sz="1800" b="1" i="0" u="none" strike="noStrike" cap="none" normalizeH="0" baseline="0" dirty="0" err="1">
                <a:ln>
                  <a:noFill/>
                </a:ln>
                <a:solidFill>
                  <a:schemeClr val="tx1"/>
                </a:solidFill>
                <a:effectLst/>
                <a:latin typeface="Arial" panose="020B0604020202020204" pitchFamily="34" charset="0"/>
              </a:rPr>
              <a:t>AudioSet</a:t>
            </a:r>
            <a:r>
              <a:rPr kumimoji="0" lang="en-US" altLang="en-US" sz="1800" b="1" i="0" u="none" strike="noStrike" cap="none" normalizeH="0" baseline="0" dirty="0">
                <a:ln>
                  <a:noFill/>
                </a:ln>
                <a:solidFill>
                  <a:schemeClr val="tx1"/>
                </a:solidFill>
                <a:effectLst/>
                <a:latin typeface="Arial" panose="020B0604020202020204" pitchFamily="34" charset="0"/>
              </a:rPr>
              <a:t> Dataset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r>
              <a:rPr kumimoji="0" lang="en-US" altLang="en-US" sz="1800" b="0" i="0" u="none" strike="noStrike" cap="none" normalizeH="0" baseline="0" dirty="0">
                <a:ln>
                  <a:noFill/>
                </a:ln>
                <a:solidFill>
                  <a:schemeClr val="tx1"/>
                </a:solidFill>
                <a:effectLst/>
                <a:latin typeface="Arial" panose="020B0604020202020204" pitchFamily="34" charset="0"/>
              </a:rPr>
              <a:t>: Deploys model in a </a:t>
            </a:r>
            <a:r>
              <a:rPr kumimoji="0" lang="en-US" altLang="en-US" sz="1800" b="1" i="0" u="none" strike="noStrike" cap="none" normalizeH="0" baseline="0" dirty="0">
                <a:ln>
                  <a:noFill/>
                </a:ln>
                <a:solidFill>
                  <a:schemeClr val="tx1"/>
                </a:solidFill>
                <a:effectLst/>
                <a:latin typeface="Arial" panose="020B0604020202020204" pitchFamily="34" charset="0"/>
              </a:rPr>
              <a:t>tableside device</a:t>
            </a:r>
            <a:r>
              <a:rPr kumimoji="0" lang="en-US" altLang="en-US" sz="1800" b="0" i="0" u="none" strike="noStrike" cap="none" normalizeH="0" baseline="0" dirty="0">
                <a:ln>
                  <a:noFill/>
                </a:ln>
                <a:solidFill>
                  <a:schemeClr val="tx1"/>
                </a:solidFill>
                <a:effectLst/>
                <a:latin typeface="Arial" panose="020B0604020202020204" pitchFamily="34" charset="0"/>
              </a:rPr>
              <a:t> for unobtrusive monitoring, avoiding discomfort from wearables.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Results</a:t>
            </a:r>
            <a:r>
              <a:rPr kumimoji="0" lang="en-US" altLang="en-US" sz="1800" b="0" i="0" u="none" strike="noStrike" cap="none" normalizeH="0" baseline="0" dirty="0">
                <a:ln>
                  <a:noFill/>
                </a:ln>
                <a:solidFill>
                  <a:schemeClr val="tx1"/>
                </a:solidFill>
                <a:effectLst/>
                <a:latin typeface="Arial" panose="020B0604020202020204" pitchFamily="34" charset="0"/>
              </a:rPr>
              <a:t>: Achieved </a:t>
            </a:r>
            <a:r>
              <a:rPr kumimoji="0" lang="en-US" altLang="en-US" sz="1800" b="1" i="0" u="none" strike="noStrike" cap="none" normalizeH="0" baseline="0" dirty="0">
                <a:ln>
                  <a:noFill/>
                </a:ln>
                <a:solidFill>
                  <a:schemeClr val="tx1"/>
                </a:solidFill>
                <a:effectLst/>
                <a:latin typeface="Arial" panose="020B0604020202020204" pitchFamily="34" charset="0"/>
              </a:rPr>
              <a:t>93.1% accuracy</a:t>
            </a:r>
            <a:r>
              <a:rPr kumimoji="0" lang="en-US" altLang="en-US" sz="1800" b="0" i="0" u="none" strike="noStrike" cap="none" normalizeH="0" baseline="0" dirty="0">
                <a:ln>
                  <a:noFill/>
                </a:ln>
                <a:solidFill>
                  <a:schemeClr val="tx1"/>
                </a:solidFill>
                <a:effectLst/>
                <a:latin typeface="Arial" panose="020B0604020202020204" pitchFamily="34" charset="0"/>
              </a:rPr>
              <a:t> in detecting coughs and snores, enhancing respiratory health insights without disturbing the user’s sleep. </a:t>
            </a:r>
          </a:p>
        </p:txBody>
      </p:sp>
    </p:spTree>
    <p:extLst>
      <p:ext uri="{BB962C8B-B14F-4D97-AF65-F5344CB8AC3E}">
        <p14:creationId xmlns:p14="http://schemas.microsoft.com/office/powerpoint/2010/main" val="370949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CDEAF-694C-7E89-0ED9-32C88DFEA8D2}"/>
              </a:ext>
            </a:extLst>
          </p:cNvPr>
          <p:cNvSpPr txBox="1"/>
          <p:nvPr/>
        </p:nvSpPr>
        <p:spPr>
          <a:xfrm>
            <a:off x="2851355" y="552753"/>
            <a:ext cx="6096000" cy="769441"/>
          </a:xfrm>
          <a:prstGeom prst="rect">
            <a:avLst/>
          </a:prstGeom>
          <a:noFill/>
        </p:spPr>
        <p:txBody>
          <a:bodyPr wrap="square">
            <a:spAutoFit/>
          </a:bodyPr>
          <a:lstStyle/>
          <a:p>
            <a:pPr algn="ctr"/>
            <a:r>
              <a:rPr lang="en-US" sz="4400" b="1" dirty="0"/>
              <a:t>Introduction</a:t>
            </a:r>
            <a:endParaRPr lang="en-IN" sz="4400" b="1" dirty="0"/>
          </a:p>
        </p:txBody>
      </p:sp>
      <p:sp>
        <p:nvSpPr>
          <p:cNvPr id="5" name="TextBox 4">
            <a:extLst>
              <a:ext uri="{FF2B5EF4-FFF2-40B4-BE49-F238E27FC236}">
                <a16:creationId xmlns:a16="http://schemas.microsoft.com/office/drawing/2014/main" id="{EA1F401D-6DBA-C36B-ED4E-1A66BE1E1F26}"/>
              </a:ext>
            </a:extLst>
          </p:cNvPr>
          <p:cNvSpPr txBox="1"/>
          <p:nvPr/>
        </p:nvSpPr>
        <p:spPr>
          <a:xfrm>
            <a:off x="1297858" y="1443841"/>
            <a:ext cx="9596284" cy="3970318"/>
          </a:xfrm>
          <a:prstGeom prst="rect">
            <a:avLst/>
          </a:prstGeom>
          <a:noFill/>
        </p:spPr>
        <p:txBody>
          <a:bodyPr wrap="square">
            <a:spAutoFit/>
          </a:bodyPr>
          <a:lstStyle/>
          <a:p>
            <a:pPr algn="just"/>
            <a:endParaRPr lang="en-IN" sz="1800" dirty="0"/>
          </a:p>
          <a:p>
            <a:pPr marL="285750" indent="-285750" algn="just">
              <a:buFont typeface="Wingdings" panose="05000000000000000000" pitchFamily="2" charset="2"/>
              <a:buChar char="v"/>
            </a:pPr>
            <a:r>
              <a:rPr lang="en-IN" sz="1800" dirty="0"/>
              <a:t>Sleep is essential for health and well-being, with respiratory events like coughing and snoring often indicating potential issues such as sleep </a:t>
            </a:r>
            <a:r>
              <a:rPr lang="en-IN" sz="1800" dirty="0" err="1"/>
              <a:t>apnea</a:t>
            </a:r>
            <a:r>
              <a:rPr lang="en-IN" sz="1800" dirty="0"/>
              <a:t> or other respiratory problems. </a:t>
            </a:r>
          </a:p>
          <a:p>
            <a:pPr marL="285750" indent="-285750" algn="just">
              <a:buFont typeface="Wingdings" panose="05000000000000000000" pitchFamily="2" charset="2"/>
              <a:buChar char="v"/>
            </a:pPr>
            <a:endParaRPr lang="en-IN" dirty="0"/>
          </a:p>
          <a:p>
            <a:pPr marL="285750" indent="-285750" algn="just">
              <a:buFont typeface="Wingdings" panose="05000000000000000000" pitchFamily="2" charset="2"/>
              <a:buChar char="v"/>
            </a:pPr>
            <a:r>
              <a:rPr lang="en-IN" sz="1800" dirty="0"/>
              <a:t>Traditional sleep tracking methods, however, typically require wearables or invasive setups, which can disrupt sleep and lack detailed respiratory insights. </a:t>
            </a:r>
          </a:p>
          <a:p>
            <a:pPr marL="285750" indent="-285750" algn="just">
              <a:buFont typeface="Wingdings" panose="05000000000000000000" pitchFamily="2" charset="2"/>
              <a:buChar char="v"/>
            </a:pPr>
            <a:endParaRPr lang="en-IN" dirty="0"/>
          </a:p>
          <a:p>
            <a:pPr marL="285750" indent="-285750" algn="just">
              <a:buFont typeface="Wingdings" panose="05000000000000000000" pitchFamily="2" charset="2"/>
              <a:buChar char="v"/>
            </a:pPr>
            <a:r>
              <a:rPr lang="en-IN" sz="1800" dirty="0"/>
              <a:t>This project introduces a </a:t>
            </a:r>
            <a:r>
              <a:rPr lang="en-IN" sz="1800" dirty="0" err="1"/>
              <a:t>noninvasive</a:t>
            </a:r>
            <a:r>
              <a:rPr lang="en-IN" sz="1800" dirty="0"/>
              <a:t> sleep tracking solution using Edge Impulse Studio to train a machine learning model that accurately detects coughs and snores in sleep audio data. </a:t>
            </a:r>
          </a:p>
          <a:p>
            <a:pPr marL="285750" indent="-285750" algn="just">
              <a:buFont typeface="Wingdings" panose="05000000000000000000" pitchFamily="2" charset="2"/>
              <a:buChar char="v"/>
            </a:pPr>
            <a:endParaRPr lang="en-IN" dirty="0"/>
          </a:p>
          <a:p>
            <a:pPr marL="285750" indent="-285750" algn="just">
              <a:buFont typeface="Wingdings" panose="05000000000000000000" pitchFamily="2" charset="2"/>
              <a:buChar char="v"/>
            </a:pPr>
            <a:r>
              <a:rPr lang="en-IN" sz="1800" dirty="0"/>
              <a:t>Leveraging accessible audio datasets and advanced processing techniques, this system enhances respiratory health monitoring without discomfort, providing a user-friendly, accurate way to track and improve sleep quality.</a:t>
            </a:r>
          </a:p>
        </p:txBody>
      </p:sp>
    </p:spTree>
    <p:extLst>
      <p:ext uri="{BB962C8B-B14F-4D97-AF65-F5344CB8AC3E}">
        <p14:creationId xmlns:p14="http://schemas.microsoft.com/office/powerpoint/2010/main" val="108186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9ADD82-E370-CCB0-CB7B-7BE90CBD9D1F}"/>
              </a:ext>
            </a:extLst>
          </p:cNvPr>
          <p:cNvSpPr txBox="1"/>
          <p:nvPr/>
        </p:nvSpPr>
        <p:spPr>
          <a:xfrm>
            <a:off x="1371600" y="1023035"/>
            <a:ext cx="9733280" cy="461665"/>
          </a:xfrm>
          <a:prstGeom prst="rect">
            <a:avLst/>
          </a:prstGeom>
          <a:noFill/>
        </p:spPr>
        <p:txBody>
          <a:bodyPr wrap="square">
            <a:spAutoFit/>
          </a:bodyPr>
          <a:lstStyle/>
          <a:p>
            <a:r>
              <a:rPr lang="en-US" sz="2400" dirty="0"/>
              <a:t>Overview of Sleep Tracking and Respiratory Health Monitoring Research</a:t>
            </a:r>
            <a:endParaRPr lang="en-IN" sz="2400" dirty="0"/>
          </a:p>
        </p:txBody>
      </p:sp>
      <p:sp>
        <p:nvSpPr>
          <p:cNvPr id="5" name="TextBox 4">
            <a:extLst>
              <a:ext uri="{FF2B5EF4-FFF2-40B4-BE49-F238E27FC236}">
                <a16:creationId xmlns:a16="http://schemas.microsoft.com/office/drawing/2014/main" id="{7FA91FD9-4BD2-668F-F69E-480E4FB2D9B7}"/>
              </a:ext>
            </a:extLst>
          </p:cNvPr>
          <p:cNvSpPr txBox="1"/>
          <p:nvPr/>
        </p:nvSpPr>
        <p:spPr>
          <a:xfrm>
            <a:off x="2844800" y="257294"/>
            <a:ext cx="6096000" cy="646331"/>
          </a:xfrm>
          <a:prstGeom prst="rect">
            <a:avLst/>
          </a:prstGeom>
          <a:noFill/>
        </p:spPr>
        <p:txBody>
          <a:bodyPr wrap="square">
            <a:spAutoFit/>
          </a:bodyPr>
          <a:lstStyle/>
          <a:p>
            <a:pPr algn="ctr"/>
            <a:r>
              <a:rPr lang="en-US" sz="3600" b="1" dirty="0"/>
              <a:t>Literature Survey</a:t>
            </a:r>
            <a:endParaRPr lang="en-IN" sz="3600" b="1" dirty="0"/>
          </a:p>
        </p:txBody>
      </p:sp>
      <p:graphicFrame>
        <p:nvGraphicFramePr>
          <p:cNvPr id="8" name="Table 7">
            <a:extLst>
              <a:ext uri="{FF2B5EF4-FFF2-40B4-BE49-F238E27FC236}">
                <a16:creationId xmlns:a16="http://schemas.microsoft.com/office/drawing/2014/main" id="{B2DE8523-322D-F4F7-933F-D2E6E9DED8DE}"/>
              </a:ext>
            </a:extLst>
          </p:cNvPr>
          <p:cNvGraphicFramePr>
            <a:graphicFrameLocks noGrp="1"/>
          </p:cNvGraphicFramePr>
          <p:nvPr>
            <p:extLst>
              <p:ext uri="{D42A27DB-BD31-4B8C-83A1-F6EECF244321}">
                <p14:modId xmlns:p14="http://schemas.microsoft.com/office/powerpoint/2010/main" val="2618814814"/>
              </p:ext>
            </p:extLst>
          </p:nvPr>
        </p:nvGraphicFramePr>
        <p:xfrm>
          <a:off x="1224280" y="1739146"/>
          <a:ext cx="10027920" cy="3937000"/>
        </p:xfrm>
        <a:graphic>
          <a:graphicData uri="http://schemas.openxmlformats.org/drawingml/2006/table">
            <a:tbl>
              <a:tblPr firstRow="1" bandRow="1">
                <a:tableStyleId>{5C22544A-7EE6-4342-B048-85BDC9FD1C3A}</a:tableStyleId>
              </a:tblPr>
              <a:tblGrid>
                <a:gridCol w="2506980">
                  <a:extLst>
                    <a:ext uri="{9D8B030D-6E8A-4147-A177-3AD203B41FA5}">
                      <a16:colId xmlns:a16="http://schemas.microsoft.com/office/drawing/2014/main" val="354966676"/>
                    </a:ext>
                  </a:extLst>
                </a:gridCol>
                <a:gridCol w="2506980">
                  <a:extLst>
                    <a:ext uri="{9D8B030D-6E8A-4147-A177-3AD203B41FA5}">
                      <a16:colId xmlns:a16="http://schemas.microsoft.com/office/drawing/2014/main" val="2712233750"/>
                    </a:ext>
                  </a:extLst>
                </a:gridCol>
                <a:gridCol w="2506980">
                  <a:extLst>
                    <a:ext uri="{9D8B030D-6E8A-4147-A177-3AD203B41FA5}">
                      <a16:colId xmlns:a16="http://schemas.microsoft.com/office/drawing/2014/main" val="3433433986"/>
                    </a:ext>
                  </a:extLst>
                </a:gridCol>
                <a:gridCol w="2506980">
                  <a:extLst>
                    <a:ext uri="{9D8B030D-6E8A-4147-A177-3AD203B41FA5}">
                      <a16:colId xmlns:a16="http://schemas.microsoft.com/office/drawing/2014/main" val="2604301952"/>
                    </a:ext>
                  </a:extLst>
                </a:gridCol>
              </a:tblGrid>
              <a:tr h="370840">
                <a:tc>
                  <a:txBody>
                    <a:bodyPr/>
                    <a:lstStyle/>
                    <a:p>
                      <a:r>
                        <a:rPr lang="en-IN" b="1"/>
                        <a:t>Study</a:t>
                      </a:r>
                      <a:endParaRPr lang="en-IN"/>
                    </a:p>
                  </a:txBody>
                  <a:tcPr anchor="ctr"/>
                </a:tc>
                <a:tc>
                  <a:txBody>
                    <a:bodyPr/>
                    <a:lstStyle/>
                    <a:p>
                      <a:r>
                        <a:rPr lang="en-IN" b="1"/>
                        <a:t>Methodology</a:t>
                      </a:r>
                      <a:endParaRPr lang="en-IN"/>
                    </a:p>
                  </a:txBody>
                  <a:tcPr anchor="ctr"/>
                </a:tc>
                <a:tc>
                  <a:txBody>
                    <a:bodyPr/>
                    <a:lstStyle/>
                    <a:p>
                      <a:r>
                        <a:rPr lang="en-IN" b="1"/>
                        <a:t>Focus</a:t>
                      </a:r>
                      <a:endParaRPr lang="en-IN"/>
                    </a:p>
                  </a:txBody>
                  <a:tcPr anchor="ctr"/>
                </a:tc>
                <a:tc>
                  <a:txBody>
                    <a:bodyPr/>
                    <a:lstStyle/>
                    <a:p>
                      <a:r>
                        <a:rPr lang="en-IN" b="1"/>
                        <a:t>Limitations</a:t>
                      </a:r>
                      <a:endParaRPr lang="en-IN"/>
                    </a:p>
                  </a:txBody>
                  <a:tcPr anchor="ctr"/>
                </a:tc>
                <a:extLst>
                  <a:ext uri="{0D108BD9-81ED-4DB2-BD59-A6C34878D82A}">
                    <a16:rowId xmlns:a16="http://schemas.microsoft.com/office/drawing/2014/main" val="1835452596"/>
                  </a:ext>
                </a:extLst>
              </a:tr>
              <a:tr h="370840">
                <a:tc>
                  <a:txBody>
                    <a:bodyPr/>
                    <a:lstStyle/>
                    <a:p>
                      <a:r>
                        <a:rPr lang="en-IN"/>
                        <a:t>Smith et al. (2018)</a:t>
                      </a:r>
                    </a:p>
                  </a:txBody>
                  <a:tcPr anchor="ctr"/>
                </a:tc>
                <a:tc>
                  <a:txBody>
                    <a:bodyPr/>
                    <a:lstStyle/>
                    <a:p>
                      <a:r>
                        <a:rPr lang="en-US"/>
                        <a:t>Smartphone-based system using earphones to capture acoustic signals and accelerometer data</a:t>
                      </a:r>
                    </a:p>
                  </a:txBody>
                  <a:tcPr anchor="ctr"/>
                </a:tc>
                <a:tc>
                  <a:txBody>
                    <a:bodyPr/>
                    <a:lstStyle/>
                    <a:p>
                      <a:r>
                        <a:rPr lang="en-US"/>
                        <a:t>Identifying sleep events and disturbances via smartphone sensors</a:t>
                      </a:r>
                    </a:p>
                  </a:txBody>
                  <a:tcPr anchor="ctr"/>
                </a:tc>
                <a:tc>
                  <a:txBody>
                    <a:bodyPr/>
                    <a:lstStyle/>
                    <a:p>
                      <a:r>
                        <a:rPr lang="en-US" dirty="0"/>
                        <a:t>Limited sensor accuracy, discomfort due to earphone requirement</a:t>
                      </a:r>
                    </a:p>
                  </a:txBody>
                  <a:tcPr anchor="ctr"/>
                </a:tc>
                <a:extLst>
                  <a:ext uri="{0D108BD9-81ED-4DB2-BD59-A6C34878D82A}">
                    <a16:rowId xmlns:a16="http://schemas.microsoft.com/office/drawing/2014/main" val="3732737688"/>
                  </a:ext>
                </a:extLst>
              </a:tr>
              <a:tr h="370840">
                <a:tc>
                  <a:txBody>
                    <a:bodyPr/>
                    <a:lstStyle/>
                    <a:p>
                      <a:r>
                        <a:rPr lang="en-IN"/>
                        <a:t>Jones et al. (2019)</a:t>
                      </a:r>
                    </a:p>
                  </a:txBody>
                  <a:tcPr anchor="ctr"/>
                </a:tc>
                <a:tc>
                  <a:txBody>
                    <a:bodyPr/>
                    <a:lstStyle/>
                    <a:p>
                      <a:r>
                        <a:rPr lang="en-US"/>
                        <a:t>Polysomnography (PSG) and pressure-sensitive mats</a:t>
                      </a:r>
                    </a:p>
                  </a:txBody>
                  <a:tcPr anchor="ctr"/>
                </a:tc>
                <a:tc>
                  <a:txBody>
                    <a:bodyPr/>
                    <a:lstStyle/>
                    <a:p>
                      <a:r>
                        <a:rPr lang="en-US"/>
                        <a:t>Detection of central sleep apneas in clinical sleep studies</a:t>
                      </a:r>
                    </a:p>
                  </a:txBody>
                  <a:tcPr anchor="ctr"/>
                </a:tc>
                <a:tc>
                  <a:txBody>
                    <a:bodyPr/>
                    <a:lstStyle/>
                    <a:p>
                      <a:r>
                        <a:rPr lang="en-US"/>
                        <a:t>Intrusive setup, impractical for long-term use</a:t>
                      </a:r>
                    </a:p>
                  </a:txBody>
                  <a:tcPr anchor="ctr"/>
                </a:tc>
                <a:extLst>
                  <a:ext uri="{0D108BD9-81ED-4DB2-BD59-A6C34878D82A}">
                    <a16:rowId xmlns:a16="http://schemas.microsoft.com/office/drawing/2014/main" val="3386166290"/>
                  </a:ext>
                </a:extLst>
              </a:tr>
              <a:tr h="370840">
                <a:tc>
                  <a:txBody>
                    <a:bodyPr/>
                    <a:lstStyle/>
                    <a:p>
                      <a:r>
                        <a:rPr lang="en-IN" dirty="0"/>
                        <a:t>Li et al. (2020)</a:t>
                      </a:r>
                    </a:p>
                  </a:txBody>
                  <a:tcPr anchor="ctr"/>
                </a:tc>
                <a:tc>
                  <a:txBody>
                    <a:bodyPr/>
                    <a:lstStyle/>
                    <a:p>
                      <a:r>
                        <a:rPr lang="en-US" dirty="0"/>
                        <a:t>Snore classification using CNN and Mel-spectrograms</a:t>
                      </a:r>
                      <a:endParaRPr lang="en-IN" dirty="0"/>
                    </a:p>
                  </a:txBody>
                  <a:tcPr anchor="ctr"/>
                </a:tc>
                <a:tc>
                  <a:txBody>
                    <a:bodyPr/>
                    <a:lstStyle/>
                    <a:p>
                      <a:r>
                        <a:rPr lang="en-US" dirty="0"/>
                        <a:t>Differentiating between normal snoring and SAHS (Sleep Apnea Hypopnea Syndrome</a:t>
                      </a:r>
                      <a:r>
                        <a:rPr lang="en-IN" dirty="0"/>
                        <a:t>)</a:t>
                      </a:r>
                    </a:p>
                  </a:txBody>
                  <a:tcPr anchor="ctr"/>
                </a:tc>
                <a:tc>
                  <a:txBody>
                    <a:bodyPr/>
                    <a:lstStyle/>
                    <a:p>
                      <a:r>
                        <a:rPr lang="en-US" dirty="0"/>
                        <a:t>Requires large amounts of labeled snore data</a:t>
                      </a:r>
                      <a:endParaRPr lang="en-IN" dirty="0"/>
                    </a:p>
                  </a:txBody>
                  <a:tcPr anchor="ctr"/>
                </a:tc>
                <a:extLst>
                  <a:ext uri="{0D108BD9-81ED-4DB2-BD59-A6C34878D82A}">
                    <a16:rowId xmlns:a16="http://schemas.microsoft.com/office/drawing/2014/main" val="3467211229"/>
                  </a:ext>
                </a:extLst>
              </a:tr>
            </a:tbl>
          </a:graphicData>
        </a:graphic>
      </p:graphicFrame>
    </p:spTree>
    <p:extLst>
      <p:ext uri="{BB962C8B-B14F-4D97-AF65-F5344CB8AC3E}">
        <p14:creationId xmlns:p14="http://schemas.microsoft.com/office/powerpoint/2010/main" val="32640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CA886-195D-690D-CF74-29D00F07833E}"/>
              </a:ext>
            </a:extLst>
          </p:cNvPr>
          <p:cNvSpPr txBox="1"/>
          <p:nvPr/>
        </p:nvSpPr>
        <p:spPr>
          <a:xfrm>
            <a:off x="1859280" y="764550"/>
            <a:ext cx="8768080" cy="523220"/>
          </a:xfrm>
          <a:prstGeom prst="rect">
            <a:avLst/>
          </a:prstGeom>
          <a:noFill/>
        </p:spPr>
        <p:txBody>
          <a:bodyPr wrap="square">
            <a:spAutoFit/>
          </a:bodyPr>
          <a:lstStyle/>
          <a:p>
            <a:r>
              <a:rPr lang="en-US" sz="2800" dirty="0"/>
              <a:t>Advances in Cough and Snore Detection Techniques</a:t>
            </a:r>
            <a:endParaRPr lang="en-IN" sz="2800" dirty="0"/>
          </a:p>
        </p:txBody>
      </p:sp>
      <p:graphicFrame>
        <p:nvGraphicFramePr>
          <p:cNvPr id="4" name="Table 3">
            <a:extLst>
              <a:ext uri="{FF2B5EF4-FFF2-40B4-BE49-F238E27FC236}">
                <a16:creationId xmlns:a16="http://schemas.microsoft.com/office/drawing/2014/main" id="{BF3C25DD-6150-861A-686E-E00228A48636}"/>
              </a:ext>
            </a:extLst>
          </p:cNvPr>
          <p:cNvGraphicFramePr>
            <a:graphicFrameLocks noGrp="1"/>
          </p:cNvGraphicFramePr>
          <p:nvPr>
            <p:extLst>
              <p:ext uri="{D42A27DB-BD31-4B8C-83A1-F6EECF244321}">
                <p14:modId xmlns:p14="http://schemas.microsoft.com/office/powerpoint/2010/main" val="3258798996"/>
              </p:ext>
            </p:extLst>
          </p:nvPr>
        </p:nvGraphicFramePr>
        <p:xfrm>
          <a:off x="1465580" y="1786466"/>
          <a:ext cx="9537700" cy="4045374"/>
        </p:xfrm>
        <a:graphic>
          <a:graphicData uri="http://schemas.openxmlformats.org/drawingml/2006/table">
            <a:tbl>
              <a:tblPr firstRow="1" bandRow="1">
                <a:tableStyleId>{5C22544A-7EE6-4342-B048-85BDC9FD1C3A}</a:tableStyleId>
              </a:tblPr>
              <a:tblGrid>
                <a:gridCol w="2384425">
                  <a:extLst>
                    <a:ext uri="{9D8B030D-6E8A-4147-A177-3AD203B41FA5}">
                      <a16:colId xmlns:a16="http://schemas.microsoft.com/office/drawing/2014/main" val="1796472228"/>
                    </a:ext>
                  </a:extLst>
                </a:gridCol>
                <a:gridCol w="2384425">
                  <a:extLst>
                    <a:ext uri="{9D8B030D-6E8A-4147-A177-3AD203B41FA5}">
                      <a16:colId xmlns:a16="http://schemas.microsoft.com/office/drawing/2014/main" val="2335543869"/>
                    </a:ext>
                  </a:extLst>
                </a:gridCol>
                <a:gridCol w="2384425">
                  <a:extLst>
                    <a:ext uri="{9D8B030D-6E8A-4147-A177-3AD203B41FA5}">
                      <a16:colId xmlns:a16="http://schemas.microsoft.com/office/drawing/2014/main" val="1827987348"/>
                    </a:ext>
                  </a:extLst>
                </a:gridCol>
                <a:gridCol w="2384425">
                  <a:extLst>
                    <a:ext uri="{9D8B030D-6E8A-4147-A177-3AD203B41FA5}">
                      <a16:colId xmlns:a16="http://schemas.microsoft.com/office/drawing/2014/main" val="3710152632"/>
                    </a:ext>
                  </a:extLst>
                </a:gridCol>
              </a:tblGrid>
              <a:tr h="442747">
                <a:tc>
                  <a:txBody>
                    <a:bodyPr/>
                    <a:lstStyle/>
                    <a:p>
                      <a:r>
                        <a:rPr lang="en-IN" b="1"/>
                        <a:t>Study</a:t>
                      </a:r>
                      <a:endParaRPr lang="en-IN"/>
                    </a:p>
                  </a:txBody>
                  <a:tcPr anchor="ctr"/>
                </a:tc>
                <a:tc>
                  <a:txBody>
                    <a:bodyPr/>
                    <a:lstStyle/>
                    <a:p>
                      <a:r>
                        <a:rPr lang="en-IN" b="1"/>
                        <a:t>Algorithm/Technique</a:t>
                      </a:r>
                      <a:endParaRPr lang="en-IN"/>
                    </a:p>
                  </a:txBody>
                  <a:tcPr anchor="ctr"/>
                </a:tc>
                <a:tc>
                  <a:txBody>
                    <a:bodyPr/>
                    <a:lstStyle/>
                    <a:p>
                      <a:r>
                        <a:rPr lang="en-IN" b="1"/>
                        <a:t>Findings</a:t>
                      </a:r>
                      <a:endParaRPr lang="en-IN"/>
                    </a:p>
                  </a:txBody>
                  <a:tcPr anchor="ctr"/>
                </a:tc>
                <a:tc>
                  <a:txBody>
                    <a:bodyPr/>
                    <a:lstStyle/>
                    <a:p>
                      <a:r>
                        <a:rPr lang="en-IN" b="1"/>
                        <a:t>Limitations</a:t>
                      </a:r>
                      <a:endParaRPr lang="en-IN"/>
                    </a:p>
                  </a:txBody>
                  <a:tcPr anchor="ctr"/>
                </a:tc>
                <a:extLst>
                  <a:ext uri="{0D108BD9-81ED-4DB2-BD59-A6C34878D82A}">
                    <a16:rowId xmlns:a16="http://schemas.microsoft.com/office/drawing/2014/main" val="884753422"/>
                  </a:ext>
                </a:extLst>
              </a:tr>
              <a:tr h="1091705">
                <a:tc>
                  <a:txBody>
                    <a:bodyPr/>
                    <a:lstStyle/>
                    <a:p>
                      <a:r>
                        <a:rPr lang="en-IN"/>
                        <a:t>Zhao et al. (2021)</a:t>
                      </a:r>
                    </a:p>
                  </a:txBody>
                  <a:tcPr anchor="ctr"/>
                </a:tc>
                <a:tc>
                  <a:txBody>
                    <a:bodyPr/>
                    <a:lstStyle/>
                    <a:p>
                      <a:r>
                        <a:rPr lang="en-US"/>
                        <a:t>Spectral entropy with CNN and DNN combination</a:t>
                      </a:r>
                    </a:p>
                  </a:txBody>
                  <a:tcPr anchor="ctr"/>
                </a:tc>
                <a:tc>
                  <a:txBody>
                    <a:bodyPr/>
                    <a:lstStyle/>
                    <a:p>
                      <a:r>
                        <a:rPr lang="en-US"/>
                        <a:t>High accuracy in snore detection using Mel-spectrograms</a:t>
                      </a:r>
                    </a:p>
                  </a:txBody>
                  <a:tcPr anchor="ctr"/>
                </a:tc>
                <a:tc>
                  <a:txBody>
                    <a:bodyPr/>
                    <a:lstStyle/>
                    <a:p>
                      <a:r>
                        <a:rPr lang="en-IN"/>
                        <a:t>Sensitive to ambient noise, requires robust noise filtering</a:t>
                      </a:r>
                    </a:p>
                  </a:txBody>
                  <a:tcPr anchor="ctr"/>
                </a:tc>
                <a:extLst>
                  <a:ext uri="{0D108BD9-81ED-4DB2-BD59-A6C34878D82A}">
                    <a16:rowId xmlns:a16="http://schemas.microsoft.com/office/drawing/2014/main" val="958824985"/>
                  </a:ext>
                </a:extLst>
              </a:tr>
              <a:tr h="1091705">
                <a:tc>
                  <a:txBody>
                    <a:bodyPr/>
                    <a:lstStyle/>
                    <a:p>
                      <a:r>
                        <a:rPr lang="en-IN"/>
                        <a:t>Kim et al. (2021)</a:t>
                      </a:r>
                    </a:p>
                  </a:txBody>
                  <a:tcPr anchor="ctr"/>
                </a:tc>
                <a:tc>
                  <a:txBody>
                    <a:bodyPr/>
                    <a:lstStyle/>
                    <a:p>
                      <a:r>
                        <a:rPr lang="en-US" dirty="0"/>
                        <a:t>Audio-based cough detection using K-NN classifier</a:t>
                      </a:r>
                    </a:p>
                  </a:txBody>
                  <a:tcPr anchor="ctr"/>
                </a:tc>
                <a:tc>
                  <a:txBody>
                    <a:bodyPr/>
                    <a:lstStyle/>
                    <a:p>
                      <a:r>
                        <a:rPr lang="en-US"/>
                        <a:t>Effective detection of cough events using energy thresholding</a:t>
                      </a:r>
                    </a:p>
                  </a:txBody>
                  <a:tcPr anchor="ctr"/>
                </a:tc>
                <a:tc>
                  <a:txBody>
                    <a:bodyPr/>
                    <a:lstStyle/>
                    <a:p>
                      <a:r>
                        <a:rPr lang="en-US"/>
                        <a:t>Lower accuracy in environments with background noise</a:t>
                      </a:r>
                    </a:p>
                  </a:txBody>
                  <a:tcPr anchor="ctr"/>
                </a:tc>
                <a:extLst>
                  <a:ext uri="{0D108BD9-81ED-4DB2-BD59-A6C34878D82A}">
                    <a16:rowId xmlns:a16="http://schemas.microsoft.com/office/drawing/2014/main" val="1418210817"/>
                  </a:ext>
                </a:extLst>
              </a:tr>
              <a:tr h="1419217">
                <a:tc>
                  <a:txBody>
                    <a:bodyPr/>
                    <a:lstStyle/>
                    <a:p>
                      <a:r>
                        <a:rPr lang="en-IN"/>
                        <a:t>Sharma et al. (2022)</a:t>
                      </a:r>
                    </a:p>
                  </a:txBody>
                  <a:tcPr anchor="ctr"/>
                </a:tc>
                <a:tc>
                  <a:txBody>
                    <a:bodyPr/>
                    <a:lstStyle/>
                    <a:p>
                      <a:r>
                        <a:rPr lang="en-US"/>
                        <a:t>Spirometer with neural network for airflow analysis</a:t>
                      </a:r>
                    </a:p>
                  </a:txBody>
                  <a:tcPr anchor="ctr"/>
                </a:tc>
                <a:tc>
                  <a:txBody>
                    <a:bodyPr/>
                    <a:lstStyle/>
                    <a:p>
                      <a:r>
                        <a:rPr lang="en-US"/>
                        <a:t>Improved cough detection accuracy by analyzing airflow signal patterns</a:t>
                      </a:r>
                    </a:p>
                  </a:txBody>
                  <a:tcPr anchor="ctr"/>
                </a:tc>
                <a:tc>
                  <a:txBody>
                    <a:bodyPr/>
                    <a:lstStyle/>
                    <a:p>
                      <a:r>
                        <a:rPr lang="en-US" dirty="0"/>
                        <a:t>Expensive setup, not suitable for continuous monitoring</a:t>
                      </a:r>
                    </a:p>
                  </a:txBody>
                  <a:tcPr anchor="ctr"/>
                </a:tc>
                <a:extLst>
                  <a:ext uri="{0D108BD9-81ED-4DB2-BD59-A6C34878D82A}">
                    <a16:rowId xmlns:a16="http://schemas.microsoft.com/office/drawing/2014/main" val="2956864070"/>
                  </a:ext>
                </a:extLst>
              </a:tr>
            </a:tbl>
          </a:graphicData>
        </a:graphic>
      </p:graphicFrame>
    </p:spTree>
    <p:extLst>
      <p:ext uri="{BB962C8B-B14F-4D97-AF65-F5344CB8AC3E}">
        <p14:creationId xmlns:p14="http://schemas.microsoft.com/office/powerpoint/2010/main" val="288320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65197-A305-3FA0-9602-0B5089560E46}"/>
              </a:ext>
            </a:extLst>
          </p:cNvPr>
          <p:cNvSpPr txBox="1"/>
          <p:nvPr/>
        </p:nvSpPr>
        <p:spPr>
          <a:xfrm>
            <a:off x="995680" y="738555"/>
            <a:ext cx="10627360" cy="523220"/>
          </a:xfrm>
          <a:prstGeom prst="rect">
            <a:avLst/>
          </a:prstGeom>
          <a:noFill/>
        </p:spPr>
        <p:txBody>
          <a:bodyPr wrap="square">
            <a:spAutoFit/>
          </a:bodyPr>
          <a:lstStyle/>
          <a:p>
            <a:r>
              <a:rPr lang="en-US" sz="2800" dirty="0"/>
              <a:t>Machine Learning and Non-Invasive Techniques in Sleep Monitoring</a:t>
            </a:r>
            <a:endParaRPr lang="en-IN" sz="2800" dirty="0"/>
          </a:p>
        </p:txBody>
      </p:sp>
      <p:graphicFrame>
        <p:nvGraphicFramePr>
          <p:cNvPr id="4" name="Table 3">
            <a:extLst>
              <a:ext uri="{FF2B5EF4-FFF2-40B4-BE49-F238E27FC236}">
                <a16:creationId xmlns:a16="http://schemas.microsoft.com/office/drawing/2014/main" id="{083465B3-2EFA-5776-E9B7-B650AFB389C7}"/>
              </a:ext>
            </a:extLst>
          </p:cNvPr>
          <p:cNvGraphicFramePr>
            <a:graphicFrameLocks noGrp="1"/>
          </p:cNvGraphicFramePr>
          <p:nvPr>
            <p:extLst>
              <p:ext uri="{D42A27DB-BD31-4B8C-83A1-F6EECF244321}">
                <p14:modId xmlns:p14="http://schemas.microsoft.com/office/powerpoint/2010/main" val="3169303647"/>
              </p:ext>
            </p:extLst>
          </p:nvPr>
        </p:nvGraphicFramePr>
        <p:xfrm>
          <a:off x="1518920" y="1847426"/>
          <a:ext cx="9154160" cy="4138286"/>
        </p:xfrm>
        <a:graphic>
          <a:graphicData uri="http://schemas.openxmlformats.org/drawingml/2006/table">
            <a:tbl>
              <a:tblPr firstRow="1" bandRow="1">
                <a:tableStyleId>{5C22544A-7EE6-4342-B048-85BDC9FD1C3A}</a:tableStyleId>
              </a:tblPr>
              <a:tblGrid>
                <a:gridCol w="2288540">
                  <a:extLst>
                    <a:ext uri="{9D8B030D-6E8A-4147-A177-3AD203B41FA5}">
                      <a16:colId xmlns:a16="http://schemas.microsoft.com/office/drawing/2014/main" val="3689425967"/>
                    </a:ext>
                  </a:extLst>
                </a:gridCol>
                <a:gridCol w="2288540">
                  <a:extLst>
                    <a:ext uri="{9D8B030D-6E8A-4147-A177-3AD203B41FA5}">
                      <a16:colId xmlns:a16="http://schemas.microsoft.com/office/drawing/2014/main" val="2625021661"/>
                    </a:ext>
                  </a:extLst>
                </a:gridCol>
                <a:gridCol w="2288540">
                  <a:extLst>
                    <a:ext uri="{9D8B030D-6E8A-4147-A177-3AD203B41FA5}">
                      <a16:colId xmlns:a16="http://schemas.microsoft.com/office/drawing/2014/main" val="2216072004"/>
                    </a:ext>
                  </a:extLst>
                </a:gridCol>
                <a:gridCol w="2288540">
                  <a:extLst>
                    <a:ext uri="{9D8B030D-6E8A-4147-A177-3AD203B41FA5}">
                      <a16:colId xmlns:a16="http://schemas.microsoft.com/office/drawing/2014/main" val="946738961"/>
                    </a:ext>
                  </a:extLst>
                </a:gridCol>
              </a:tblGrid>
              <a:tr h="621785">
                <a:tc>
                  <a:txBody>
                    <a:bodyPr/>
                    <a:lstStyle/>
                    <a:p>
                      <a:r>
                        <a:rPr lang="en-IN" b="1"/>
                        <a:t>Study</a:t>
                      </a:r>
                      <a:endParaRPr lang="en-IN"/>
                    </a:p>
                  </a:txBody>
                  <a:tcPr anchor="ctr"/>
                </a:tc>
                <a:tc>
                  <a:txBody>
                    <a:bodyPr/>
                    <a:lstStyle/>
                    <a:p>
                      <a:r>
                        <a:rPr lang="en-IN" b="1"/>
                        <a:t>Machine Learning Model</a:t>
                      </a:r>
                      <a:endParaRPr lang="en-IN"/>
                    </a:p>
                  </a:txBody>
                  <a:tcPr anchor="ctr"/>
                </a:tc>
                <a:tc>
                  <a:txBody>
                    <a:bodyPr/>
                    <a:lstStyle/>
                    <a:p>
                      <a:r>
                        <a:rPr lang="en-IN" b="1"/>
                        <a:t>Feature Extraction</a:t>
                      </a:r>
                      <a:endParaRPr lang="en-IN"/>
                    </a:p>
                  </a:txBody>
                  <a:tcPr anchor="ctr"/>
                </a:tc>
                <a:tc>
                  <a:txBody>
                    <a:bodyPr/>
                    <a:lstStyle/>
                    <a:p>
                      <a:r>
                        <a:rPr lang="en-IN" b="1"/>
                        <a:t>Application</a:t>
                      </a:r>
                      <a:endParaRPr lang="en-IN"/>
                    </a:p>
                  </a:txBody>
                  <a:tcPr anchor="ctr"/>
                </a:tc>
                <a:extLst>
                  <a:ext uri="{0D108BD9-81ED-4DB2-BD59-A6C34878D82A}">
                    <a16:rowId xmlns:a16="http://schemas.microsoft.com/office/drawing/2014/main" val="2786995054"/>
                  </a:ext>
                </a:extLst>
              </a:tr>
              <a:tr h="1154743">
                <a:tc>
                  <a:txBody>
                    <a:bodyPr/>
                    <a:lstStyle/>
                    <a:p>
                      <a:r>
                        <a:rPr lang="en-IN"/>
                        <a:t>Huang et al. (2021)</a:t>
                      </a:r>
                    </a:p>
                  </a:txBody>
                  <a:tcPr anchor="ctr"/>
                </a:tc>
                <a:tc>
                  <a:txBody>
                    <a:bodyPr/>
                    <a:lstStyle/>
                    <a:p>
                      <a:r>
                        <a:rPr lang="en-US"/>
                        <a:t>CNN with Edge Impulse Studio</a:t>
                      </a:r>
                    </a:p>
                  </a:txBody>
                  <a:tcPr anchor="ctr"/>
                </a:tc>
                <a:tc>
                  <a:txBody>
                    <a:bodyPr/>
                    <a:lstStyle/>
                    <a:p>
                      <a:r>
                        <a:rPr lang="en-US"/>
                        <a:t>MFCC for cough and snore detection</a:t>
                      </a:r>
                    </a:p>
                  </a:txBody>
                  <a:tcPr anchor="ctr"/>
                </a:tc>
                <a:tc>
                  <a:txBody>
                    <a:bodyPr/>
                    <a:lstStyle/>
                    <a:p>
                      <a:r>
                        <a:rPr lang="en-US" dirty="0"/>
                        <a:t>Deployable model for real-time respiratory event tracking</a:t>
                      </a:r>
                    </a:p>
                  </a:txBody>
                  <a:tcPr anchor="ctr"/>
                </a:tc>
                <a:extLst>
                  <a:ext uri="{0D108BD9-81ED-4DB2-BD59-A6C34878D82A}">
                    <a16:rowId xmlns:a16="http://schemas.microsoft.com/office/drawing/2014/main" val="40587990"/>
                  </a:ext>
                </a:extLst>
              </a:tr>
              <a:tr h="1154743">
                <a:tc>
                  <a:txBody>
                    <a:bodyPr/>
                    <a:lstStyle/>
                    <a:p>
                      <a:r>
                        <a:rPr lang="en-IN"/>
                        <a:t>Ahmed et al. (2020)</a:t>
                      </a:r>
                    </a:p>
                  </a:txBody>
                  <a:tcPr anchor="ctr"/>
                </a:tc>
                <a:tc>
                  <a:txBody>
                    <a:bodyPr/>
                    <a:lstStyle/>
                    <a:p>
                      <a:r>
                        <a:rPr lang="en-US"/>
                        <a:t>Neural networks with smartphone data</a:t>
                      </a:r>
                    </a:p>
                  </a:txBody>
                  <a:tcPr anchor="ctr"/>
                </a:tc>
                <a:tc>
                  <a:txBody>
                    <a:bodyPr/>
                    <a:lstStyle/>
                    <a:p>
                      <a:r>
                        <a:rPr lang="en-US"/>
                        <a:t>Mel-filterbank and DCT for feature extraction</a:t>
                      </a:r>
                    </a:p>
                  </a:txBody>
                  <a:tcPr anchor="ctr"/>
                </a:tc>
                <a:tc>
                  <a:txBody>
                    <a:bodyPr/>
                    <a:lstStyle/>
                    <a:p>
                      <a:r>
                        <a:rPr lang="en-IN" dirty="0"/>
                        <a:t>Personalized snore detection via mobile application</a:t>
                      </a:r>
                    </a:p>
                  </a:txBody>
                  <a:tcPr anchor="ctr"/>
                </a:tc>
                <a:extLst>
                  <a:ext uri="{0D108BD9-81ED-4DB2-BD59-A6C34878D82A}">
                    <a16:rowId xmlns:a16="http://schemas.microsoft.com/office/drawing/2014/main" val="4009163747"/>
                  </a:ext>
                </a:extLst>
              </a:tr>
              <a:tr h="1154743">
                <a:tc>
                  <a:txBody>
                    <a:bodyPr/>
                    <a:lstStyle/>
                    <a:p>
                      <a:r>
                        <a:rPr lang="en-IN"/>
                        <a:t>Gonzalez et al. (2022)</a:t>
                      </a:r>
                    </a:p>
                  </a:txBody>
                  <a:tcPr anchor="ctr"/>
                </a:tc>
                <a:tc>
                  <a:txBody>
                    <a:bodyPr/>
                    <a:lstStyle/>
                    <a:p>
                      <a:r>
                        <a:rPr lang="en-IN" dirty="0"/>
                        <a:t>Support Vector Machines</a:t>
                      </a:r>
                    </a:p>
                  </a:txBody>
                  <a:tcPr anchor="ctr"/>
                </a:tc>
                <a:tc>
                  <a:txBody>
                    <a:bodyPr/>
                    <a:lstStyle/>
                    <a:p>
                      <a:r>
                        <a:rPr lang="en-US" dirty="0"/>
                        <a:t>Audio segment classification with Mel spectrograms</a:t>
                      </a:r>
                      <a:endParaRPr lang="en-IN" dirty="0"/>
                    </a:p>
                  </a:txBody>
                  <a:tcPr anchor="ctr"/>
                </a:tc>
                <a:tc>
                  <a:txBody>
                    <a:bodyPr/>
                    <a:lstStyle/>
                    <a:p>
                      <a:r>
                        <a:rPr lang="it-IT" dirty="0"/>
                        <a:t>Sleep monitoring via bedside sensors, non-invasive</a:t>
                      </a:r>
                      <a:endParaRPr lang="en-IN" dirty="0"/>
                    </a:p>
                  </a:txBody>
                  <a:tcPr anchor="ctr"/>
                </a:tc>
                <a:extLst>
                  <a:ext uri="{0D108BD9-81ED-4DB2-BD59-A6C34878D82A}">
                    <a16:rowId xmlns:a16="http://schemas.microsoft.com/office/drawing/2014/main" val="1537626126"/>
                  </a:ext>
                </a:extLst>
              </a:tr>
            </a:tbl>
          </a:graphicData>
        </a:graphic>
      </p:graphicFrame>
    </p:spTree>
    <p:extLst>
      <p:ext uri="{BB962C8B-B14F-4D97-AF65-F5344CB8AC3E}">
        <p14:creationId xmlns:p14="http://schemas.microsoft.com/office/powerpoint/2010/main" val="834634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1F026D-72C6-4160-F351-24167A4AB747}"/>
              </a:ext>
            </a:extLst>
          </p:cNvPr>
          <p:cNvSpPr txBox="1"/>
          <p:nvPr/>
        </p:nvSpPr>
        <p:spPr>
          <a:xfrm>
            <a:off x="2895600" y="450334"/>
            <a:ext cx="6096000" cy="707886"/>
          </a:xfrm>
          <a:prstGeom prst="rect">
            <a:avLst/>
          </a:prstGeom>
          <a:noFill/>
        </p:spPr>
        <p:txBody>
          <a:bodyPr wrap="square">
            <a:spAutoFit/>
          </a:bodyPr>
          <a:lstStyle/>
          <a:p>
            <a:pPr algn="ctr"/>
            <a:r>
              <a:rPr lang="en-US" sz="4000" b="1" dirty="0"/>
              <a:t>Novelty</a:t>
            </a:r>
            <a:endParaRPr lang="en-IN" sz="4000" b="1" dirty="0"/>
          </a:p>
        </p:txBody>
      </p:sp>
      <p:sp>
        <p:nvSpPr>
          <p:cNvPr id="5" name="TextBox 4">
            <a:extLst>
              <a:ext uri="{FF2B5EF4-FFF2-40B4-BE49-F238E27FC236}">
                <a16:creationId xmlns:a16="http://schemas.microsoft.com/office/drawing/2014/main" id="{1F6CAEA6-DBC1-0911-FE06-E0930A63A665}"/>
              </a:ext>
            </a:extLst>
          </p:cNvPr>
          <p:cNvSpPr txBox="1"/>
          <p:nvPr/>
        </p:nvSpPr>
        <p:spPr>
          <a:xfrm>
            <a:off x="1005840" y="1158220"/>
            <a:ext cx="10180320" cy="5353453"/>
          </a:xfrm>
          <a:prstGeom prst="rect">
            <a:avLst/>
          </a:prstGeom>
          <a:noFill/>
        </p:spPr>
        <p:txBody>
          <a:bodyPr wrap="square">
            <a:spAutoFit/>
          </a:bodyPr>
          <a:lstStyle/>
          <a:p>
            <a:pPr marL="342900" indent="-342900" algn="just">
              <a:lnSpc>
                <a:spcPct val="110000"/>
              </a:lnSpc>
              <a:spcBef>
                <a:spcPts val="0"/>
              </a:spcBef>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This study introduces a novel, noninvasive approach to sleep tracking by combining cough and snore detection within a single system, using Edge Impulse Studio for embedded machine learning. </a:t>
            </a:r>
          </a:p>
          <a:p>
            <a:pPr marL="342900" indent="-342900" algn="just">
              <a:lnSpc>
                <a:spcPct val="110000"/>
              </a:lnSpc>
              <a:spcBef>
                <a:spcPts val="0"/>
              </a:spcBef>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Unlike traditional sleep monitoring, which often requires uncomfortable wearables or invasive setups, this solution leverages a bedside device to capture audio data during sleep. </a:t>
            </a:r>
          </a:p>
          <a:p>
            <a:pPr marL="342900" indent="-342900" algn="just">
              <a:lnSpc>
                <a:spcPct val="110000"/>
              </a:lnSpc>
              <a:spcBef>
                <a:spcPts val="0"/>
              </a:spcBef>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integration of advanced machine learning models, trained on a diverse audio dataset, provides high accuracy (93.1%) in detecting respiratory events, enabling real-time health insights without disrupting sleep. </a:t>
            </a:r>
          </a:p>
          <a:p>
            <a:pPr marL="342900" indent="-342900" algn="just">
              <a:lnSpc>
                <a:spcPct val="110000"/>
              </a:lnSpc>
              <a:spcBef>
                <a:spcPts val="0"/>
              </a:spcBef>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This unique system simplifies sleep monitoring, offering a user-friendly, holistic method for assessing respiratory health, potentially marking an advancement in early detection and management of sleep-related health issues.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0429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556F1-4960-61CA-CC30-37ADBE584C61}"/>
              </a:ext>
            </a:extLst>
          </p:cNvPr>
          <p:cNvSpPr txBox="1"/>
          <p:nvPr/>
        </p:nvSpPr>
        <p:spPr>
          <a:xfrm>
            <a:off x="3048000" y="369054"/>
            <a:ext cx="6096000" cy="584775"/>
          </a:xfrm>
          <a:prstGeom prst="rect">
            <a:avLst/>
          </a:prstGeom>
          <a:noFill/>
        </p:spPr>
        <p:txBody>
          <a:bodyPr wrap="square">
            <a:spAutoFit/>
          </a:bodyPr>
          <a:lstStyle/>
          <a:p>
            <a:pPr algn="ctr"/>
            <a:r>
              <a:rPr lang="en-US" sz="3200" b="1"/>
              <a:t>Modelling / Design</a:t>
            </a:r>
            <a:endParaRPr lang="en-IN" sz="3200" b="1" dirty="0"/>
          </a:p>
        </p:txBody>
      </p:sp>
      <p:sp>
        <p:nvSpPr>
          <p:cNvPr id="4" name="Title 1">
            <a:extLst>
              <a:ext uri="{FF2B5EF4-FFF2-40B4-BE49-F238E27FC236}">
                <a16:creationId xmlns:a16="http://schemas.microsoft.com/office/drawing/2014/main" id="{A20B856B-838D-3AF9-EB09-01C7BEEED939}"/>
              </a:ext>
            </a:extLst>
          </p:cNvPr>
          <p:cNvSpPr txBox="1">
            <a:spLocks/>
          </p:cNvSpPr>
          <p:nvPr/>
        </p:nvSpPr>
        <p:spPr>
          <a:xfrm>
            <a:off x="1249680" y="582616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Times New Roman" panose="02020603050405020304" pitchFamily="18" charset="0"/>
                <a:ea typeface="MS Mincho" panose="02020609040205080304" pitchFamily="49" charset="-128"/>
              </a:rPr>
              <a:t>	     System Block Diagram for the recognition algorithm</a:t>
            </a:r>
            <a:br>
              <a:rPr lang="en-IN" sz="2800" dirty="0">
                <a:latin typeface="Times New Roman" panose="02020603050405020304" pitchFamily="18" charset="0"/>
                <a:ea typeface="MS Mincho" panose="02020609040205080304" pitchFamily="49" charset="-128"/>
              </a:rPr>
            </a:br>
            <a:endParaRPr lang="en-IN" sz="6000" dirty="0"/>
          </a:p>
        </p:txBody>
      </p:sp>
      <p:pic>
        <p:nvPicPr>
          <p:cNvPr id="5" name="Content Placeholder 3">
            <a:extLst>
              <a:ext uri="{FF2B5EF4-FFF2-40B4-BE49-F238E27FC236}">
                <a16:creationId xmlns:a16="http://schemas.microsoft.com/office/drawing/2014/main" id="{C3F8C705-B7C3-9D9F-D61E-7383660EE77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6071" y="1507817"/>
            <a:ext cx="8326498" cy="3842365"/>
          </a:xfrm>
          <a:prstGeom prst="rect">
            <a:avLst/>
          </a:prstGeom>
          <a:noFill/>
          <a:ln>
            <a:noFill/>
          </a:ln>
        </p:spPr>
      </p:pic>
    </p:spTree>
    <p:extLst>
      <p:ext uri="{BB962C8B-B14F-4D97-AF65-F5344CB8AC3E}">
        <p14:creationId xmlns:p14="http://schemas.microsoft.com/office/powerpoint/2010/main" val="301426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2037</Words>
  <Application>Microsoft Office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Aharoni</vt:lpstr>
      <vt:lpstr>Aptos</vt:lpstr>
      <vt:lpstr>Aptos Display</vt:lpstr>
      <vt:lpstr>Arial</vt:lpstr>
      <vt:lpstr>Bahnschrift</vt:lpstr>
      <vt:lpstr>Calibri</vt:lpstr>
      <vt:lpstr>Times New Roman</vt:lpstr>
      <vt:lpstr>Wingdings</vt:lpstr>
      <vt:lpstr>Office Theme</vt:lpstr>
      <vt:lpstr>&lt;&lt;Dr.Deepika Rani Sona, Dr.Mekala Manikanta ,Kakarla Akash Gangi Reddy,Dintakurthi Swaroop and Kondreddy Santhosh Kumar Reddy&gt;&gt; &lt;&lt;Dr.Mekala Manikanta and Kakarla Akash Reddy&gt;&gt; &lt;&lt; School of Electrical Engineering, Vellore Institute of Technology,Vellore &gt;&gt;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Rajani Silks</dc:creator>
  <cp:lastModifiedBy>Rajani Silks</cp:lastModifiedBy>
  <cp:revision>15</cp:revision>
  <cp:lastPrinted>2024-11-07T08:10:49Z</cp:lastPrinted>
  <dcterms:created xsi:type="dcterms:W3CDTF">2024-11-06T13:14:18Z</dcterms:created>
  <dcterms:modified xsi:type="dcterms:W3CDTF">2024-11-07T08:18:51Z</dcterms:modified>
</cp:coreProperties>
</file>