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3"/>
    <p:sldId id="16140622" r:id="rId4"/>
    <p:sldId id="262" r:id="rId5"/>
    <p:sldId id="263" r:id="rId6"/>
    <p:sldId id="16140630" r:id="rId7"/>
    <p:sldId id="16140631" r:id="rId8"/>
    <p:sldId id="265" r:id="rId9"/>
    <p:sldId id="16140632" r:id="rId10"/>
    <p:sldId id="16140633" r:id="rId11"/>
    <p:sldId id="16140634" r:id="rId12"/>
    <p:sldId id="16140635" r:id="rId13"/>
    <p:sldId id="16140636" r:id="rId14"/>
    <p:sldId id="16140637" r:id="rId15"/>
    <p:sldId id="16140638" r:id="rId16"/>
    <p:sldId id="16140639" r:id="rId17"/>
    <p:sldId id="16140640" r:id="rId18"/>
    <p:sldId id="16140641" r:id="rId19"/>
    <p:sldId id="266" r:id="rId20"/>
    <p:sldId id="16140642" r:id="rId21"/>
    <p:sldId id="267" r:id="rId22"/>
    <p:sldId id="16140643" r:id="rId23"/>
    <p:sldId id="16140644" r:id="rId24"/>
    <p:sldId id="268" r:id="rId25"/>
    <p:sldId id="16140623" r:id="rId26"/>
    <p:sldId id="269" r:id="rId27"/>
    <p:sldId id="16140627" r:id="rId28"/>
    <p:sldId id="16140628" r:id="rId29"/>
    <p:sldId id="16140629"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ustomXml" Target="../customXml/item3.xml"/><Relationship Id="rId37" Type="http://schemas.openxmlformats.org/officeDocument/2006/relationships/customXml" Target="../customXml/item2.xml"/><Relationship Id="rId36" Type="http://schemas.openxmlformats.org/officeDocument/2006/relationships/customXml" Target="../customXml/item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 Predictive Maintenance of Industrial Machinery The Challenge</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693545" y="4109720"/>
            <a:ext cx="8680450"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sym typeface="+mn-ea"/>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sym typeface="+mn-ea"/>
              </a:rPr>
              <a:t>Mekala Karthik-</a:t>
            </a:r>
            <a:r>
              <a:rPr lang="en-IN" altLang="en-US" sz="2000" b="1" dirty="0">
                <a:solidFill>
                  <a:schemeClr val="accent1">
                    <a:lumMod val="75000"/>
                  </a:schemeClr>
                </a:solidFill>
                <a:latin typeface="Arial" panose="020B0604020202020204"/>
                <a:cs typeface="Arial" panose="020B0604020202020204"/>
                <a:sym typeface="+mn-ea"/>
              </a:rPr>
              <a:t> </a:t>
            </a:r>
            <a:r>
              <a:rPr lang="en-US" sz="2000" b="1" dirty="0">
                <a:solidFill>
                  <a:schemeClr val="accent1">
                    <a:lumMod val="75000"/>
                  </a:schemeClr>
                </a:solidFill>
                <a:latin typeface="Arial" panose="020B0604020202020204"/>
                <a:cs typeface="Arial" panose="020B0604020202020204"/>
                <a:sym typeface="+mn-ea"/>
              </a:rPr>
              <a:t>C</a:t>
            </a:r>
            <a:r>
              <a:rPr lang="en-IN" altLang="en-US" sz="2000" b="1" dirty="0">
                <a:solidFill>
                  <a:schemeClr val="accent1">
                    <a:lumMod val="75000"/>
                  </a:schemeClr>
                </a:solidFill>
                <a:latin typeface="Arial" panose="020B0604020202020204"/>
                <a:cs typeface="Arial" panose="020B0604020202020204"/>
                <a:sym typeface="+mn-ea"/>
              </a:rPr>
              <a:t>haitanya Bharathi  Institute of</a:t>
            </a:r>
            <a:r>
              <a:rPr lang="en-US" altLang="en-IN" sz="2000" b="1" dirty="0">
                <a:solidFill>
                  <a:schemeClr val="accent1">
                    <a:lumMod val="75000"/>
                  </a:schemeClr>
                </a:solidFill>
                <a:latin typeface="Arial" panose="020B0604020202020204"/>
                <a:cs typeface="Arial" panose="020B0604020202020204"/>
                <a:sym typeface="+mn-ea"/>
              </a:rPr>
              <a:t> </a:t>
            </a:r>
            <a:r>
              <a:rPr lang="en-IN" altLang="en-US" sz="2000" b="1" dirty="0">
                <a:solidFill>
                  <a:schemeClr val="accent1">
                    <a:lumMod val="75000"/>
                  </a:schemeClr>
                </a:solidFill>
                <a:latin typeface="Arial" panose="020B0604020202020204"/>
                <a:cs typeface="Arial" panose="020B0604020202020204"/>
                <a:sym typeface="+mn-ea"/>
              </a:rPr>
              <a:t>Technology(CBIT)</a:t>
            </a:r>
            <a:r>
              <a:rPr lang="en-US" sz="2000" b="1" dirty="0">
                <a:solidFill>
                  <a:schemeClr val="accent1">
                    <a:lumMod val="75000"/>
                  </a:schemeClr>
                </a:solidFill>
                <a:latin typeface="Arial" panose="020B0604020202020204"/>
                <a:cs typeface="Arial" panose="020B0604020202020204"/>
                <a:sym typeface="+mn-ea"/>
              </a:rPr>
              <a:t>-</a:t>
            </a:r>
            <a:r>
              <a:rPr lang="en-IN" altLang="en-US" sz="2000" b="1" dirty="0">
                <a:solidFill>
                  <a:schemeClr val="accent1">
                    <a:lumMod val="75000"/>
                  </a:schemeClr>
                </a:solidFill>
                <a:latin typeface="Arial" panose="020B0604020202020204"/>
                <a:cs typeface="Arial" panose="020B0604020202020204"/>
                <a:sym typeface="+mn-ea"/>
              </a:rPr>
              <a:t> </a:t>
            </a:r>
            <a:r>
              <a:rPr lang="en-US" altLang="en-US" sz="2000" b="1" dirty="0">
                <a:solidFill>
                  <a:schemeClr val="accent1">
                    <a:lumMod val="75000"/>
                  </a:schemeClr>
                </a:solidFill>
                <a:latin typeface="Arial" panose="020B0604020202020204"/>
                <a:cs typeface="Arial" panose="020B0604020202020204"/>
                <a:sym typeface="+mn-ea"/>
              </a:rPr>
              <a:t>Artificial Intelligence and Machine Learning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Content Placeholder 3"/>
          <p:cNvPicPr>
            <a:picLocks noChangeAspect="1"/>
          </p:cNvPicPr>
          <p:nvPr/>
        </p:nvPicPr>
        <p:blipFill>
          <a:blip r:embed="rId1"/>
          <a:srcRect t="13601"/>
          <a:stretch>
            <a:fillRect/>
          </a:stretch>
        </p:blipFill>
        <p:spPr>
          <a:xfrm>
            <a:off x="1600835" y="1937385"/>
            <a:ext cx="8989695" cy="4037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8-03 at 15.00.52_471bc2c3"/>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8-03 at 15.00.52_ae877af3"/>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6" name="Content Placeholder 15" descr="WhatsApp Image 2025-08-03 at 15.01.00_86621b33"/>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WhatsApp Image 2025-08-03 at 15.01.00_7ae568b4"/>
          <p:cNvPicPr>
            <a:picLocks noChangeAspect="1"/>
          </p:cNvPicPr>
          <p:nvPr>
            <p:ph idx="1"/>
          </p:nvPr>
        </p:nvPicPr>
        <p:blipFill>
          <a:blip r:embed="rId1"/>
          <a:stretch>
            <a:fillRect/>
          </a:stretch>
        </p:blipFill>
        <p:spPr>
          <a:xfrm>
            <a:off x="1438910" y="1301750"/>
            <a:ext cx="8866505" cy="467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8-03 at 15.00.24_006669ff"/>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WhatsApp Image 2025-08-03 at 15.00.24_a62a2823"/>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8-03 at 15.00.24_43dec3bc"/>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buNone/>
            </a:pPr>
            <a:endParaRPr lang="en-IN" sz="1400" dirty="0"/>
          </a:p>
          <a:p>
            <a:pPr marL="305435" indent="-305435"/>
            <a:r>
              <a:rPr lang="en-IN" sz="1400" b="1" dirty="0">
                <a:ea typeface="+mn-lt"/>
                <a:cs typeface="+mn-lt"/>
              </a:rPr>
              <a:t>Algorithm Selection:</a:t>
            </a:r>
            <a:endParaRPr lang="en-IN" sz="1400" dirty="0"/>
          </a:p>
          <a:p>
            <a:pPr marL="629920" lvl="1" indent="-305435"/>
            <a:r>
              <a:rPr lang="en-US" altLang="en-US" dirty="0">
                <a:ea typeface="+mn-lt"/>
                <a:cs typeface="+mn-lt"/>
              </a:rPr>
              <a:t>The machine learning algorithm chosen for this predictive maintenance solution is a Batched Free Ensemble Classifier, specifically a variant of the Snap Random Forest Classifier. This algorithm was automatically selected by IBM Watsonx.ai's AutoAI feature due to its superior performance on the given dataset, achieving an optimized cross-validation accuracy of 0.995. The ensemble nature of the algorithm, which combines multiple decision trees, makes it highly effective for complex multiclass classification problems like predicting machine failure, providing robust and stable predictions</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altLang="en-US" dirty="0"/>
              <a:t>The model uses sensor data including temperature, rotational speed, torque, and tool wear.</a:t>
            </a:r>
            <a:endParaRPr lang="en-US" altLang="en-US" dirty="0"/>
          </a:p>
          <a:p>
            <a:pPr marL="305435" indent="-305435"/>
            <a:r>
              <a:rPr lang="en-IN" sz="1400" b="1" dirty="0">
                <a:ea typeface="+mn-lt"/>
                <a:cs typeface="+mn-lt"/>
              </a:rPr>
              <a:t>Training Process:</a:t>
            </a:r>
            <a:endParaRPr lang="en-IN" sz="1400" dirty="0"/>
          </a:p>
          <a:p>
            <a:pPr marL="629920" lvl="1" indent="-305435"/>
            <a:r>
              <a:rPr lang="en-US" altLang="en-US" dirty="0"/>
              <a:t>The training was automated by IBM Watsonx.ai's AutoAI feature, which handled feature engineering and hyperparameter tuning.</a:t>
            </a:r>
            <a:endParaRPr lang="en-US" altLang="en-US" dirty="0"/>
          </a:p>
          <a:p>
            <a:pPr marL="305435" indent="-305435"/>
            <a:r>
              <a:rPr lang="en-IN" sz="1400" b="1" dirty="0">
                <a:ea typeface="+mn-lt"/>
                <a:cs typeface="+mn-lt"/>
              </a:rPr>
              <a:t>Prediction Process:</a:t>
            </a:r>
            <a:endParaRPr lang="en-IN" sz="1400" dirty="0"/>
          </a:p>
          <a:p>
            <a:pPr marL="629920" lvl="1" indent="-305435"/>
            <a:r>
              <a:rPr lang="en-US" altLang="en-US" dirty="0">
                <a:ea typeface="+mn-lt"/>
                <a:cs typeface="+mn-lt"/>
              </a:rPr>
              <a:t>The deployed model accepts real-time data inputs and provides instant predictions of failure types and their probabilities</a:t>
            </a:r>
            <a:r>
              <a:rPr lang="en-IN" dirty="0">
                <a:ea typeface="+mn-lt"/>
                <a:cs typeface="+mn-lt"/>
              </a:rPr>
              <a:t>.</a:t>
            </a:r>
            <a:endParaRPr lang="en-IN" dirty="0"/>
          </a:p>
          <a:p>
            <a:pPr marL="305435" indent="-305435"/>
            <a:r>
              <a:rPr lang="en-US" altLang="en-US" b="1"/>
              <a:t>Deployment:</a:t>
            </a:r>
            <a:endParaRPr lang="en-US" altLang="en-US" b="1"/>
          </a:p>
          <a:p>
            <a:pPr marL="762635" lvl="1" indent="-305435"/>
            <a:r>
              <a:rPr lang="en-US" altLang="en-US"/>
              <a:t>The final model was deployed as an Online Deployment on IBM Cloud Lite services, creating a REST API for real-time predictions.</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WhatsApp Image 2025-08-03 at 14.59.47_24b4cd20"/>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US" altLang="en-US" sz="2400" dirty="0">
                <a:solidFill>
                  <a:srgbClr val="0F0F0F"/>
                </a:solidFill>
                <a:ea typeface="+mn-lt"/>
                <a:cs typeface="+mn-lt"/>
              </a:rPr>
              <a:t>The developed system successfully predicts machine failures, enabling proactive maintenance. Testing demonstrated the model's ability to accurately classify various failure types, such as "No Failure" and "Power Failure," with high confidence. This capability is expected to significantly reduce downtime and operational costs for industrial machinery. The entire solution was built and deployed using IBM Watsonx.ai Studio on IBM Cloud Lite services</a:t>
            </a:r>
            <a:r>
              <a:rPr lang="en-IN" sz="2400" dirty="0">
                <a:solidFill>
                  <a:srgbClr val="0F0F0F"/>
                </a:solidFill>
                <a:ea typeface="+mn-lt"/>
                <a:cs typeface="+mn-lt"/>
              </a:rPr>
              <a:t>.</a:t>
            </a: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8-03 at 14.59.47_bab84c93"/>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8-03 at 14.59.48_24b2a311"/>
          <p:cNvPicPr>
            <a:picLocks noChangeAspect="1"/>
          </p:cNvPicPr>
          <p:nvPr>
            <p:ph idx="1"/>
          </p:nvPr>
        </p:nvPicPr>
        <p:blipFill>
          <a:blip r:embed="rId1"/>
          <a:stretch>
            <a:fillRect/>
          </a:stretch>
        </p:blipFill>
        <p:spPr>
          <a:xfrm>
            <a:off x="1662430" y="1301750"/>
            <a:ext cx="8866505" cy="4673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US" sz="2000" dirty="0"/>
              <a:t>In conclusion, the predictive maintenance solution for industrial machinery, developed using IBM Watsonx.ai Studio on IBM Cloud Lite services, successfully addresses the challenge of anticipating equipment failures. By leveraging an advanced multiclass classification model (Batched Free Ensemble Classifier), the system achieves a remarkable accuracy of 0.995. The real-time online deployment of this model enables proactive maintenance decisions, which are crucial for minimizing downtime, reducing operational costs, and improving overall industrial efficiency. The project demonstrates the effectiveness of automated machine learning platforms in rapidly developing and deploying high-performance predictive solutions for complex industrial problems.</a:t>
            </a:r>
            <a:endParaRPr lang="en-US"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altLang="en-US" b="1" dirty="0"/>
              <a:t>Integration with CM</a:t>
            </a:r>
            <a:r>
              <a:rPr lang="en-US" altLang="en-US" b="1" dirty="0"/>
              <a:t>MS:</a:t>
            </a:r>
            <a:r>
              <a:rPr lang="en-US" altLang="en-US" dirty="0"/>
              <a:t> The model could be integrated with a Computerized Maintenance Management System (CMMS) to automatically generate maintenance work orders when a high probability of failure is predicted.</a:t>
            </a:r>
            <a:endParaRPr lang="en-US" altLang="en-US" dirty="0"/>
          </a:p>
          <a:p>
            <a:pPr marL="305435" indent="-305435"/>
            <a:endParaRPr lang="en-US" altLang="en-US" dirty="0"/>
          </a:p>
          <a:p>
            <a:pPr marL="305435" indent="-305435"/>
            <a:r>
              <a:rPr lang="en-US" altLang="en-US" b="1" dirty="0"/>
              <a:t>Real-time Dashboard:</a:t>
            </a:r>
            <a:r>
              <a:rPr lang="en-US" altLang="en-US" dirty="0"/>
              <a:t> A real-time monitoring dashboard could be developed to visualize sensor data, model predictions, and alerts, providing a comprehensive overview of the fleet's health.</a:t>
            </a:r>
            <a:endParaRPr lang="en-US" altLang="en-US" dirty="0"/>
          </a:p>
          <a:p>
            <a:pPr marL="305435" indent="-305435"/>
            <a:endParaRPr lang="en-US" altLang="en-US" dirty="0"/>
          </a:p>
          <a:p>
            <a:pPr marL="305435" indent="-305435"/>
            <a:r>
              <a:rPr lang="en-US" altLang="en-US" b="1" dirty="0"/>
              <a:t>Prescriptive Maintenance</a:t>
            </a:r>
            <a:r>
              <a:rPr lang="en-US" altLang="en-US" dirty="0"/>
              <a:t>: The solution could be enhanced to not only predict failures but also recommend specific maintenance actions to prevent them, moving from predictive to prescriptive maintenance.</a:t>
            </a:r>
            <a:endParaRPr lang="en-US" altLang="en-US" dirty="0"/>
          </a:p>
          <a:p>
            <a:pPr marL="305435" indent="-305435"/>
            <a:endParaRPr lang="en-US" altLang="en-US" dirty="0"/>
          </a:p>
          <a:p>
            <a:pPr marL="305435" indent="-305435"/>
            <a:r>
              <a:rPr lang="en-US" altLang="en-US" b="1" dirty="0"/>
              <a:t>Continuous Improvement: </a:t>
            </a:r>
            <a:r>
              <a:rPr lang="en-US" altLang="en-US" dirty="0"/>
              <a:t>A feedback loop could be implemented to automatically retrain the model with new failure data, ensuring the model's accuracy continuously improves over time.</a:t>
            </a: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US" altLang="en-US" sz="2400" dirty="0"/>
              <a:t>Kaggle Dataset: Shivam. (n.d.). Machine Predictive Maintenance Classification. Retrieved from https://www.kaggle.com/datasets/shivamb/machine-predictive-maintenance-classification</a:t>
            </a:r>
            <a:endParaRPr lang="en-US" altLang="en-US" sz="2400" dirty="0"/>
          </a:p>
          <a:p>
            <a:pPr marL="305435" indent="-305435"/>
            <a:endParaRPr lang="en-US" altLang="en-US" sz="2400" dirty="0"/>
          </a:p>
          <a:p>
            <a:pPr marL="305435" indent="-305435"/>
            <a:r>
              <a:rPr lang="en-US" altLang="en-US" sz="2400" dirty="0"/>
              <a:t>IBM Cloud: IBM. (n.d.). IBM Cloud Lite. Retrieved from https://www.ibm.com/cloud/lite</a:t>
            </a:r>
            <a:endParaRPr lang="en-US" altLang="en-US" sz="2400" dirty="0"/>
          </a:p>
          <a:p>
            <a:pPr marL="305435" indent="-305435"/>
            <a:endParaRPr lang="en-US" altLang="en-US" sz="2400" dirty="0"/>
          </a:p>
          <a:p>
            <a:pPr marL="305435" indent="-305435"/>
            <a:r>
              <a:rPr lang="en-US" altLang="en-US" sz="2400" dirty="0"/>
              <a:t>IBM watsonx.ai Studio: IBM. (n.d.). watsonx.ai Studio. Retrieved from https://www.ibm.com/products/watsonx-ai</a:t>
            </a: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endParaRPr lang="en-IN" dirty="0"/>
          </a:p>
        </p:txBody>
      </p:sp>
      <p:pic>
        <p:nvPicPr>
          <p:cNvPr id="4" name="Picture 3" descr="IBMDesign20250803-30-2hajnz_page-0001"/>
          <p:cNvPicPr>
            <a:picLocks noChangeAspect="1"/>
          </p:cNvPicPr>
          <p:nvPr/>
        </p:nvPicPr>
        <p:blipFill>
          <a:blip r:embed="rId1"/>
          <a:stretch>
            <a:fillRect/>
          </a:stretch>
        </p:blipFill>
        <p:spPr>
          <a:xfrm>
            <a:off x="2039620" y="1301750"/>
            <a:ext cx="8128635" cy="48945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endParaRPr lang="en-IN" dirty="0"/>
          </a:p>
        </p:txBody>
      </p:sp>
      <p:pic>
        <p:nvPicPr>
          <p:cNvPr id="4" name="Picture 3" descr="IBMDesign20250803-30-t1s8vo_page-0001"/>
          <p:cNvPicPr>
            <a:picLocks noChangeAspect="1"/>
          </p:cNvPicPr>
          <p:nvPr/>
        </p:nvPicPr>
        <p:blipFill>
          <a:blip r:embed="rId1"/>
          <a:stretch>
            <a:fillRect/>
          </a:stretch>
        </p:blipFill>
        <p:spPr>
          <a:xfrm>
            <a:off x="1983740" y="1232535"/>
            <a:ext cx="8210550" cy="48094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Rag"/>
          <p:cNvPicPr>
            <a:picLocks noChangeAspect="1"/>
          </p:cNvPicPr>
          <p:nvPr>
            <p:ph idx="1"/>
          </p:nvPr>
        </p:nvPicPr>
        <p:blipFill>
          <a:blip r:embed="rId1"/>
          <a:stretch>
            <a:fillRect/>
          </a:stretch>
        </p:blipFill>
        <p:spPr>
          <a:xfrm rot="5400000">
            <a:off x="3369310" y="-767080"/>
            <a:ext cx="5241925" cy="92436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sz="2400" dirty="0">
                <a:solidFill>
                  <a:schemeClr val="tx1"/>
                </a:solidFill>
              </a:rPr>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 </a:t>
            </a:r>
            <a:endParaRPr lang="en-US" altLang="en-US" sz="2400" dirty="0">
              <a:solidFill>
                <a:schemeClr val="tx1"/>
              </a:solidFill>
            </a:endParaRPr>
          </a:p>
          <a:p>
            <a:pPr marL="305435" indent="-305435"/>
            <a:endParaRPr lang="en-US" alt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panose="020F0502020204030204"/>
              <a:cs typeface="Calibri" panose="020F0502020204030204"/>
            </a:endParaRPr>
          </a:p>
          <a:p>
            <a:pPr marL="305435" indent="-305435"/>
            <a:r>
              <a:rPr lang="en-US" altLang="en-US" sz="1200" b="1" dirty="0">
                <a:latin typeface="Calibri" panose="020F0502020204030204"/>
                <a:ea typeface="+mn-lt"/>
                <a:cs typeface="+mn-lt"/>
              </a:rPr>
              <a:t>The proposed system aims to address the challenge of predicting the type of failure in industrial machinery before it occurs. This involves leveraging data analytics and machine learning techniques to accurately forecast failure patterns. The solution will consist of the following components</a:t>
            </a:r>
            <a:r>
              <a:rPr lang="en-IN" sz="1200" b="1" dirty="0">
                <a:latin typeface="Calibri" panose="020F0502020204030204"/>
                <a:ea typeface="+mn-lt"/>
                <a:cs typeface="+mn-lt"/>
              </a:rPr>
              <a:t>Data Collection:</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Gather historical sensor data from industrial machinery, including relevant operational parameters.</a:t>
            </a:r>
            <a:endParaRPr lang="en-US" altLang="en-US" sz="1200" b="1" dirty="0">
              <a:latin typeface="Calibri" panose="020F0502020204030204"/>
              <a:ea typeface="+mn-lt"/>
              <a:cs typeface="+mn-lt"/>
            </a:endParaRPr>
          </a:p>
          <a:p>
            <a:pPr marL="629920" lvl="1" indent="-305435"/>
            <a:r>
              <a:rPr lang="en-US" altLang="en-US" sz="1200" b="1" dirty="0">
                <a:latin typeface="Calibri" panose="020F0502020204030204"/>
                <a:ea typeface="+mn-lt"/>
                <a:cs typeface="+mn-lt"/>
              </a:rPr>
              <a:t>The solution uses a Kaggle dataset specifically for machine predictive maintenance classification.</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Preprocessing:</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Clean and preprocess the collected data to handle missing values, outliers, and inconsistencies.</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Feature engineering is applied to extract relevant features from the data that might impact machine failure.</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Machine Learning Algorithm:</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The solution implements a multiclass classification model to predict the type of machine failure</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An auto-ML experiment in IBM Watsonx.ai Studio was used to generate and evaluate multiple pipelines</a:t>
            </a:r>
            <a:r>
              <a:rPr lang="en-IN" sz="1200" b="1" dirty="0">
                <a:latin typeface="Calibri" panose="020F0502020204030204"/>
                <a:ea typeface="+mn-lt"/>
                <a:cs typeface="+mn-lt"/>
              </a:rPr>
              <a:t>.</a:t>
            </a:r>
            <a:endParaRPr lang="en-IN" sz="1200" b="1" dirty="0">
              <a:latin typeface="Calibri" panose="020F0502020204030204"/>
              <a:ea typeface="+mn-lt"/>
              <a:cs typeface="+mn-lt"/>
            </a:endParaRPr>
          </a:p>
          <a:p>
            <a:pPr marL="629920" lvl="1" indent="-305435"/>
            <a:r>
              <a:rPr lang="en-US" altLang="en-US" sz="1200" b="1" dirty="0">
                <a:latin typeface="Calibri" panose="020F0502020204030204"/>
                <a:cs typeface="Calibri" panose="020F0502020204030204"/>
              </a:rPr>
              <a:t>The top-performing algorithms were the Batched Free Ensemble Classifier and the Snap Random Forest Classifier, both achieving a high accuracy of 0.995.</a:t>
            </a:r>
            <a:endParaRPr lang="en-US" altLang="en-US"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Deployment:</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The final model, "P5-Snap Random Forest Classifier", was deployed as an "Online" deployment on the IBM Cloud Lite services platform</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The deployed model, named "failure_deploy", is configured to accept real-time requests via a web service</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The model's performance was assessed using accuracy, with the best models achieving an optimized cross-validation accuracy of 0.995</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altLang="en-US" sz="1200" b="1" dirty="0">
                <a:latin typeface="Calibri" panose="020F0502020204030204"/>
                <a:ea typeface="+mn-lt"/>
                <a:cs typeface="+mn-lt"/>
              </a:rPr>
              <a:t>The system is designed for continuous monitoring and fine-tuning based on real-world data to maintain high prediction accuracy.</a:t>
            </a:r>
            <a:endParaRPr lang="en-IN" sz="1200" b="1" dirty="0">
              <a:latin typeface="Calibri" panose="020F0502020204030204"/>
            </a:endParaRPr>
          </a:p>
          <a:p>
            <a:pPr marL="629920" lvl="1" indent="-305435"/>
            <a:r>
              <a:rPr lang="en-IN" sz="1200" dirty="0">
                <a:ea typeface="+mn-lt"/>
                <a:cs typeface="+mn-lt"/>
              </a:rPr>
              <a:t>Result:</a:t>
            </a:r>
            <a:r>
              <a:rPr lang="en-US" altLang="en-US" sz="1200" dirty="0"/>
              <a:t>The developed system successfully predicts machine failures, enabling proactive maintenance. Testing demonstrated the model's ability to accurately classify various failure types, such as "No Failure" and "Power Failure", with high confidence. This capability is expected to significantly reduce downtime and operational costs for industrial machinery. The entire solution was built and deployed using IBM Watsonx.ai Studio on IBM Cloud Lite services.</a:t>
            </a:r>
            <a:endParaRPr lang="en-US" alt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Selecting data</a:t>
            </a:r>
            <a:endParaRPr lang="en-US"/>
          </a:p>
        </p:txBody>
      </p:sp>
      <p:pic>
        <p:nvPicPr>
          <p:cNvPr id="4" name="Content Placeholder 3" descr="WhatsApp Image 2025-08-03 at 15.01.18_c55dd239"/>
          <p:cNvPicPr>
            <a:picLocks noChangeAspect="1"/>
          </p:cNvPicPr>
          <p:nvPr>
            <p:ph idx="1"/>
          </p:nvPr>
        </p:nvPicPr>
        <p:blipFill>
          <a:blip r:embed="rId1"/>
          <a:stretch>
            <a:fillRect/>
          </a:stretch>
        </p:blipFill>
        <p:spPr>
          <a:xfrm>
            <a:off x="1487170" y="1413510"/>
            <a:ext cx="8866505" cy="4673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Uploaded datadase</a:t>
            </a:r>
            <a:endParaRPr lang="en-US"/>
          </a:p>
        </p:txBody>
      </p:sp>
      <p:pic>
        <p:nvPicPr>
          <p:cNvPr id="5" name="Content Placeholder 4" descr="WhatsApp Image 2025-08-03 at 15.01.00_aefc0848"/>
          <p:cNvPicPr>
            <a:picLocks noChangeAspect="1"/>
          </p:cNvPicPr>
          <p:nvPr>
            <p:ph idx="1"/>
          </p:nvPr>
        </p:nvPicPr>
        <p:blipFill>
          <a:blip r:embed="rId1"/>
          <a:stretch>
            <a:fillRect/>
          </a:stretch>
        </p:blipFill>
        <p:spPr>
          <a:xfrm>
            <a:off x="1886585" y="1232535"/>
            <a:ext cx="8866505" cy="467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0000"/>
          </a:bodyPr>
          <a:lstStyle/>
          <a:p>
            <a:pPr marL="0" indent="0">
              <a:buNone/>
            </a:pPr>
            <a:r>
              <a:rPr lang="en-US" altLang="en-US" sz="1800" b="1">
                <a:solidFill>
                  <a:srgbClr val="0F0F0F"/>
                </a:solidFill>
                <a:ea typeface="+mn-lt"/>
                <a:cs typeface="+mn-lt"/>
              </a:rPr>
              <a:t>The system approach for this predictive maintenance solution is a structured, end-to-end process that leverages IBM Cloud services to move from raw data to a fully deployed and validated machine learning model.</a:t>
            </a:r>
            <a:endParaRPr lang="en-US"/>
          </a:p>
          <a:p>
            <a:pPr marL="305435" indent="-305435"/>
            <a:r>
              <a:rPr lang="en-IN" sz="1800" b="1">
                <a:solidFill>
                  <a:srgbClr val="0F0F0F"/>
                </a:solidFill>
              </a:rPr>
              <a:t>System requirements</a:t>
            </a:r>
            <a:endParaRPr lang="en-IN" sz="1800" b="1">
              <a:solidFill>
                <a:srgbClr val="0F0F0F"/>
              </a:solidFill>
            </a:endParaRPr>
          </a:p>
          <a:p>
            <a:pPr marL="762635" lvl="1" indent="-305435"/>
            <a:r>
              <a:rPr lang="en-US" altLang="en-US" sz="1480">
                <a:solidFill>
                  <a:srgbClr val="0F0F0F"/>
                </a:solidFill>
              </a:rPr>
              <a:t>Platform: The solution must be developed and deployed on IBM Cloud, with the use of IBM Cloud Lite services being mandatory.</a:t>
            </a:r>
            <a:endParaRPr lang="en-IN" altLang="en-US" sz="1480">
              <a:solidFill>
                <a:srgbClr val="0F0F0F"/>
              </a:solidFill>
            </a:endParaRPr>
          </a:p>
          <a:p>
            <a:pPr marL="762635" lvl="1" indent="-305435"/>
            <a:r>
              <a:rPr lang="en-US" altLang="en-US" sz="1480">
                <a:solidFill>
                  <a:srgbClr val="0F0F0F"/>
                </a:solidFill>
              </a:rPr>
              <a:t>Core Service: IBM Watsonx.ai Studio is the essential service required for model development, training, and deployment.</a:t>
            </a:r>
            <a:endParaRPr lang="en-US" altLang="en-US" sz="1480">
              <a:solidFill>
                <a:srgbClr val="0F0F0F"/>
              </a:solidFill>
            </a:endParaRPr>
          </a:p>
          <a:p>
            <a:pPr marL="762635" lvl="1" indent="-305435"/>
            <a:r>
              <a:rPr lang="en-US" altLang="en-US" sz="1480">
                <a:solidFill>
                  <a:srgbClr val="0F0F0F"/>
                </a:solidFill>
              </a:rPr>
              <a:t>Data: The system requires a dataset containing operational sensor data from industrial machinery.</a:t>
            </a:r>
            <a:endParaRPr lang="en-US" altLang="en-US" sz="1480">
              <a:solidFill>
                <a:srgbClr val="0F0F0F"/>
              </a:solidFill>
            </a:endParaRPr>
          </a:p>
          <a:p>
            <a:pPr marL="762635" lvl="1" indent="-305435"/>
            <a:r>
              <a:rPr lang="en-US" altLang="en-US" sz="1480">
                <a:solidFill>
                  <a:srgbClr val="0F0F0F"/>
                </a:solidFill>
              </a:rPr>
              <a:t>Problem Type: The system must handle a multiclass classification problem, where the goal is to predict one of several possible failure types.</a:t>
            </a:r>
            <a:endParaRPr lang="en-US" altLang="en-US" sz="1480">
              <a:solidFill>
                <a:srgbClr val="0F0F0F"/>
              </a:solidFill>
            </a:endParaRPr>
          </a:p>
          <a:p>
            <a:pPr marL="762635" lvl="1" indent="-305435"/>
            <a:r>
              <a:rPr lang="en-US" altLang="en-US" sz="1480">
                <a:solidFill>
                  <a:srgbClr val="0F0F0F"/>
                </a:solidFill>
              </a:rPr>
              <a:t>Deployment: The final model must be deployed as an "Online" web service to enable real-time predictions.</a:t>
            </a:r>
            <a:endParaRPr lang="en-US" altLang="en-US" sz="1480">
              <a:solidFill>
                <a:srgbClr val="0F0F0F"/>
              </a:solidFill>
            </a:endParaRPr>
          </a:p>
          <a:p>
            <a:pPr marL="762635" lvl="1" indent="-305435"/>
            <a:r>
              <a:rPr lang="en-US" altLang="en-US" sz="1480">
                <a:solidFill>
                  <a:srgbClr val="0F0F0F"/>
                </a:solidFill>
              </a:rPr>
              <a:t>Performance: The model must achieve a high level of accuracy in predicting machine failures.</a:t>
            </a:r>
            <a:endParaRPr lang="en-US" altLang="en-US" sz="1480">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a:p>
            <a:pPr marL="762635" lvl="1" indent="-305435"/>
            <a:r>
              <a:rPr lang="en-US" altLang="en-US" sz="1480">
                <a:solidFill>
                  <a:srgbClr val="0F0F0F"/>
                </a:solidFill>
              </a:rPr>
              <a:t>Snap Random Forest Classifier: A powerful ensemble learning algorithm that builds multiple decision trees and merges them to get a more accurate and stable prediction.</a:t>
            </a:r>
            <a:endParaRPr lang="en-US" altLang="en-US" sz="1480">
              <a:solidFill>
                <a:srgbClr val="0F0F0F"/>
              </a:solidFill>
            </a:endParaRPr>
          </a:p>
          <a:p>
            <a:pPr marL="762635" lvl="1" indent="-305435"/>
            <a:r>
              <a:rPr lang="en-US" altLang="en-US" sz="1480">
                <a:solidFill>
                  <a:srgbClr val="0F0F0F"/>
                </a:solidFill>
              </a:rPr>
              <a:t>Batched Free Ensemble Classifier (Snap Random Forest Classifier): A variation of the Random Forest algorithm, which further enhances performance by training the model on batches of data.</a:t>
            </a:r>
            <a:endParaRPr lang="en-US" altLang="en-US" sz="1480">
              <a:solidFill>
                <a:srgbClr val="0F0F0F"/>
              </a:solidFill>
            </a:endParaRPr>
          </a:p>
          <a:p>
            <a:pPr marL="762635" lvl="1" indent="-305435"/>
            <a:r>
              <a:rPr lang="en-US" altLang="en-US" sz="1480">
                <a:solidFill>
                  <a:srgbClr val="0F0F0F"/>
                </a:solidFill>
              </a:rPr>
              <a:t>Snap Decision Tree Classifier: A fundamental classification algorithm used in some of the generated pipelines.</a:t>
            </a:r>
            <a:endParaRPr lang="en-US" altLang="en-US" sz="1480">
              <a:solidFill>
                <a:srgbClr val="0F0F0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rcRect t="13274"/>
          <a:stretch>
            <a:fillRect/>
          </a:stretch>
        </p:blipFill>
        <p:spPr>
          <a:xfrm>
            <a:off x="1037590" y="1788160"/>
            <a:ext cx="9312275" cy="4053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rcRect t="13288"/>
          <a:stretch>
            <a:fillRect/>
          </a:stretch>
        </p:blipFill>
        <p:spPr>
          <a:xfrm>
            <a:off x="1562735" y="1922780"/>
            <a:ext cx="9065895" cy="405257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8058</Words>
  <Application>WPS Presentation</Application>
  <PresentationFormat>Widescreen</PresentationFormat>
  <Paragraphs>112</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 Predictive Maintenance of Industrial Machinery The Challenge</vt:lpstr>
      <vt:lpstr>OUTLINE</vt:lpstr>
      <vt:lpstr>Problem Statement</vt:lpstr>
      <vt:lpstr>Proposed Solution</vt:lpstr>
      <vt:lpstr>Selecting data</vt:lpstr>
      <vt:lpstr>Uploaded datadase</vt:lpstr>
      <vt:lpstr>System  Approach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&amp; Deployment</vt:lpstr>
      <vt:lpstr>PowerPoint 演示文稿</vt:lpstr>
      <vt:lpstr>Result</vt:lpstr>
      <vt:lpstr>PowerPoint 演示文稿</vt:lpstr>
      <vt:lpstr>PowerPoint 演示文稿</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Karthik Mekala</cp:lastModifiedBy>
  <cp:revision>26</cp:revision>
  <dcterms:created xsi:type="dcterms:W3CDTF">2021-05-26T16:50:00Z</dcterms:created>
  <dcterms:modified xsi:type="dcterms:W3CDTF">2025-08-04T16:48:58Z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698D1765BB0941CBB49CEF9AFBAC757F_12</vt:lpwstr>
  </property>
  <property fmtid="{D5CDD505-2E9C-101B-9397-08002B2CF9AE}" pid="4" name="KSOProductBuildVer">
    <vt:lpwstr>1033-12.2.0.21931</vt:lpwstr>
  </property>
</Properties>
</file>