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2" r:id="rId6"/>
    <p:sldId id="269" r:id="rId7"/>
    <p:sldId id="260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2C3F-CBBE-4A6C-91EB-2ACCD077B212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B2133-5428-452F-87A9-B7F7EDA4B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7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B2133-5428-452F-87A9-B7F7EDA4B4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049-31DC-D635-4C64-9851B996E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07C8-9187-6461-D575-1B02A459A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5A56-449F-ECBA-109B-0BCDB05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9A49-27EF-99B5-4F1F-00DCFEC0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A0BA-8758-4DB2-439A-E33E013A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474A-D6E2-D804-56B4-AFAA3E77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962A4-D807-8D50-81C3-65A33EAA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516B-2EA7-A60E-07C3-18784FD1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A960-E8FE-2444-9D83-5C45958F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2203-EDDA-B11F-8EFE-04274A10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76FBE-9D69-989E-2890-B7C6A830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0572-9F04-C5F6-8BA0-DEFA0BE6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B63E-96C2-9398-9B8A-49168023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7CA9-4D8C-05D8-40D0-AD95E9F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E3C6-2B58-932E-FD65-C3D5748C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A627-02D7-DACE-74DE-4FA1A3D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8BA8-8A47-BADF-AAF6-7F980069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0D57-4894-F417-671F-6D1FE09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BF6F-EA0A-64AF-80E4-18F4143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424D-131F-97D3-CC2B-E4E61DC5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851-8FF1-777B-84C0-4685D327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FB7C-ED9C-4E57-CC30-56D3976E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450A-5B6C-CF82-322B-24C4B20F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0AA4-76FD-6950-8AC7-A8D392A3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1912-BA95-4BDE-28A3-F40FBF82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9530-F88D-C427-D309-0BAC0CD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52BF-F98C-71B5-9823-D8277D5F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E25E-188C-8434-D4DC-FD16FF3B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CAF4-6E70-73A7-7CC2-1F7509B9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F757-3699-31A0-4ECF-8C8CA797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CAAA-8B93-5090-BEA5-2D77446C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180C-044D-B827-12BC-50DC7E44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9DFE-0DA7-5C4E-F4A2-106AEE6F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3F9B-EA39-B6B8-EFB1-6D71C601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6FAC8-C7D3-3276-2341-19460B77A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8442B-D7B6-4943-15BB-F3E4207A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36EEB-B946-73D0-800E-D9BDBD1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79AB8-1694-0CBC-BAB7-AD461D74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AB219-F842-687D-D086-A3D5CC67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5178-EB41-03C4-2EBB-EA0FBCFB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CA31-280E-C67D-CADF-751A2DF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B492-F886-E5A3-32B1-18592D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AE96D-3699-9F11-23DE-E8D252DE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2AE77-BFFA-05BF-7E72-74A2D96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B30EE-11FD-5AFB-48A4-5BB4F660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C48E-F61E-1BCC-CCC7-BD92300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1D3-783F-1DA8-0BEA-29198A3E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A66C-950C-6FE1-CD67-86527F58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50412-BB05-5B9B-37AC-57535FA9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616C-153A-73B2-BEAA-2F71B4B2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16FF-AC05-46D5-A1D0-9FBBECBF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C442-A84A-8022-5E3D-428F5054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318B-3E0A-B85A-14D5-1946AFC9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0CD2-98F1-1ED3-FE03-11937FE18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E4D8C-80F4-C058-721D-07AF0216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792A9-7B3F-A4C6-1672-7F1AF10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1961-FA75-BF51-C9FF-0B5CA4AB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20B7-13B7-D782-3CB3-23BB21B4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0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8C2B1-C8E6-D4E8-CC62-BF424BD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DFB4-F6C3-6797-259C-AAC23FA0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A6E5-C25F-8AFD-12F1-5E1B4624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A28A-22C4-4B2D-89F7-7673F641E61D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1CFA-43FD-7E73-2753-D93B3F624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1E69-3544-6B90-D5EA-92392CF4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88F3F-71A4-E16F-9FE3-41F899776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87" y="0"/>
            <a:ext cx="484774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010B5-68AF-E694-9854-6793FE1B97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3" y="913776"/>
            <a:ext cx="3724466" cy="1419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DF1CE-3212-0BE0-6773-488E7B9B9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9" y="2333729"/>
            <a:ext cx="5111939" cy="680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E7564F-4C2C-4B63-CAA7-9D6F598B731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00" y="3267160"/>
            <a:ext cx="2477729" cy="23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842 -0.33403 L -0.03437 -0.0048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0.00139 L 0.49206 -0.51134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6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7 -0.43287 L -2.08333E-7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" y="452285"/>
            <a:ext cx="11002297" cy="2005780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dirty="0" smtClean="0"/>
              <a:t>ML BASED CARDIAC  RISK SCORE PREDICTOR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D5AE-530F-1044-4D1B-A9E6AA0A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29" y="3254478"/>
            <a:ext cx="8259097" cy="2812025"/>
          </a:xfrm>
          <a:gradFill>
            <a:gsLst>
              <a:gs pos="99000">
                <a:schemeClr val="accent4">
                  <a:lumMod val="20000"/>
                  <a:lumOff val="80000"/>
                </a:schemeClr>
              </a:gs>
              <a:gs pos="55000">
                <a:schemeClr val="accent6">
                  <a:lumMod val="20000"/>
                  <a:lumOff val="80000"/>
                </a:schemeClr>
              </a:gs>
              <a:gs pos="25000">
                <a:schemeClr val="accent6">
                  <a:lumMod val="40000"/>
                  <a:lumOff val="60000"/>
                </a:schemeClr>
              </a:gs>
              <a:gs pos="2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3600" dirty="0"/>
              <a:t>Team members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MEKALA NARENDRA KUMAR </a:t>
            </a:r>
          </a:p>
          <a:p>
            <a:r>
              <a:rPr lang="en-US" dirty="0" smtClean="0"/>
              <a:t>CHINTHA SANJEEV KOUSHIK KUMAR REDDY</a:t>
            </a:r>
          </a:p>
          <a:p>
            <a:r>
              <a:rPr lang="en-US" dirty="0" smtClean="0"/>
              <a:t>HARISH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23712" y="1973036"/>
            <a:ext cx="6096000" cy="3727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 Narrow" panose="020B0606020202030204" pitchFamily="34" charset="0"/>
              </a:rPr>
              <a:t>Cardiovascular </a:t>
            </a:r>
            <a:r>
              <a:rPr lang="en-US" sz="2000" dirty="0">
                <a:latin typeface="Arial Narrow" panose="020B0606020202030204" pitchFamily="34" charset="0"/>
              </a:rPr>
              <a:t>diseases are a leading cause of death globally, often going undetected until serious events occur. This project aims to develop a machine learning-based system that uses data from wearable sensors to predict a user’s cardiac risk score in real time. By analyzing physiological signals like ECG and heart rate, the system will provide early warnings through a user-friendly dashboard, enabling timely intervention and remote monitoring.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825623" y="177553"/>
            <a:ext cx="11174981" cy="118073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2145" y="319596"/>
            <a:ext cx="12011486" cy="10386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968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221" y="1455939"/>
            <a:ext cx="9611557" cy="421023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Arial Narrow" panose="020B0606020202030204" pitchFamily="34" charset="0"/>
              </a:rPr>
              <a:t>We </a:t>
            </a:r>
            <a:r>
              <a:rPr lang="en-US" dirty="0">
                <a:latin typeface="Arial Narrow" panose="020B0606020202030204" pitchFamily="34" charset="0"/>
              </a:rPr>
              <a:t>propose a machine learning-based system that analyzes physiological data from </a:t>
            </a:r>
            <a:r>
              <a:rPr lang="en-US" dirty="0" smtClean="0">
                <a:latin typeface="Arial Narrow" panose="020B0606020202030204" pitchFamily="34" charset="0"/>
              </a:rPr>
              <a:t>    wearable </a:t>
            </a:r>
            <a:r>
              <a:rPr lang="en-US" dirty="0">
                <a:latin typeface="Arial Narrow" panose="020B0606020202030204" pitchFamily="34" charset="0"/>
              </a:rPr>
              <a:t>sensors to predict cardiac risk levels. The system collects real-time data such as ECG, heart rate, and activity, processes it to extract important features, and applies trained ML models to generate a personalized cardiac risk score. This score is displayed on an interactive dashboard, enabling both users and clinicians to monitor heart health, receive alerts, and take timely preventive actions.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639192" y="133165"/>
            <a:ext cx="11176985" cy="1207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64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" y="2530186"/>
            <a:ext cx="4344845" cy="3376188"/>
          </a:xfrm>
        </p:spPr>
      </p:pic>
      <p:sp>
        <p:nvSpPr>
          <p:cNvPr id="10" name="Rectangle 9"/>
          <p:cNvSpPr/>
          <p:nvPr/>
        </p:nvSpPr>
        <p:spPr>
          <a:xfrm>
            <a:off x="838199" y="1825625"/>
            <a:ext cx="402474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Screenshot/Video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Outcome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559292" y="147745"/>
            <a:ext cx="11176985" cy="1207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855" t="1" r="25703" b="-735"/>
          <a:stretch/>
        </p:blipFill>
        <p:spPr>
          <a:xfrm>
            <a:off x="6622743" y="2530186"/>
            <a:ext cx="4287913" cy="34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51248" y="1281618"/>
            <a:ext cx="9126244" cy="46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Increases awareness about heart health and risk factors.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Encourages adoption of wearable technology for continuous health monitoring.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Facilitates large-scale health data collection for research and public health policy.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Helps reduce disparities in healthcare by providing affordable risk assessment tools.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Promotes mental well-being by reducing anxiety through continuous monitoring and reassurance.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Supports healthier aging by tracking cardiac health trends over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Enables personalized health recommendations based on individual risk profiles.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Enhances community health programs by integrating wearable data insights.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390617" y="74255"/>
            <a:ext cx="11176985" cy="1207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6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rs.els-cdn.com/content/image/1-s2.0-S1746809423009527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09" y="1607449"/>
            <a:ext cx="6650182" cy="466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469408" y="0"/>
            <a:ext cx="11176985" cy="84337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F67EE5-B14C-0E56-00F0-36745E121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21751"/>
              </p:ext>
            </p:extLst>
          </p:nvPr>
        </p:nvGraphicFramePr>
        <p:xfrm>
          <a:off x="441750" y="2068595"/>
          <a:ext cx="11241552" cy="266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388">
                  <a:extLst>
                    <a:ext uri="{9D8B030D-6E8A-4147-A177-3AD203B41FA5}">
                      <a16:colId xmlns:a16="http://schemas.microsoft.com/office/drawing/2014/main" val="1614483682"/>
                    </a:ext>
                  </a:extLst>
                </a:gridCol>
                <a:gridCol w="2810388">
                  <a:extLst>
                    <a:ext uri="{9D8B030D-6E8A-4147-A177-3AD203B41FA5}">
                      <a16:colId xmlns:a16="http://schemas.microsoft.com/office/drawing/2014/main" val="4222058827"/>
                    </a:ext>
                  </a:extLst>
                </a:gridCol>
                <a:gridCol w="2810388">
                  <a:extLst>
                    <a:ext uri="{9D8B030D-6E8A-4147-A177-3AD203B41FA5}">
                      <a16:colId xmlns:a16="http://schemas.microsoft.com/office/drawing/2014/main" val="3321899894"/>
                    </a:ext>
                  </a:extLst>
                </a:gridCol>
                <a:gridCol w="2810388">
                  <a:extLst>
                    <a:ext uri="{9D8B030D-6E8A-4147-A177-3AD203B41FA5}">
                      <a16:colId xmlns:a16="http://schemas.microsoft.com/office/drawing/2014/main" val="1418994217"/>
                    </a:ext>
                  </a:extLst>
                </a:gridCol>
              </a:tblGrid>
              <a:tr h="656850"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91478"/>
                  </a:ext>
                </a:extLst>
              </a:tr>
              <a:tr h="157712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Cardiac Risk Scoring with ML Algorithms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Cardiac Events Using Wearable Devices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 et al.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Lee &amp; Patel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TBE, 2024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JMIR, 2023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models improve prediction of at-risk patients using health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Wearables plus ML can identify early warning signs for heart issues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7726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621727" y="115408"/>
            <a:ext cx="11176985" cy="1083076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LITERATURE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1561" y="2383200"/>
            <a:ext cx="104490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6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𝕋𝕙𝕒𝕟𝕜 𝕐𝕆𝕌</a:t>
            </a:r>
            <a:endParaRPr lang="en-IN" sz="96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AutoShape 2" descr="Image result for /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/THANK YOU"/>
          <p:cNvSpPr>
            <a:spLocks noChangeAspect="1" noChangeArrowheads="1"/>
          </p:cNvSpPr>
          <p:nvPr/>
        </p:nvSpPr>
        <p:spPr bwMode="auto">
          <a:xfrm>
            <a:off x="307974" y="7937"/>
            <a:ext cx="9333175" cy="93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Image result for /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6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330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Berlin Sans FB Demi</vt:lpstr>
      <vt:lpstr>Calibri</vt:lpstr>
      <vt:lpstr>Calibri Light</vt:lpstr>
      <vt:lpstr>Times New Roman</vt:lpstr>
      <vt:lpstr>Office Theme</vt:lpstr>
      <vt:lpstr>PowerPoint Presentation</vt:lpstr>
      <vt:lpstr>ML BASED CARDIAC  RISK SCORE PREDICTOR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bavithra ponni</dc:creator>
  <cp:lastModifiedBy>HP</cp:lastModifiedBy>
  <cp:revision>17</cp:revision>
  <dcterms:created xsi:type="dcterms:W3CDTF">2025-09-14T12:42:38Z</dcterms:created>
  <dcterms:modified xsi:type="dcterms:W3CDTF">2025-09-17T06:13:36Z</dcterms:modified>
</cp:coreProperties>
</file>