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4"/>
  </p:sldMasterIdLst>
  <p:sldIdLst>
    <p:sldId id="256" r:id="rId5"/>
    <p:sldId id="275" r:id="rId6"/>
    <p:sldId id="274" r:id="rId7"/>
    <p:sldId id="262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03D7EB-49E8-4BAA-8118-081236F6E6EF}" v="21" dt="2020-04-24T22:28: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FCB462-210E-4467-89DF-E7A14097FD1A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82E0421-987D-4DB5-AE5C-3AC7404309ED}">
      <dgm:prSet/>
      <dgm:spPr/>
      <dgm:t>
        <a:bodyPr/>
        <a:lstStyle/>
        <a:p>
          <a:pPr algn="ctr"/>
          <a:r>
            <a:rPr lang="en-US" dirty="0"/>
            <a:t>Visualizations</a:t>
          </a:r>
        </a:p>
      </dgm:t>
    </dgm:pt>
    <dgm:pt modelId="{F27B26EC-D755-4A21-8844-CB7843DAB2B6}" type="parTrans" cxnId="{4D15A2B9-0F67-4902-9359-4FEC80EBD858}">
      <dgm:prSet/>
      <dgm:spPr/>
      <dgm:t>
        <a:bodyPr/>
        <a:lstStyle/>
        <a:p>
          <a:endParaRPr lang="en-US"/>
        </a:p>
      </dgm:t>
    </dgm:pt>
    <dgm:pt modelId="{35A7D02E-9A5D-4CE7-A9B8-E8DB5ECBA293}" type="sibTrans" cxnId="{4D15A2B9-0F67-4902-9359-4FEC80EBD858}">
      <dgm:prSet/>
      <dgm:spPr/>
      <dgm:t>
        <a:bodyPr/>
        <a:lstStyle/>
        <a:p>
          <a:endParaRPr lang="en-US"/>
        </a:p>
      </dgm:t>
    </dgm:pt>
    <dgm:pt modelId="{90680D4C-C6D2-45CD-B5FD-5A6B6E4538F1}">
      <dgm:prSet/>
      <dgm:spPr/>
      <dgm:t>
        <a:bodyPr/>
        <a:lstStyle/>
        <a:p>
          <a:pPr algn="ctr"/>
          <a:r>
            <a:rPr lang="en-US" dirty="0"/>
            <a:t>Preprocessing and Transformation</a:t>
          </a:r>
        </a:p>
      </dgm:t>
    </dgm:pt>
    <dgm:pt modelId="{DD0D4D96-2948-48E4-86A7-137B3526448C}" type="parTrans" cxnId="{D7262A96-DEEA-49D1-83D8-5ED8DBFF469B}">
      <dgm:prSet/>
      <dgm:spPr/>
      <dgm:t>
        <a:bodyPr/>
        <a:lstStyle/>
        <a:p>
          <a:endParaRPr lang="en-US"/>
        </a:p>
      </dgm:t>
    </dgm:pt>
    <dgm:pt modelId="{20F84722-CBB1-4C5F-B0FC-293C808E6305}" type="sibTrans" cxnId="{D7262A96-DEEA-49D1-83D8-5ED8DBFF469B}">
      <dgm:prSet/>
      <dgm:spPr/>
      <dgm:t>
        <a:bodyPr/>
        <a:lstStyle/>
        <a:p>
          <a:endParaRPr lang="en-US"/>
        </a:p>
      </dgm:t>
    </dgm:pt>
    <dgm:pt modelId="{086C6051-AF42-4CAD-8992-81F176CFDF3E}">
      <dgm:prSet/>
      <dgm:spPr/>
      <dgm:t>
        <a:bodyPr/>
        <a:lstStyle/>
        <a:p>
          <a:pPr algn="ctr"/>
          <a:r>
            <a:rPr lang="en-US" dirty="0"/>
            <a:t>Model Results</a:t>
          </a:r>
        </a:p>
      </dgm:t>
    </dgm:pt>
    <dgm:pt modelId="{AC90E7C6-AF88-4F22-AFA4-46CA2BEB8276}" type="parTrans" cxnId="{173A8981-6AF9-40AB-BDA5-3FE63EDF95C5}">
      <dgm:prSet/>
      <dgm:spPr/>
      <dgm:t>
        <a:bodyPr/>
        <a:lstStyle/>
        <a:p>
          <a:endParaRPr lang="en-US"/>
        </a:p>
      </dgm:t>
    </dgm:pt>
    <dgm:pt modelId="{DF4BF4BE-975F-4D80-9648-16B8308153E8}" type="sibTrans" cxnId="{173A8981-6AF9-40AB-BDA5-3FE63EDF95C5}">
      <dgm:prSet/>
      <dgm:spPr/>
      <dgm:t>
        <a:bodyPr/>
        <a:lstStyle/>
        <a:p>
          <a:endParaRPr lang="en-US"/>
        </a:p>
      </dgm:t>
    </dgm:pt>
    <dgm:pt modelId="{3BBA42AA-351A-4167-A95C-BEEF2432845F}" type="pres">
      <dgm:prSet presAssocID="{52FCB462-210E-4467-89DF-E7A14097FD1A}" presName="linear" presStyleCnt="0">
        <dgm:presLayoutVars>
          <dgm:animLvl val="lvl"/>
          <dgm:resizeHandles val="exact"/>
        </dgm:presLayoutVars>
      </dgm:prSet>
      <dgm:spPr/>
    </dgm:pt>
    <dgm:pt modelId="{6C03D77B-2043-45D8-82DC-E49BFB42758C}" type="pres">
      <dgm:prSet presAssocID="{C82E0421-987D-4DB5-AE5C-3AC7404309E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8499D46-9E26-45BA-B4F2-CDFCD2965CC1}" type="pres">
      <dgm:prSet presAssocID="{35A7D02E-9A5D-4CE7-A9B8-E8DB5ECBA293}" presName="spacer" presStyleCnt="0"/>
      <dgm:spPr/>
    </dgm:pt>
    <dgm:pt modelId="{ECD03770-37C4-4874-A360-47FF232FBA54}" type="pres">
      <dgm:prSet presAssocID="{90680D4C-C6D2-45CD-B5FD-5A6B6E4538F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C27B4A4-9B39-4D85-BA7C-64A2379D805A}" type="pres">
      <dgm:prSet presAssocID="{20F84722-CBB1-4C5F-B0FC-293C808E6305}" presName="spacer" presStyleCnt="0"/>
      <dgm:spPr/>
    </dgm:pt>
    <dgm:pt modelId="{8F639A41-F3F3-47A8-A303-AC5917418A2C}" type="pres">
      <dgm:prSet presAssocID="{086C6051-AF42-4CAD-8992-81F176CFDF3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C26746C-F745-44F6-A963-6A9F17D778FE}" type="presOf" srcId="{086C6051-AF42-4CAD-8992-81F176CFDF3E}" destId="{8F639A41-F3F3-47A8-A303-AC5917418A2C}" srcOrd="0" destOrd="0" presId="urn:microsoft.com/office/officeart/2005/8/layout/vList2"/>
    <dgm:cxn modelId="{173A8981-6AF9-40AB-BDA5-3FE63EDF95C5}" srcId="{52FCB462-210E-4467-89DF-E7A14097FD1A}" destId="{086C6051-AF42-4CAD-8992-81F176CFDF3E}" srcOrd="2" destOrd="0" parTransId="{AC90E7C6-AF88-4F22-AFA4-46CA2BEB8276}" sibTransId="{DF4BF4BE-975F-4D80-9648-16B8308153E8}"/>
    <dgm:cxn modelId="{D7262A96-DEEA-49D1-83D8-5ED8DBFF469B}" srcId="{52FCB462-210E-4467-89DF-E7A14097FD1A}" destId="{90680D4C-C6D2-45CD-B5FD-5A6B6E4538F1}" srcOrd="1" destOrd="0" parTransId="{DD0D4D96-2948-48E4-86A7-137B3526448C}" sibTransId="{20F84722-CBB1-4C5F-B0FC-293C808E6305}"/>
    <dgm:cxn modelId="{963D929A-C8CF-48C8-A1C8-5A2F8F537245}" type="presOf" srcId="{C82E0421-987D-4DB5-AE5C-3AC7404309ED}" destId="{6C03D77B-2043-45D8-82DC-E49BFB42758C}" srcOrd="0" destOrd="0" presId="urn:microsoft.com/office/officeart/2005/8/layout/vList2"/>
    <dgm:cxn modelId="{4D15A2B9-0F67-4902-9359-4FEC80EBD858}" srcId="{52FCB462-210E-4467-89DF-E7A14097FD1A}" destId="{C82E0421-987D-4DB5-AE5C-3AC7404309ED}" srcOrd="0" destOrd="0" parTransId="{F27B26EC-D755-4A21-8844-CB7843DAB2B6}" sibTransId="{35A7D02E-9A5D-4CE7-A9B8-E8DB5ECBA293}"/>
    <dgm:cxn modelId="{95DB78BD-8826-4047-83AD-49F695C7DC64}" type="presOf" srcId="{52FCB462-210E-4467-89DF-E7A14097FD1A}" destId="{3BBA42AA-351A-4167-A95C-BEEF2432845F}" srcOrd="0" destOrd="0" presId="urn:microsoft.com/office/officeart/2005/8/layout/vList2"/>
    <dgm:cxn modelId="{87C570E7-291B-4909-BDAC-8054C4B15595}" type="presOf" srcId="{90680D4C-C6D2-45CD-B5FD-5A6B6E4538F1}" destId="{ECD03770-37C4-4874-A360-47FF232FBA54}" srcOrd="0" destOrd="0" presId="urn:microsoft.com/office/officeart/2005/8/layout/vList2"/>
    <dgm:cxn modelId="{2D100D99-6163-49F3-8646-CCCC914F2858}" type="presParOf" srcId="{3BBA42AA-351A-4167-A95C-BEEF2432845F}" destId="{6C03D77B-2043-45D8-82DC-E49BFB42758C}" srcOrd="0" destOrd="0" presId="urn:microsoft.com/office/officeart/2005/8/layout/vList2"/>
    <dgm:cxn modelId="{C262AA25-F451-435C-BBCF-40582A4E3CE8}" type="presParOf" srcId="{3BBA42AA-351A-4167-A95C-BEEF2432845F}" destId="{C8499D46-9E26-45BA-B4F2-CDFCD2965CC1}" srcOrd="1" destOrd="0" presId="urn:microsoft.com/office/officeart/2005/8/layout/vList2"/>
    <dgm:cxn modelId="{1C838A23-452E-492B-944C-6BB6D73DFD41}" type="presParOf" srcId="{3BBA42AA-351A-4167-A95C-BEEF2432845F}" destId="{ECD03770-37C4-4874-A360-47FF232FBA54}" srcOrd="2" destOrd="0" presId="urn:microsoft.com/office/officeart/2005/8/layout/vList2"/>
    <dgm:cxn modelId="{481D1748-B1F1-4587-8347-26B08BED69C3}" type="presParOf" srcId="{3BBA42AA-351A-4167-A95C-BEEF2432845F}" destId="{9C27B4A4-9B39-4D85-BA7C-64A2379D805A}" srcOrd="3" destOrd="0" presId="urn:microsoft.com/office/officeart/2005/8/layout/vList2"/>
    <dgm:cxn modelId="{6829FAE2-64A9-470F-A3B8-671AD91F7E7B}" type="presParOf" srcId="{3BBA42AA-351A-4167-A95C-BEEF2432845F}" destId="{8F639A41-F3F3-47A8-A303-AC5917418A2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3C54AC-961E-4585-AEAE-2650118841E1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EBDCFB2-5F40-42BA-87C2-32C813A29609}">
      <dgm:prSet/>
      <dgm:spPr/>
      <dgm:t>
        <a:bodyPr/>
        <a:lstStyle/>
        <a:p>
          <a:pPr algn="just"/>
          <a:r>
            <a:rPr lang="en-US" dirty="0"/>
            <a:t>Data was taken as input and since our aim was prediction, this use case was a regression problem with target as ticket prices and other features as predictors</a:t>
          </a:r>
        </a:p>
      </dgm:t>
    </dgm:pt>
    <dgm:pt modelId="{8D70F14E-4C9C-4B77-9801-064D4C52B309}" type="parTrans" cxnId="{3800728C-D38C-43E3-AE93-EB6C869587BE}">
      <dgm:prSet/>
      <dgm:spPr/>
      <dgm:t>
        <a:bodyPr/>
        <a:lstStyle/>
        <a:p>
          <a:endParaRPr lang="en-US"/>
        </a:p>
      </dgm:t>
    </dgm:pt>
    <dgm:pt modelId="{9EF00F0F-183B-4088-9F4B-2CFEE22D9010}" type="sibTrans" cxnId="{3800728C-D38C-43E3-AE93-EB6C869587BE}">
      <dgm:prSet/>
      <dgm:spPr/>
      <dgm:t>
        <a:bodyPr/>
        <a:lstStyle/>
        <a:p>
          <a:endParaRPr lang="en-US"/>
        </a:p>
      </dgm:t>
    </dgm:pt>
    <dgm:pt modelId="{7D0085E5-27CA-4545-8BEA-CB5DC655EF4D}">
      <dgm:prSet/>
      <dgm:spPr/>
      <dgm:t>
        <a:bodyPr/>
        <a:lstStyle/>
        <a:p>
          <a:pPr algn="just"/>
          <a:r>
            <a:rPr lang="en-US" dirty="0"/>
            <a:t>Duplicates and null values were dropped, and columns were renamed to simplify and avoid confusion</a:t>
          </a:r>
        </a:p>
      </dgm:t>
    </dgm:pt>
    <dgm:pt modelId="{7FB664D9-36C8-47E6-A788-82164B8071F9}" type="parTrans" cxnId="{1F48CC92-947D-4CC8-B5F1-F62C49011B9D}">
      <dgm:prSet/>
      <dgm:spPr/>
      <dgm:t>
        <a:bodyPr/>
        <a:lstStyle/>
        <a:p>
          <a:endParaRPr lang="en-US"/>
        </a:p>
      </dgm:t>
    </dgm:pt>
    <dgm:pt modelId="{C4D51218-58E8-4682-9351-55C57FD578C2}" type="sibTrans" cxnId="{1F48CC92-947D-4CC8-B5F1-F62C49011B9D}">
      <dgm:prSet/>
      <dgm:spPr/>
      <dgm:t>
        <a:bodyPr/>
        <a:lstStyle/>
        <a:p>
          <a:endParaRPr lang="en-US"/>
        </a:p>
      </dgm:t>
    </dgm:pt>
    <dgm:pt modelId="{0F639A91-D1E9-43BC-8838-251F66F7ED0A}">
      <dgm:prSet/>
      <dgm:spPr/>
      <dgm:t>
        <a:bodyPr/>
        <a:lstStyle/>
        <a:p>
          <a:pPr algn="just"/>
          <a:r>
            <a:rPr lang="en-US" dirty="0"/>
            <a:t>Log transformation was performed on the data to eliminate data skewness and prevent any bias weighing in on ticket price predictions</a:t>
          </a:r>
        </a:p>
      </dgm:t>
    </dgm:pt>
    <dgm:pt modelId="{DB37FC4C-72F2-477C-9230-553E0CB86188}" type="parTrans" cxnId="{F5A42D84-1E2F-494E-B5FB-F11C3AC1F961}">
      <dgm:prSet/>
      <dgm:spPr/>
      <dgm:t>
        <a:bodyPr/>
        <a:lstStyle/>
        <a:p>
          <a:endParaRPr lang="en-US"/>
        </a:p>
      </dgm:t>
    </dgm:pt>
    <dgm:pt modelId="{F89B2659-E668-410C-B51A-A796E83F9B42}" type="sibTrans" cxnId="{F5A42D84-1E2F-494E-B5FB-F11C3AC1F961}">
      <dgm:prSet/>
      <dgm:spPr/>
      <dgm:t>
        <a:bodyPr/>
        <a:lstStyle/>
        <a:p>
          <a:endParaRPr lang="en-US"/>
        </a:p>
      </dgm:t>
    </dgm:pt>
    <dgm:pt modelId="{E70DCE08-E288-4C1A-98FB-4EED772E213D}">
      <dgm:prSet/>
      <dgm:spPr/>
      <dgm:t>
        <a:bodyPr/>
        <a:lstStyle/>
        <a:p>
          <a:pPr algn="just"/>
          <a:r>
            <a:rPr lang="en-US" dirty="0"/>
            <a:t>Different models were fit with the training data and cross validation was performed to evaluate scores</a:t>
          </a:r>
        </a:p>
      </dgm:t>
    </dgm:pt>
    <dgm:pt modelId="{3FE92D1A-7CCA-4A42-8101-5721344AA099}" type="parTrans" cxnId="{09D182B4-EC8C-42C1-9009-95485D380066}">
      <dgm:prSet/>
      <dgm:spPr/>
      <dgm:t>
        <a:bodyPr/>
        <a:lstStyle/>
        <a:p>
          <a:endParaRPr lang="en-US"/>
        </a:p>
      </dgm:t>
    </dgm:pt>
    <dgm:pt modelId="{A5E6EF82-2A5F-4766-B655-2EDD51A646A5}" type="sibTrans" cxnId="{09D182B4-EC8C-42C1-9009-95485D380066}">
      <dgm:prSet/>
      <dgm:spPr/>
      <dgm:t>
        <a:bodyPr/>
        <a:lstStyle/>
        <a:p>
          <a:endParaRPr lang="en-US"/>
        </a:p>
      </dgm:t>
    </dgm:pt>
    <dgm:pt modelId="{EE6215C6-CD66-4308-89D7-84E52D14C71E}">
      <dgm:prSet/>
      <dgm:spPr/>
      <dgm:t>
        <a:bodyPr/>
        <a:lstStyle/>
        <a:p>
          <a:r>
            <a:rPr lang="en-US"/>
            <a:t>Categorical data was converted into numerical using encoding</a:t>
          </a:r>
          <a:endParaRPr lang="en-US" dirty="0"/>
        </a:p>
      </dgm:t>
    </dgm:pt>
    <dgm:pt modelId="{21978B42-B7F6-454D-9C62-BF85E0C98F49}" type="parTrans" cxnId="{E5301409-8CEA-4CF1-A0DB-51110637126B}">
      <dgm:prSet/>
      <dgm:spPr/>
      <dgm:t>
        <a:bodyPr/>
        <a:lstStyle/>
        <a:p>
          <a:endParaRPr lang="en-US"/>
        </a:p>
      </dgm:t>
    </dgm:pt>
    <dgm:pt modelId="{AC70FE47-188A-40FA-9AE4-3B3AB9A75501}" type="sibTrans" cxnId="{E5301409-8CEA-4CF1-A0DB-51110637126B}">
      <dgm:prSet/>
      <dgm:spPr/>
      <dgm:t>
        <a:bodyPr/>
        <a:lstStyle/>
        <a:p>
          <a:endParaRPr lang="en-US"/>
        </a:p>
      </dgm:t>
    </dgm:pt>
    <dgm:pt modelId="{FA2A3D7A-9B9C-401F-A112-391EF720C6A6}">
      <dgm:prSet/>
      <dgm:spPr/>
      <dgm:t>
        <a:bodyPr/>
        <a:lstStyle/>
        <a:p>
          <a:r>
            <a:rPr lang="en-US" dirty="0"/>
            <a:t>Data was split into training and test set with an 80/20 ratio</a:t>
          </a:r>
        </a:p>
      </dgm:t>
    </dgm:pt>
    <dgm:pt modelId="{4F2E99AC-0575-4402-B317-B084AF614ED3}" type="parTrans" cxnId="{947C5A44-4119-4D65-9584-4611EFA9BAA3}">
      <dgm:prSet/>
      <dgm:spPr/>
      <dgm:t>
        <a:bodyPr/>
        <a:lstStyle/>
        <a:p>
          <a:endParaRPr lang="en-US"/>
        </a:p>
      </dgm:t>
    </dgm:pt>
    <dgm:pt modelId="{99347253-9451-4A79-9DF5-8EDEF64DE7B2}" type="sibTrans" cxnId="{947C5A44-4119-4D65-9584-4611EFA9BAA3}">
      <dgm:prSet/>
      <dgm:spPr/>
      <dgm:t>
        <a:bodyPr/>
        <a:lstStyle/>
        <a:p>
          <a:endParaRPr lang="en-US"/>
        </a:p>
      </dgm:t>
    </dgm:pt>
    <dgm:pt modelId="{CA479506-57B4-4570-89BC-A5564E3E27CD}" type="pres">
      <dgm:prSet presAssocID="{FE3C54AC-961E-4585-AEAE-2650118841E1}" presName="linear" presStyleCnt="0">
        <dgm:presLayoutVars>
          <dgm:animLvl val="lvl"/>
          <dgm:resizeHandles val="exact"/>
        </dgm:presLayoutVars>
      </dgm:prSet>
      <dgm:spPr/>
    </dgm:pt>
    <dgm:pt modelId="{DA50EFA7-4F3E-42D3-A804-FC12ED3C5BDB}" type="pres">
      <dgm:prSet presAssocID="{DEBDCFB2-5F40-42BA-87C2-32C813A2960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EB22FB70-F934-42DF-A856-13BAEB351DF2}" type="pres">
      <dgm:prSet presAssocID="{9EF00F0F-183B-4088-9F4B-2CFEE22D9010}" presName="spacer" presStyleCnt="0"/>
      <dgm:spPr/>
    </dgm:pt>
    <dgm:pt modelId="{DE8D3E37-239E-43CC-ADD9-2C8E59A2E9BF}" type="pres">
      <dgm:prSet presAssocID="{7D0085E5-27CA-4545-8BEA-CB5DC655EF4D}" presName="parentText" presStyleLbl="node1" presStyleIdx="1" presStyleCnt="6" custLinFactNeighborY="50002">
        <dgm:presLayoutVars>
          <dgm:chMax val="0"/>
          <dgm:bulletEnabled val="1"/>
        </dgm:presLayoutVars>
      </dgm:prSet>
      <dgm:spPr/>
    </dgm:pt>
    <dgm:pt modelId="{5E617C80-E824-4E1A-A493-BE2358BFF019}" type="pres">
      <dgm:prSet presAssocID="{C4D51218-58E8-4682-9351-55C57FD578C2}" presName="spacer" presStyleCnt="0"/>
      <dgm:spPr/>
    </dgm:pt>
    <dgm:pt modelId="{3C388FB8-C503-4269-8E1A-27935BC4BBE8}" type="pres">
      <dgm:prSet presAssocID="{EE6215C6-CD66-4308-89D7-84E52D14C71E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D85EDAAB-2162-40CA-98CA-9C596688A5E7}" type="pres">
      <dgm:prSet presAssocID="{AC70FE47-188A-40FA-9AE4-3B3AB9A75501}" presName="spacer" presStyleCnt="0"/>
      <dgm:spPr/>
    </dgm:pt>
    <dgm:pt modelId="{F12414B9-1829-47B4-9700-5B65189991FD}" type="pres">
      <dgm:prSet presAssocID="{0F639A91-D1E9-43BC-8838-251F66F7ED0A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2B73661E-8621-418E-9E62-828A3A1977BC}" type="pres">
      <dgm:prSet presAssocID="{F89B2659-E668-410C-B51A-A796E83F9B42}" presName="spacer" presStyleCnt="0"/>
      <dgm:spPr/>
    </dgm:pt>
    <dgm:pt modelId="{313542E5-AED2-4318-9B33-8D78ECA7C3AC}" type="pres">
      <dgm:prSet presAssocID="{FA2A3D7A-9B9C-401F-A112-391EF720C6A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C1CDAB96-3C1E-48EB-80BD-E72B2FDC5418}" type="pres">
      <dgm:prSet presAssocID="{99347253-9451-4A79-9DF5-8EDEF64DE7B2}" presName="spacer" presStyleCnt="0"/>
      <dgm:spPr/>
    </dgm:pt>
    <dgm:pt modelId="{C3AC8D94-3FE3-4FAF-B300-E10DCB28A0E5}" type="pres">
      <dgm:prSet presAssocID="{E70DCE08-E288-4C1A-98FB-4EED772E213D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E5301409-8CEA-4CF1-A0DB-51110637126B}" srcId="{FE3C54AC-961E-4585-AEAE-2650118841E1}" destId="{EE6215C6-CD66-4308-89D7-84E52D14C71E}" srcOrd="2" destOrd="0" parTransId="{21978B42-B7F6-454D-9C62-BF85E0C98F49}" sibTransId="{AC70FE47-188A-40FA-9AE4-3B3AB9A75501}"/>
    <dgm:cxn modelId="{7E02F930-3B94-4E6E-A4A8-08FB658F45A1}" type="presOf" srcId="{7D0085E5-27CA-4545-8BEA-CB5DC655EF4D}" destId="{DE8D3E37-239E-43CC-ADD9-2C8E59A2E9BF}" srcOrd="0" destOrd="0" presId="urn:microsoft.com/office/officeart/2005/8/layout/vList2"/>
    <dgm:cxn modelId="{947C5A44-4119-4D65-9584-4611EFA9BAA3}" srcId="{FE3C54AC-961E-4585-AEAE-2650118841E1}" destId="{FA2A3D7A-9B9C-401F-A112-391EF720C6A6}" srcOrd="4" destOrd="0" parTransId="{4F2E99AC-0575-4402-B317-B084AF614ED3}" sibTransId="{99347253-9451-4A79-9DF5-8EDEF64DE7B2}"/>
    <dgm:cxn modelId="{3D9E8E74-63AD-4293-BEB3-7002CF4F9837}" type="presOf" srcId="{DEBDCFB2-5F40-42BA-87C2-32C813A29609}" destId="{DA50EFA7-4F3E-42D3-A804-FC12ED3C5BDB}" srcOrd="0" destOrd="0" presId="urn:microsoft.com/office/officeart/2005/8/layout/vList2"/>
    <dgm:cxn modelId="{F5A42D84-1E2F-494E-B5FB-F11C3AC1F961}" srcId="{FE3C54AC-961E-4585-AEAE-2650118841E1}" destId="{0F639A91-D1E9-43BC-8838-251F66F7ED0A}" srcOrd="3" destOrd="0" parTransId="{DB37FC4C-72F2-477C-9230-553E0CB86188}" sibTransId="{F89B2659-E668-410C-B51A-A796E83F9B42}"/>
    <dgm:cxn modelId="{3800728C-D38C-43E3-AE93-EB6C869587BE}" srcId="{FE3C54AC-961E-4585-AEAE-2650118841E1}" destId="{DEBDCFB2-5F40-42BA-87C2-32C813A29609}" srcOrd="0" destOrd="0" parTransId="{8D70F14E-4C9C-4B77-9801-064D4C52B309}" sibTransId="{9EF00F0F-183B-4088-9F4B-2CFEE22D9010}"/>
    <dgm:cxn modelId="{1F48CC92-947D-4CC8-B5F1-F62C49011B9D}" srcId="{FE3C54AC-961E-4585-AEAE-2650118841E1}" destId="{7D0085E5-27CA-4545-8BEA-CB5DC655EF4D}" srcOrd="1" destOrd="0" parTransId="{7FB664D9-36C8-47E6-A788-82164B8071F9}" sibTransId="{C4D51218-58E8-4682-9351-55C57FD578C2}"/>
    <dgm:cxn modelId="{5D26229B-9160-4A41-AEE6-D120BC1BFCEC}" type="presOf" srcId="{FA2A3D7A-9B9C-401F-A112-391EF720C6A6}" destId="{313542E5-AED2-4318-9B33-8D78ECA7C3AC}" srcOrd="0" destOrd="0" presId="urn:microsoft.com/office/officeart/2005/8/layout/vList2"/>
    <dgm:cxn modelId="{09D182B4-EC8C-42C1-9009-95485D380066}" srcId="{FE3C54AC-961E-4585-AEAE-2650118841E1}" destId="{E70DCE08-E288-4C1A-98FB-4EED772E213D}" srcOrd="5" destOrd="0" parTransId="{3FE92D1A-7CCA-4A42-8101-5721344AA099}" sibTransId="{A5E6EF82-2A5F-4766-B655-2EDD51A646A5}"/>
    <dgm:cxn modelId="{121560CA-F525-4E1B-BE1A-3C3A1C745FCB}" type="presOf" srcId="{FE3C54AC-961E-4585-AEAE-2650118841E1}" destId="{CA479506-57B4-4570-89BC-A5564E3E27CD}" srcOrd="0" destOrd="0" presId="urn:microsoft.com/office/officeart/2005/8/layout/vList2"/>
    <dgm:cxn modelId="{71C5E0DC-13D4-44B6-9824-01539199C75B}" type="presOf" srcId="{0F639A91-D1E9-43BC-8838-251F66F7ED0A}" destId="{F12414B9-1829-47B4-9700-5B65189991FD}" srcOrd="0" destOrd="0" presId="urn:microsoft.com/office/officeart/2005/8/layout/vList2"/>
    <dgm:cxn modelId="{D142FBF2-74A3-4EF4-9FC4-D127A2C454A8}" type="presOf" srcId="{EE6215C6-CD66-4308-89D7-84E52D14C71E}" destId="{3C388FB8-C503-4269-8E1A-27935BC4BBE8}" srcOrd="0" destOrd="0" presId="urn:microsoft.com/office/officeart/2005/8/layout/vList2"/>
    <dgm:cxn modelId="{A9B08AFE-4B80-4234-BA0A-AB45DA2CC40F}" type="presOf" srcId="{E70DCE08-E288-4C1A-98FB-4EED772E213D}" destId="{C3AC8D94-3FE3-4FAF-B300-E10DCB28A0E5}" srcOrd="0" destOrd="0" presId="urn:microsoft.com/office/officeart/2005/8/layout/vList2"/>
    <dgm:cxn modelId="{176B1123-4AF8-492B-B6AD-50491DC5699A}" type="presParOf" srcId="{CA479506-57B4-4570-89BC-A5564E3E27CD}" destId="{DA50EFA7-4F3E-42D3-A804-FC12ED3C5BDB}" srcOrd="0" destOrd="0" presId="urn:microsoft.com/office/officeart/2005/8/layout/vList2"/>
    <dgm:cxn modelId="{C6F544E4-526D-4CF3-9009-076AC51EBF32}" type="presParOf" srcId="{CA479506-57B4-4570-89BC-A5564E3E27CD}" destId="{EB22FB70-F934-42DF-A856-13BAEB351DF2}" srcOrd="1" destOrd="0" presId="urn:microsoft.com/office/officeart/2005/8/layout/vList2"/>
    <dgm:cxn modelId="{2BF5D57D-9E5C-4085-944C-E2581098666D}" type="presParOf" srcId="{CA479506-57B4-4570-89BC-A5564E3E27CD}" destId="{DE8D3E37-239E-43CC-ADD9-2C8E59A2E9BF}" srcOrd="2" destOrd="0" presId="urn:microsoft.com/office/officeart/2005/8/layout/vList2"/>
    <dgm:cxn modelId="{C7B90FAF-8938-47C1-99EF-878D2946D653}" type="presParOf" srcId="{CA479506-57B4-4570-89BC-A5564E3E27CD}" destId="{5E617C80-E824-4E1A-A493-BE2358BFF019}" srcOrd="3" destOrd="0" presId="urn:microsoft.com/office/officeart/2005/8/layout/vList2"/>
    <dgm:cxn modelId="{E81D5E12-7C14-42F1-AFA2-2A32FF862439}" type="presParOf" srcId="{CA479506-57B4-4570-89BC-A5564E3E27CD}" destId="{3C388FB8-C503-4269-8E1A-27935BC4BBE8}" srcOrd="4" destOrd="0" presId="urn:microsoft.com/office/officeart/2005/8/layout/vList2"/>
    <dgm:cxn modelId="{2248877E-E3B7-4B55-A12A-9932E15E6B87}" type="presParOf" srcId="{CA479506-57B4-4570-89BC-A5564E3E27CD}" destId="{D85EDAAB-2162-40CA-98CA-9C596688A5E7}" srcOrd="5" destOrd="0" presId="urn:microsoft.com/office/officeart/2005/8/layout/vList2"/>
    <dgm:cxn modelId="{235A5204-97DE-4E97-B5E2-ACB373969143}" type="presParOf" srcId="{CA479506-57B4-4570-89BC-A5564E3E27CD}" destId="{F12414B9-1829-47B4-9700-5B65189991FD}" srcOrd="6" destOrd="0" presId="urn:microsoft.com/office/officeart/2005/8/layout/vList2"/>
    <dgm:cxn modelId="{77F75BFC-BC92-4E0A-85EB-5577C9C05F22}" type="presParOf" srcId="{CA479506-57B4-4570-89BC-A5564E3E27CD}" destId="{2B73661E-8621-418E-9E62-828A3A1977BC}" srcOrd="7" destOrd="0" presId="urn:microsoft.com/office/officeart/2005/8/layout/vList2"/>
    <dgm:cxn modelId="{3457DABB-DDD7-4381-B04D-15F64D65E3A6}" type="presParOf" srcId="{CA479506-57B4-4570-89BC-A5564E3E27CD}" destId="{313542E5-AED2-4318-9B33-8D78ECA7C3AC}" srcOrd="8" destOrd="0" presId="urn:microsoft.com/office/officeart/2005/8/layout/vList2"/>
    <dgm:cxn modelId="{408DCA72-B322-4955-9F08-325DEBDE4FD5}" type="presParOf" srcId="{CA479506-57B4-4570-89BC-A5564E3E27CD}" destId="{C1CDAB96-3C1E-48EB-80BD-E72B2FDC5418}" srcOrd="9" destOrd="0" presId="urn:microsoft.com/office/officeart/2005/8/layout/vList2"/>
    <dgm:cxn modelId="{7A9DD57E-43AD-4147-A362-DBE17EB01A66}" type="presParOf" srcId="{CA479506-57B4-4570-89BC-A5564E3E27CD}" destId="{C3AC8D94-3FE3-4FAF-B300-E10DCB28A0E5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03D77B-2043-45D8-82DC-E49BFB42758C}">
      <dsp:nvSpPr>
        <dsp:cNvPr id="0" name=""/>
        <dsp:cNvSpPr/>
      </dsp:nvSpPr>
      <dsp:spPr>
        <a:xfrm>
          <a:off x="0" y="7182"/>
          <a:ext cx="5607050" cy="155902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Visualizations</a:t>
          </a:r>
        </a:p>
      </dsp:txBody>
      <dsp:txXfrm>
        <a:off x="76105" y="83287"/>
        <a:ext cx="5454840" cy="1406815"/>
      </dsp:txXfrm>
    </dsp:sp>
    <dsp:sp modelId="{ECD03770-37C4-4874-A360-47FF232FBA54}">
      <dsp:nvSpPr>
        <dsp:cNvPr id="0" name=""/>
        <dsp:cNvSpPr/>
      </dsp:nvSpPr>
      <dsp:spPr>
        <a:xfrm>
          <a:off x="0" y="1684287"/>
          <a:ext cx="5607050" cy="1559025"/>
        </a:xfrm>
        <a:prstGeom prst="roundRect">
          <a:avLst/>
        </a:prstGeom>
        <a:gradFill rotWithShape="0">
          <a:gsLst>
            <a:gs pos="0">
              <a:schemeClr val="accent2">
                <a:hueOff val="-729781"/>
                <a:satOff val="-6367"/>
                <a:lumOff val="-8236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729781"/>
                <a:satOff val="-6367"/>
                <a:lumOff val="-8236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729781"/>
                <a:satOff val="-6367"/>
                <a:lumOff val="-8236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Preprocessing and Transformation</a:t>
          </a:r>
        </a:p>
      </dsp:txBody>
      <dsp:txXfrm>
        <a:off x="76105" y="1760392"/>
        <a:ext cx="5454840" cy="1406815"/>
      </dsp:txXfrm>
    </dsp:sp>
    <dsp:sp modelId="{8F639A41-F3F3-47A8-A303-AC5917418A2C}">
      <dsp:nvSpPr>
        <dsp:cNvPr id="0" name=""/>
        <dsp:cNvSpPr/>
      </dsp:nvSpPr>
      <dsp:spPr>
        <a:xfrm>
          <a:off x="0" y="3361392"/>
          <a:ext cx="5607050" cy="1559025"/>
        </a:xfrm>
        <a:prstGeom prst="roundRect">
          <a:avLst/>
        </a:prstGeom>
        <a:gradFill rotWithShape="0">
          <a:gsLst>
            <a:gs pos="0">
              <a:schemeClr val="accent2">
                <a:hueOff val="-1459563"/>
                <a:satOff val="-12734"/>
                <a:lumOff val="-1647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459563"/>
                <a:satOff val="-12734"/>
                <a:lumOff val="-1647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459563"/>
                <a:satOff val="-12734"/>
                <a:lumOff val="-1647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Model Results</a:t>
          </a:r>
        </a:p>
      </dsp:txBody>
      <dsp:txXfrm>
        <a:off x="76105" y="3437497"/>
        <a:ext cx="5454840" cy="14068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50EFA7-4F3E-42D3-A804-FC12ED3C5BDB}">
      <dsp:nvSpPr>
        <dsp:cNvPr id="0" name=""/>
        <dsp:cNvSpPr/>
      </dsp:nvSpPr>
      <dsp:spPr>
        <a:xfrm>
          <a:off x="0" y="27774"/>
          <a:ext cx="6304619" cy="8424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was taken as input and since our aim was prediction, this use case was a regression problem with target as ticket prices and other features as predictors</a:t>
          </a:r>
        </a:p>
      </dsp:txBody>
      <dsp:txXfrm>
        <a:off x="41123" y="68897"/>
        <a:ext cx="6222373" cy="760154"/>
      </dsp:txXfrm>
    </dsp:sp>
    <dsp:sp modelId="{DE8D3E37-239E-43CC-ADD9-2C8E59A2E9BF}">
      <dsp:nvSpPr>
        <dsp:cNvPr id="0" name=""/>
        <dsp:cNvSpPr/>
      </dsp:nvSpPr>
      <dsp:spPr>
        <a:xfrm>
          <a:off x="0" y="939295"/>
          <a:ext cx="6304619" cy="842400"/>
        </a:xfrm>
        <a:prstGeom prst="roundRect">
          <a:avLst/>
        </a:prstGeom>
        <a:gradFill rotWithShape="0">
          <a:gsLst>
            <a:gs pos="0">
              <a:schemeClr val="accent5">
                <a:hueOff val="-72002"/>
                <a:satOff val="-3449"/>
                <a:lumOff val="-2823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-72002"/>
                <a:satOff val="-3449"/>
                <a:lumOff val="-2823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-72002"/>
                <a:satOff val="-3449"/>
                <a:lumOff val="-2823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Duplicates and null values were dropped, and columns were renamed to simplify and avoid confusion</a:t>
          </a:r>
        </a:p>
      </dsp:txBody>
      <dsp:txXfrm>
        <a:off x="41123" y="980418"/>
        <a:ext cx="6222373" cy="760154"/>
      </dsp:txXfrm>
    </dsp:sp>
    <dsp:sp modelId="{3C388FB8-C503-4269-8E1A-27935BC4BBE8}">
      <dsp:nvSpPr>
        <dsp:cNvPr id="0" name=""/>
        <dsp:cNvSpPr/>
      </dsp:nvSpPr>
      <dsp:spPr>
        <a:xfrm>
          <a:off x="0" y="1804735"/>
          <a:ext cx="6304619" cy="842400"/>
        </a:xfrm>
        <a:prstGeom prst="roundRect">
          <a:avLst/>
        </a:prstGeom>
        <a:gradFill rotWithShape="0">
          <a:gsLst>
            <a:gs pos="0">
              <a:schemeClr val="accent5">
                <a:hueOff val="-144004"/>
                <a:satOff val="-6898"/>
                <a:lumOff val="-5647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-144004"/>
                <a:satOff val="-6898"/>
                <a:lumOff val="-5647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-144004"/>
                <a:satOff val="-6898"/>
                <a:lumOff val="-5647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Categorical data was converted into numerical using encoding</a:t>
          </a:r>
          <a:endParaRPr lang="en-US" sz="1600" kern="1200" dirty="0"/>
        </a:p>
      </dsp:txBody>
      <dsp:txXfrm>
        <a:off x="41123" y="1845858"/>
        <a:ext cx="6222373" cy="760154"/>
      </dsp:txXfrm>
    </dsp:sp>
    <dsp:sp modelId="{F12414B9-1829-47B4-9700-5B65189991FD}">
      <dsp:nvSpPr>
        <dsp:cNvPr id="0" name=""/>
        <dsp:cNvSpPr/>
      </dsp:nvSpPr>
      <dsp:spPr>
        <a:xfrm>
          <a:off x="0" y="2693215"/>
          <a:ext cx="6304619" cy="842400"/>
        </a:xfrm>
        <a:prstGeom prst="roundRect">
          <a:avLst/>
        </a:prstGeom>
        <a:gradFill rotWithShape="0">
          <a:gsLst>
            <a:gs pos="0">
              <a:schemeClr val="accent5">
                <a:hueOff val="-216007"/>
                <a:satOff val="-10347"/>
                <a:lumOff val="-847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-216007"/>
                <a:satOff val="-10347"/>
                <a:lumOff val="-847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-216007"/>
                <a:satOff val="-10347"/>
                <a:lumOff val="-847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Log transformation was performed on the data to eliminate data skewness and prevent any bias weighing in on ticket price predictions</a:t>
          </a:r>
        </a:p>
      </dsp:txBody>
      <dsp:txXfrm>
        <a:off x="41123" y="2734338"/>
        <a:ext cx="6222373" cy="760154"/>
      </dsp:txXfrm>
    </dsp:sp>
    <dsp:sp modelId="{313542E5-AED2-4318-9B33-8D78ECA7C3AC}">
      <dsp:nvSpPr>
        <dsp:cNvPr id="0" name=""/>
        <dsp:cNvSpPr/>
      </dsp:nvSpPr>
      <dsp:spPr>
        <a:xfrm>
          <a:off x="0" y="3581695"/>
          <a:ext cx="6304619" cy="842400"/>
        </a:xfrm>
        <a:prstGeom prst="roundRect">
          <a:avLst/>
        </a:prstGeom>
        <a:gradFill rotWithShape="0">
          <a:gsLst>
            <a:gs pos="0">
              <a:schemeClr val="accent5">
                <a:hueOff val="-288009"/>
                <a:satOff val="-13796"/>
                <a:lumOff val="-1129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-288009"/>
                <a:satOff val="-13796"/>
                <a:lumOff val="-1129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-288009"/>
                <a:satOff val="-13796"/>
                <a:lumOff val="-1129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was split into training and test set with an 80/20 ratio</a:t>
          </a:r>
        </a:p>
      </dsp:txBody>
      <dsp:txXfrm>
        <a:off x="41123" y="3622818"/>
        <a:ext cx="6222373" cy="760154"/>
      </dsp:txXfrm>
    </dsp:sp>
    <dsp:sp modelId="{C3AC8D94-3FE3-4FAF-B300-E10DCB28A0E5}">
      <dsp:nvSpPr>
        <dsp:cNvPr id="0" name=""/>
        <dsp:cNvSpPr/>
      </dsp:nvSpPr>
      <dsp:spPr>
        <a:xfrm>
          <a:off x="0" y="4470175"/>
          <a:ext cx="6304619" cy="842400"/>
        </a:xfrm>
        <a:prstGeom prst="roundRect">
          <a:avLst/>
        </a:prstGeom>
        <a:gradFill rotWithShape="0">
          <a:gsLst>
            <a:gs pos="0">
              <a:schemeClr val="accent5">
                <a:hueOff val="-360011"/>
                <a:satOff val="-17245"/>
                <a:lumOff val="-14117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-360011"/>
                <a:satOff val="-17245"/>
                <a:lumOff val="-14117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-360011"/>
                <a:satOff val="-17245"/>
                <a:lumOff val="-14117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Different models were fit with the training data and cross validation was performed to evaluate scores</a:t>
          </a:r>
        </a:p>
      </dsp:txBody>
      <dsp:txXfrm>
        <a:off x="41123" y="4511298"/>
        <a:ext cx="6222373" cy="760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1F1FD-7120-4B3D-8DBA-D2B6D5EA4508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92FF6-246E-4011-B5B0-F4507277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28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1F1FD-7120-4B3D-8DBA-D2B6D5EA4508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92FF6-246E-4011-B5B0-F4507277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0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1F1FD-7120-4B3D-8DBA-D2B6D5EA4508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92FF6-246E-4011-B5B0-F4507277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78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1F1FD-7120-4B3D-8DBA-D2B6D5EA4508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92FF6-246E-4011-B5B0-F4507277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1F1FD-7120-4B3D-8DBA-D2B6D5EA4508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92FF6-246E-4011-B5B0-F4507277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7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1F1FD-7120-4B3D-8DBA-D2B6D5EA4508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92FF6-246E-4011-B5B0-F4507277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33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1F1FD-7120-4B3D-8DBA-D2B6D5EA4508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92FF6-246E-4011-B5B0-F4507277AC2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508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1F1FD-7120-4B3D-8DBA-D2B6D5EA4508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92FF6-246E-4011-B5B0-F4507277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81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1F1FD-7120-4B3D-8DBA-D2B6D5EA4508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92FF6-246E-4011-B5B0-F4507277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9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1F1FD-7120-4B3D-8DBA-D2B6D5EA4508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92FF6-246E-4011-B5B0-F4507277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8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061F1FD-7120-4B3D-8DBA-D2B6D5EA4508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92FF6-246E-4011-B5B0-F4507277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52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061F1FD-7120-4B3D-8DBA-D2B6D5EA4508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1B92FF6-246E-4011-B5B0-F4507277A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7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965055-4C33-44F9-A56C-02B31AC12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768" y="867007"/>
            <a:ext cx="3909482" cy="3149624"/>
          </a:xfrm>
          <a:noFill/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br>
              <a:rPr lang="en-US" sz="2900" cap="none" dirty="0">
                <a:solidFill>
                  <a:schemeClr val="bg1"/>
                </a:solidFill>
                <a:latin typeface="Gill Sans MT (Headings)"/>
                <a:cs typeface="Calibri" panose="020F0502020204030204" pitchFamily="34" charset="0"/>
              </a:rPr>
            </a:br>
            <a:r>
              <a:rPr lang="en-US" sz="2900" cap="none" dirty="0">
                <a:solidFill>
                  <a:schemeClr val="bg1"/>
                </a:solidFill>
                <a:latin typeface="Gill Sans MT (Headings)"/>
                <a:cs typeface="Calibri" panose="020F0502020204030204" pitchFamily="34" charset="0"/>
              </a:rPr>
              <a:t>FLIGHT FARE PREDICTION</a:t>
            </a:r>
            <a:br>
              <a:rPr lang="en-US" sz="2900" cap="none" dirty="0">
                <a:solidFill>
                  <a:schemeClr val="bg1"/>
                </a:solidFill>
                <a:latin typeface="Gill Sans MT (Headings)"/>
                <a:cs typeface="Calibri" panose="020F0502020204030204" pitchFamily="34" charset="0"/>
              </a:rPr>
            </a:br>
            <a:r>
              <a:rPr lang="en-US" sz="2900" cap="none" dirty="0">
                <a:solidFill>
                  <a:schemeClr val="bg1"/>
                </a:solidFill>
                <a:latin typeface="Gill Sans MT (Headings)"/>
                <a:cs typeface="Calibri" panose="020F0502020204030204" pitchFamily="34" charset="0"/>
              </a:rPr>
              <a:t>USING MACHINE LEARNING</a:t>
            </a:r>
            <a:br>
              <a:rPr lang="en-US" sz="2900" dirty="0">
                <a:solidFill>
                  <a:schemeClr val="bg1"/>
                </a:solidFill>
                <a:latin typeface="Gill Sans MT (Headings)"/>
                <a:cs typeface="Calibri" panose="020F0502020204030204" pitchFamily="34" charset="0"/>
              </a:rPr>
            </a:br>
            <a:endParaRPr lang="en-US" sz="2900" dirty="0">
              <a:solidFill>
                <a:schemeClr val="bg1"/>
              </a:solidFill>
              <a:latin typeface="Gill Sans MT (Headings)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95DF74-24ED-4E41-8F33-B16D28269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8028" y="5104772"/>
            <a:ext cx="2818763" cy="154812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bg1"/>
                </a:solidFill>
                <a:latin typeface="Gill Sans MT (Headings)"/>
                <a:cs typeface="Arial" panose="020B0604020202020204" pitchFamily="34" charset="0"/>
              </a:rPr>
              <a:t>SUBMITTED BY: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Gill Sans MT (Headings)"/>
                <a:cs typeface="Arial" panose="020B0604020202020204" pitchFamily="34" charset="0"/>
              </a:rPr>
              <a:t>Meghana Kandru 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Gill Sans MT (Headings)"/>
                <a:cs typeface="Arial" panose="020B0604020202020204" pitchFamily="34" charset="0"/>
              </a:rPr>
              <a:t>Lakshya Kumar  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Gill Sans MT (Headings)"/>
                <a:cs typeface="Arial" panose="020B0604020202020204" pitchFamily="34" charset="0"/>
              </a:rPr>
              <a:t>Srijan Srivastava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chemeClr val="bg1"/>
              </a:solidFill>
              <a:latin typeface="Gill Sans MT (Headings)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US" sz="1600" dirty="0">
              <a:solidFill>
                <a:schemeClr val="bg1"/>
              </a:solidFill>
              <a:latin typeface="Gill Sans MT (Headings)"/>
              <a:cs typeface="Arial" panose="020B0604020202020204" pitchFamily="34" charset="0"/>
            </a:endParaRPr>
          </a:p>
        </p:txBody>
      </p:sp>
      <p:pic>
        <p:nvPicPr>
          <p:cNvPr id="8" name="Graphic 7" descr="Airplane">
            <a:extLst>
              <a:ext uri="{FF2B5EF4-FFF2-40B4-BE49-F238E27FC236}">
                <a16:creationId xmlns:a16="http://schemas.microsoft.com/office/drawing/2014/main" id="{7AE2BBFB-9A1E-4F8D-97F0-6D4F32338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5718048" y="643467"/>
            <a:ext cx="5410199" cy="541019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7F4BE94-2D8A-4C24-93E5-A02E73656E3B}"/>
              </a:ext>
            </a:extLst>
          </p:cNvPr>
          <p:cNvSpPr/>
          <p:nvPr/>
        </p:nvSpPr>
        <p:spPr>
          <a:xfrm>
            <a:off x="1157697" y="4242310"/>
            <a:ext cx="233890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b="1" dirty="0">
                <a:solidFill>
                  <a:schemeClr val="bg1"/>
                </a:solidFill>
                <a:latin typeface="Gill Sans MT (Headings))"/>
                <a:cs typeface="Arial" panose="020B0604020202020204" pitchFamily="34" charset="0"/>
              </a:rPr>
              <a:t>INSTRUCTOR</a:t>
            </a:r>
            <a:endParaRPr lang="en-US" sz="1400" b="1" dirty="0">
              <a:solidFill>
                <a:schemeClr val="bg1"/>
              </a:solidFill>
              <a:latin typeface="Gill Sans MT (Headings))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bg1"/>
                </a:solidFill>
                <a:latin typeface="Gill Sans MT (Headings))"/>
                <a:cs typeface="Arial" panose="020B0604020202020204" pitchFamily="34" charset="0"/>
              </a:rPr>
              <a:t>Ram Hariharan</a:t>
            </a:r>
          </a:p>
        </p:txBody>
      </p:sp>
    </p:spTree>
    <p:extLst>
      <p:ext uri="{BB962C8B-B14F-4D97-AF65-F5344CB8AC3E}">
        <p14:creationId xmlns:p14="http://schemas.microsoft.com/office/powerpoint/2010/main" val="2868983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DC523-CEED-4DC2-9BBC-C0657B05C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A82C77-573D-4815-AB81-49D8935498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2995400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6813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30BC020-BDBF-49EB-9898-BAB5BF55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950C64-5D81-40F1-9601-8BA0D63BA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6758"/>
            <a:ext cx="12192000" cy="34312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DC523-CEED-4DC2-9BBC-C0657B05C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1122" y="4993969"/>
            <a:ext cx="7729729" cy="855406"/>
          </a:xfrm>
          <a:noFill/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Visualizations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9" name="Picture 8" descr="Graphical user interface, Teams&#10;&#10;Description automatically generated">
            <a:extLst>
              <a:ext uri="{FF2B5EF4-FFF2-40B4-BE49-F238E27FC236}">
                <a16:creationId xmlns:a16="http://schemas.microsoft.com/office/drawing/2014/main" id="{3A3C0980-A6FC-410D-A1C6-51C25AE1F2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9" b="6"/>
          <a:stretch/>
        </p:blipFill>
        <p:spPr>
          <a:xfrm>
            <a:off x="20" y="-2"/>
            <a:ext cx="3044932" cy="3429000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D316A155-1EE7-41DC-AA06-5E53BF14BE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74" r="43478" b="2"/>
          <a:stretch/>
        </p:blipFill>
        <p:spPr>
          <a:xfrm>
            <a:off x="3044952" y="-2"/>
            <a:ext cx="3044952" cy="3428998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9AE33A73-71A7-48EC-AF52-E2DFDAF9F3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7" r="4872" b="2"/>
          <a:stretch/>
        </p:blipFill>
        <p:spPr>
          <a:xfrm>
            <a:off x="6089904" y="-2"/>
            <a:ext cx="3044952" cy="3426760"/>
          </a:xfrm>
          <a:prstGeom prst="rect">
            <a:avLst/>
          </a:prstGeo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FF3C335F-A847-402A-B7F7-6A1AA9A2C0E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5" r="63578" b="1"/>
          <a:stretch/>
        </p:blipFill>
        <p:spPr>
          <a:xfrm>
            <a:off x="9134856" y="-2"/>
            <a:ext cx="3057144" cy="342676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2EB9B-7272-4AC9-AB7F-1773F8F10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4814" y="3558576"/>
            <a:ext cx="1730629" cy="5789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8C51E4-6BA6-4689-96C6-0CFFBD24F691}"/>
              </a:ext>
            </a:extLst>
          </p:cNvPr>
          <p:cNvSpPr txBox="1"/>
          <p:nvPr/>
        </p:nvSpPr>
        <p:spPr>
          <a:xfrm>
            <a:off x="9696831" y="3768205"/>
            <a:ext cx="2306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Ticket Prices vs Origin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1C595C-4D70-4FEB-84EF-8C72F1B0463F}"/>
              </a:ext>
            </a:extLst>
          </p:cNvPr>
          <p:cNvSpPr txBox="1"/>
          <p:nvPr/>
        </p:nvSpPr>
        <p:spPr>
          <a:xfrm>
            <a:off x="805658" y="3768205"/>
            <a:ext cx="1092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Heat Map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958DCA-E51A-4DBD-B952-06EF78C6DF8F}"/>
              </a:ext>
            </a:extLst>
          </p:cNvPr>
          <p:cNvSpPr txBox="1"/>
          <p:nvPr/>
        </p:nvSpPr>
        <p:spPr>
          <a:xfrm>
            <a:off x="3337622" y="3768205"/>
            <a:ext cx="2222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Ticket Price vs Airline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931FC6-B357-4AF4-B4DA-BB90E8F751FF}"/>
              </a:ext>
            </a:extLst>
          </p:cNvPr>
          <p:cNvSpPr txBox="1"/>
          <p:nvPr/>
        </p:nvSpPr>
        <p:spPr>
          <a:xfrm>
            <a:off x="6488629" y="3768205"/>
            <a:ext cx="2279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Flight Count vs Month</a:t>
            </a:r>
          </a:p>
        </p:txBody>
      </p:sp>
    </p:spTree>
    <p:extLst>
      <p:ext uri="{BB962C8B-B14F-4D97-AF65-F5344CB8AC3E}">
        <p14:creationId xmlns:p14="http://schemas.microsoft.com/office/powerpoint/2010/main" val="314567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4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6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E75CDD0A-25F5-4A59-BD86-6EF5F2F84A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2885729"/>
              </p:ext>
            </p:extLst>
          </p:nvPr>
        </p:nvGraphicFramePr>
        <p:xfrm>
          <a:off x="5619750" y="758825"/>
          <a:ext cx="6304619" cy="5340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" name="Title 1">
            <a:extLst>
              <a:ext uri="{FF2B5EF4-FFF2-40B4-BE49-F238E27FC236}">
                <a16:creationId xmlns:a16="http://schemas.microsoft.com/office/drawing/2014/main" id="{0D0EDE90-A1DA-4464-B49C-036C5D8A7EE0}"/>
              </a:ext>
            </a:extLst>
          </p:cNvPr>
          <p:cNvSpPr txBox="1">
            <a:spLocks/>
          </p:cNvSpPr>
          <p:nvPr/>
        </p:nvSpPr>
        <p:spPr bwMode="black">
          <a:xfrm>
            <a:off x="64961" y="2095500"/>
            <a:ext cx="4524374" cy="2667000"/>
          </a:xfrm>
          <a:prstGeom prst="rect">
            <a:avLst/>
          </a:prstGeom>
          <a:noFill/>
          <a:ln w="31750" cap="sq">
            <a:solidFill>
              <a:schemeClr val="bg1"/>
            </a:solidFill>
            <a:miter lim="800000"/>
          </a:ln>
        </p:spPr>
        <p:txBody>
          <a:bodyPr vert="horz" wrap="square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PREPROCESSING AND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679779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EA6612F-88FD-401C-B749-6CA861CBF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504" y="2187634"/>
            <a:ext cx="3415288" cy="2321870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 b="1" dirty="0">
                <a:solidFill>
                  <a:schemeClr val="bg1"/>
                </a:solidFill>
              </a:rPr>
              <a:t>RESULTS</a:t>
            </a:r>
            <a:br>
              <a:rPr lang="en-US" sz="3800" b="1" dirty="0">
                <a:solidFill>
                  <a:schemeClr val="bg1"/>
                </a:solidFill>
              </a:rPr>
            </a:br>
            <a:endParaRPr lang="en-US" sz="3800" dirty="0">
              <a:solidFill>
                <a:schemeClr val="bg1"/>
              </a:solidFill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59793B-37E8-415E-9ECB-7FDF41A55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135089"/>
              </p:ext>
            </p:extLst>
          </p:nvPr>
        </p:nvGraphicFramePr>
        <p:xfrm>
          <a:off x="5361275" y="716917"/>
          <a:ext cx="6123745" cy="52633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96329">
                  <a:extLst>
                    <a:ext uri="{9D8B030D-6E8A-4147-A177-3AD203B41FA5}">
                      <a16:colId xmlns:a16="http://schemas.microsoft.com/office/drawing/2014/main" val="3998027100"/>
                    </a:ext>
                  </a:extLst>
                </a:gridCol>
                <a:gridCol w="2227416">
                  <a:extLst>
                    <a:ext uri="{9D8B030D-6E8A-4147-A177-3AD203B41FA5}">
                      <a16:colId xmlns:a16="http://schemas.microsoft.com/office/drawing/2014/main" val="2820339559"/>
                    </a:ext>
                  </a:extLst>
                </a:gridCol>
              </a:tblGrid>
              <a:tr h="11353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>
                          <a:effectLst/>
                        </a:rPr>
                        <a:t>Model</a:t>
                      </a:r>
                      <a:endParaRPr lang="en-US" sz="3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454" marR="1254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>
                          <a:effectLst/>
                        </a:rPr>
                        <a:t>Test Accuracy</a:t>
                      </a:r>
                      <a:endParaRPr lang="en-US" sz="3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454" marR="125454" marT="0" marB="0" anchor="ctr"/>
                </a:tc>
                <a:extLst>
                  <a:ext uri="{0D108BD9-81ED-4DB2-BD59-A6C34878D82A}">
                    <a16:rowId xmlns:a16="http://schemas.microsoft.com/office/drawing/2014/main" val="575764326"/>
                  </a:ext>
                </a:extLst>
              </a:tr>
              <a:tr h="5972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>
                          <a:effectLst/>
                        </a:rPr>
                        <a:t>Linear Regression</a:t>
                      </a:r>
                      <a:endParaRPr lang="en-US" sz="3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454" marR="1254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0.934</a:t>
                      </a:r>
                    </a:p>
                  </a:txBody>
                  <a:tcPr marL="125454" marR="125454" marT="0" marB="0" anchor="ctr"/>
                </a:tc>
                <a:extLst>
                  <a:ext uri="{0D108BD9-81ED-4DB2-BD59-A6C34878D82A}">
                    <a16:rowId xmlns:a16="http://schemas.microsoft.com/office/drawing/2014/main" val="2180726368"/>
                  </a:ext>
                </a:extLst>
              </a:tr>
              <a:tr h="6005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OLS Regression</a:t>
                      </a:r>
                    </a:p>
                  </a:txBody>
                  <a:tcPr marL="125454" marR="1254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>
                          <a:effectLst/>
                        </a:rPr>
                        <a:t>0.934</a:t>
                      </a:r>
                      <a:endParaRPr lang="en-US" sz="3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454" marR="125454" marT="0" marB="0" anchor="ctr"/>
                </a:tc>
                <a:extLst>
                  <a:ext uri="{0D108BD9-81ED-4DB2-BD59-A6C34878D82A}">
                    <a16:rowId xmlns:a16="http://schemas.microsoft.com/office/drawing/2014/main" val="3140028751"/>
                  </a:ext>
                </a:extLst>
              </a:tr>
              <a:tr h="11353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>
                          <a:effectLst/>
                        </a:rPr>
                        <a:t>Polynomial Regression</a:t>
                      </a:r>
                      <a:endParaRPr lang="en-US" sz="3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454" marR="1254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0.934</a:t>
                      </a:r>
                    </a:p>
                  </a:txBody>
                  <a:tcPr marL="125454" marR="125454" marT="0" marB="0" anchor="ctr"/>
                </a:tc>
                <a:extLst>
                  <a:ext uri="{0D108BD9-81ED-4DB2-BD59-A6C34878D82A}">
                    <a16:rowId xmlns:a16="http://schemas.microsoft.com/office/drawing/2014/main" val="3058568397"/>
                  </a:ext>
                </a:extLst>
              </a:tr>
              <a:tr h="5972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>
                          <a:effectLst/>
                        </a:rPr>
                        <a:t>Ridge Regression</a:t>
                      </a:r>
                      <a:endParaRPr lang="en-US" sz="3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454" marR="1254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>
                          <a:effectLst/>
                        </a:rPr>
                        <a:t>0.913</a:t>
                      </a:r>
                      <a:endParaRPr lang="en-US" sz="3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454" marR="125454" marT="0" marB="0" anchor="ctr"/>
                </a:tc>
                <a:extLst>
                  <a:ext uri="{0D108BD9-81ED-4DB2-BD59-A6C34878D82A}">
                    <a16:rowId xmlns:a16="http://schemas.microsoft.com/office/drawing/2014/main" val="3016942504"/>
                  </a:ext>
                </a:extLst>
              </a:tr>
              <a:tr h="5972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>
                          <a:effectLst/>
                        </a:rPr>
                        <a:t>Random Forest</a:t>
                      </a:r>
                      <a:endParaRPr lang="en-US" sz="3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454" marR="1254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>
                          <a:effectLst/>
                        </a:rPr>
                        <a:t>0.888</a:t>
                      </a:r>
                      <a:endParaRPr lang="en-US" sz="3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454" marR="125454" marT="0" marB="0" anchor="ctr"/>
                </a:tc>
                <a:extLst>
                  <a:ext uri="{0D108BD9-81ED-4DB2-BD59-A6C34878D82A}">
                    <a16:rowId xmlns:a16="http://schemas.microsoft.com/office/drawing/2014/main" val="334790363"/>
                  </a:ext>
                </a:extLst>
              </a:tr>
              <a:tr h="6005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Lasso Regression</a:t>
                      </a:r>
                    </a:p>
                  </a:txBody>
                  <a:tcPr marL="125454" marR="12545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>
                          <a:effectLst/>
                        </a:rPr>
                        <a:t>0.107</a:t>
                      </a:r>
                      <a:endParaRPr lang="en-US" sz="3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5454" marR="125454" marT="0" marB="0" anchor="ctr"/>
                </a:tc>
                <a:extLst>
                  <a:ext uri="{0D108BD9-81ED-4DB2-BD59-A6C34878D82A}">
                    <a16:rowId xmlns:a16="http://schemas.microsoft.com/office/drawing/2014/main" val="1746558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241489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6034E8517D7A4DBD7A6DE8CFFC9344" ma:contentTypeVersion="6" ma:contentTypeDescription="Create a new document." ma:contentTypeScope="" ma:versionID="0d683d50d8f771c35c29cd1e90222c7f">
  <xsd:schema xmlns:xsd="http://www.w3.org/2001/XMLSchema" xmlns:xs="http://www.w3.org/2001/XMLSchema" xmlns:p="http://schemas.microsoft.com/office/2006/metadata/properties" xmlns:ns2="54401e42-f5cf-44b7-a6df-05cb84d60221" xmlns:ns3="43455efb-0b93-4f15-b108-49c017b20abe" targetNamespace="http://schemas.microsoft.com/office/2006/metadata/properties" ma:root="true" ma:fieldsID="f6a9fee9da7e443051e363308da46164" ns2:_="" ns3:_="">
    <xsd:import namespace="54401e42-f5cf-44b7-a6df-05cb84d60221"/>
    <xsd:import namespace="43455efb-0b93-4f15-b108-49c017b20a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401e42-f5cf-44b7-a6df-05cb84d602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455efb-0b93-4f15-b108-49c017b20ab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2A1ED72-3885-4C59-9C99-8BD77E1001A8}">
  <ds:schemaRefs>
    <ds:schemaRef ds:uri="http://schemas.microsoft.com/office/2006/documentManagement/types"/>
    <ds:schemaRef ds:uri="http://purl.org/dc/terms/"/>
    <ds:schemaRef ds:uri="http://purl.org/dc/elements/1.1/"/>
    <ds:schemaRef ds:uri="http://www.w3.org/XML/1998/namespace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7573ce71-6d39-42b9-814f-d9dba56dcf11"/>
    <ds:schemaRef ds:uri="291b472c-c4d6-4c15-bf65-428ad4b1e356"/>
  </ds:schemaRefs>
</ds:datastoreItem>
</file>

<file path=customXml/itemProps2.xml><?xml version="1.0" encoding="utf-8"?>
<ds:datastoreItem xmlns:ds="http://schemas.openxmlformats.org/officeDocument/2006/customXml" ds:itemID="{D1875BD4-94CE-49C8-B6BB-1B482EC726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4401e42-f5cf-44b7-a6df-05cb84d60221"/>
    <ds:schemaRef ds:uri="43455efb-0b93-4f15-b108-49c017b20a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A8B1845-B4C6-4AF4-93F7-6C8A1DD4CEB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171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Gill Sans MT</vt:lpstr>
      <vt:lpstr>Gill Sans MT (Headings)</vt:lpstr>
      <vt:lpstr>Gill Sans MT (Headings))</vt:lpstr>
      <vt:lpstr>Parcel</vt:lpstr>
      <vt:lpstr> FLIGHT FARE PREDICTION USING MACHINE LEARNING </vt:lpstr>
      <vt:lpstr>Overview</vt:lpstr>
      <vt:lpstr>Visualizations</vt:lpstr>
      <vt:lpstr>PowerPoint Presentation</vt:lpstr>
      <vt:lpstr>RESULTS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FARE PREDICTION USING MACHINE LEARNING</dc:title>
  <dc:creator>Lakshya Kumar</dc:creator>
  <cp:lastModifiedBy>Lakshya Kumar</cp:lastModifiedBy>
  <cp:revision>4</cp:revision>
  <dcterms:created xsi:type="dcterms:W3CDTF">2020-12-11T07:03:52Z</dcterms:created>
  <dcterms:modified xsi:type="dcterms:W3CDTF">2020-12-11T07:44:48Z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0x010100836034E8517D7A4DBD7A6DE8CFFC9344</vt:lpwstr>
  </property>
</Properties>
</file>