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8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64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586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08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70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880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776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353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61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71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44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794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79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62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55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31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049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479F3B-653C-4849-AB54-3593445DFF47}" type="datetimeFigureOut">
              <a:rPr lang="es-CO" smtClean="0"/>
              <a:t>29/02/2024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ABC1-78F9-4623-815F-03D7149C41A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11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E4FF-51E4-A4A0-734C-76BFFDD6C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821237"/>
          </a:xfrm>
        </p:spPr>
        <p:txBody>
          <a:bodyPr>
            <a:normAutofit fontScale="90000"/>
          </a:bodyPr>
          <a:lstStyle/>
          <a:p>
            <a:r>
              <a:rPr lang="es-CO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Distribución de los Prestadores de Salud en Colombia: Desafíos y Oportunidades</a:t>
            </a:r>
            <a:br>
              <a:rPr lang="es-CO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3100" b="1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Carlos Rodríguez </a:t>
            </a:r>
            <a:br>
              <a:rPr lang="es-CO" sz="31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31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-</a:t>
            </a:r>
            <a:r>
              <a:rPr lang="es-CO" sz="27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Médico Cirujano </a:t>
            </a:r>
            <a:br>
              <a:rPr lang="es-CO" sz="27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27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-Ing. de Sistemas</a:t>
            </a:r>
            <a:endParaRPr lang="es-CO" sz="23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9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EBAB-4475-C6D0-A67C-9A59E31DF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0ED0-93FC-DA55-8CA6-44ED29CC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11053" cy="1008800"/>
          </a:xfrm>
        </p:spPr>
        <p:txBody>
          <a:bodyPr/>
          <a:lstStyle/>
          <a:p>
            <a:r>
              <a:rPr lang="es-CO" dirty="0"/>
              <a:t>Distribución </a:t>
            </a:r>
            <a:r>
              <a:rPr lang="es-CO" dirty="0" err="1"/>
              <a:t>IPSs</a:t>
            </a:r>
            <a:r>
              <a:rPr lang="es-CO" dirty="0"/>
              <a:t> por Naturaleza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CCAA15-D787-54B6-2ACE-67EAA4746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5" t="14433" r="21860" b="20550"/>
          <a:stretch/>
        </p:blipFill>
        <p:spPr>
          <a:xfrm>
            <a:off x="0" y="1589259"/>
            <a:ext cx="5759777" cy="44588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7AEA9B-E05D-2CC6-6F3F-502E4F4F5F73}"/>
              </a:ext>
            </a:extLst>
          </p:cNvPr>
          <p:cNvSpPr txBox="1"/>
          <p:nvPr/>
        </p:nvSpPr>
        <p:spPr>
          <a:xfrm>
            <a:off x="4213781" y="41383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8.8%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35EA4-5505-8CE4-6CB0-1329C3BAC97D}"/>
              </a:ext>
            </a:extLst>
          </p:cNvPr>
          <p:cNvSpPr txBox="1"/>
          <p:nvPr/>
        </p:nvSpPr>
        <p:spPr>
          <a:xfrm>
            <a:off x="1752025" y="3429000"/>
            <a:ext cx="161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91%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1D427E-B812-5B00-E063-E346BCBCC8F4}"/>
              </a:ext>
            </a:extLst>
          </p:cNvPr>
          <p:cNvSpPr txBox="1"/>
          <p:nvPr/>
        </p:nvSpPr>
        <p:spPr>
          <a:xfrm>
            <a:off x="5601637" y="37690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0.14%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1DE333B-E90C-E532-8556-BCEBAF89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13707"/>
              </p:ext>
            </p:extLst>
          </p:nvPr>
        </p:nvGraphicFramePr>
        <p:xfrm>
          <a:off x="6687824" y="2566938"/>
          <a:ext cx="3952468" cy="26333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6234">
                  <a:extLst>
                    <a:ext uri="{9D8B030D-6E8A-4147-A177-3AD203B41FA5}">
                      <a16:colId xmlns:a16="http://schemas.microsoft.com/office/drawing/2014/main" val="1465756497"/>
                    </a:ext>
                  </a:extLst>
                </a:gridCol>
                <a:gridCol w="1976234">
                  <a:extLst>
                    <a:ext uri="{9D8B030D-6E8A-4147-A177-3AD203B41FA5}">
                      <a16:colId xmlns:a16="http://schemas.microsoft.com/office/drawing/2014/main" val="2350320869"/>
                    </a:ext>
                  </a:extLst>
                </a:gridCol>
              </a:tblGrid>
              <a:tr h="526665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Naturaleza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Cantidad </a:t>
                      </a:r>
                      <a:r>
                        <a:rPr lang="es-CO" dirty="0" err="1"/>
                        <a:t>IPSs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108084"/>
                  </a:ext>
                </a:extLst>
              </a:tr>
              <a:tr h="526665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69555"/>
                  </a:ext>
                </a:extLst>
              </a:tr>
              <a:tr h="526665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Privada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28087"/>
                  </a:ext>
                </a:extLst>
              </a:tr>
              <a:tr h="526665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Mixta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74712"/>
                  </a:ext>
                </a:extLst>
              </a:tr>
              <a:tr h="526665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11.354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97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0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343D304-C332-1C45-CE20-F7E6C6A0D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8" t="12108" r="7560" b="17571"/>
          <a:stretch/>
        </p:blipFill>
        <p:spPr>
          <a:xfrm>
            <a:off x="6742981" y="1802095"/>
            <a:ext cx="5297648" cy="3601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436B66-5A94-A641-5F7B-93C27841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02" y="385534"/>
            <a:ext cx="9404723" cy="1008800"/>
          </a:xfrm>
        </p:spPr>
        <p:txBody>
          <a:bodyPr/>
          <a:lstStyle/>
          <a:p>
            <a:r>
              <a:rPr lang="es-CO" dirty="0"/>
              <a:t>Distribución de </a:t>
            </a:r>
            <a:r>
              <a:rPr lang="es-CO" dirty="0" err="1"/>
              <a:t>IPSs</a:t>
            </a:r>
            <a:r>
              <a:rPr lang="es-CO" dirty="0"/>
              <a:t> por región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91643-BEE1-5499-566A-160FBE39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2" y="1883156"/>
            <a:ext cx="6258056" cy="40696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1338EC-04E6-D265-40C0-5D186CCB026A}"/>
              </a:ext>
            </a:extLst>
          </p:cNvPr>
          <p:cNvSpPr/>
          <p:nvPr/>
        </p:nvSpPr>
        <p:spPr>
          <a:xfrm>
            <a:off x="590590" y="1991811"/>
            <a:ext cx="1868245" cy="3606696"/>
          </a:xfrm>
          <a:prstGeom prst="roundRect">
            <a:avLst/>
          </a:prstGeom>
          <a:noFill/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2C109-E004-5102-A5A9-824DE9445358}"/>
              </a:ext>
            </a:extLst>
          </p:cNvPr>
          <p:cNvSpPr/>
          <p:nvPr/>
        </p:nvSpPr>
        <p:spPr>
          <a:xfrm>
            <a:off x="3467394" y="3378826"/>
            <a:ext cx="889321" cy="2219681"/>
          </a:xfrm>
          <a:prstGeom prst="roundRect">
            <a:avLst/>
          </a:prstGeom>
          <a:noFill/>
          <a:ln w="444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8A7B60-FD93-B777-651C-DF4438B3E188}"/>
              </a:ext>
            </a:extLst>
          </p:cNvPr>
          <p:cNvSpPr/>
          <p:nvPr/>
        </p:nvSpPr>
        <p:spPr>
          <a:xfrm>
            <a:off x="5364126" y="3378825"/>
            <a:ext cx="889321" cy="2219681"/>
          </a:xfrm>
          <a:prstGeom prst="roundRect">
            <a:avLst/>
          </a:prstGeom>
          <a:noFill/>
          <a:ln w="444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4020E3-426E-1F74-56B0-164E1E6E14DD}"/>
              </a:ext>
            </a:extLst>
          </p:cNvPr>
          <p:cNvSpPr/>
          <p:nvPr/>
        </p:nvSpPr>
        <p:spPr>
          <a:xfrm>
            <a:off x="2643670" y="4378092"/>
            <a:ext cx="624613" cy="1220415"/>
          </a:xfrm>
          <a:prstGeom prst="roundRect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3664F9-2E77-D57D-7677-7041BFC1C752}"/>
              </a:ext>
            </a:extLst>
          </p:cNvPr>
          <p:cNvSpPr/>
          <p:nvPr/>
        </p:nvSpPr>
        <p:spPr>
          <a:xfrm>
            <a:off x="4548114" y="4699456"/>
            <a:ext cx="624613" cy="899051"/>
          </a:xfrm>
          <a:prstGeom prst="roundRect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6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13AA-E176-69E0-4DE0-D9F0D0D0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IPSs</a:t>
            </a:r>
            <a:r>
              <a:rPr lang="es-CO" dirty="0"/>
              <a:t> Privadas vs Públicas – Análisis por regiones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F9F2F-05AB-C315-BDA3-CD869F45D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5"/>
          <a:stretch/>
        </p:blipFill>
        <p:spPr>
          <a:xfrm>
            <a:off x="480607" y="2022765"/>
            <a:ext cx="5615393" cy="4382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69946F-0D0D-65D3-34BB-1E7D9935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2"/>
          <a:stretch/>
        </p:blipFill>
        <p:spPr>
          <a:xfrm>
            <a:off x="6345383" y="2449901"/>
            <a:ext cx="5615393" cy="402853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4FB144-93B9-20DD-C23B-E6295E761125}"/>
              </a:ext>
            </a:extLst>
          </p:cNvPr>
          <p:cNvSpPr/>
          <p:nvPr/>
        </p:nvSpPr>
        <p:spPr>
          <a:xfrm>
            <a:off x="8488538" y="4501550"/>
            <a:ext cx="664541" cy="1744828"/>
          </a:xfrm>
          <a:prstGeom prst="roundRect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567653-7763-888F-D6AA-BF35064B65E0}"/>
              </a:ext>
            </a:extLst>
          </p:cNvPr>
          <p:cNvSpPr/>
          <p:nvPr/>
        </p:nvSpPr>
        <p:spPr>
          <a:xfrm>
            <a:off x="869147" y="2127357"/>
            <a:ext cx="1598008" cy="4119020"/>
          </a:xfrm>
          <a:prstGeom prst="roundRect">
            <a:avLst/>
          </a:prstGeom>
          <a:noFill/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667BD-FCFC-D9DA-565B-93A428C45172}"/>
              </a:ext>
            </a:extLst>
          </p:cNvPr>
          <p:cNvSpPr txBox="1"/>
          <p:nvPr/>
        </p:nvSpPr>
        <p:spPr>
          <a:xfrm>
            <a:off x="1261629" y="17688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59.3%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DD7F8E-B3AD-B1EE-D57A-0B89C7566F3B}"/>
              </a:ext>
            </a:extLst>
          </p:cNvPr>
          <p:cNvSpPr/>
          <p:nvPr/>
        </p:nvSpPr>
        <p:spPr>
          <a:xfrm>
            <a:off x="6765839" y="2536166"/>
            <a:ext cx="1598008" cy="3721016"/>
          </a:xfrm>
          <a:prstGeom prst="roundRect">
            <a:avLst/>
          </a:prstGeom>
          <a:noFill/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8F07FD-B5D7-3293-48BD-814E91F341DB}"/>
              </a:ext>
            </a:extLst>
          </p:cNvPr>
          <p:cNvSpPr txBox="1"/>
          <p:nvPr/>
        </p:nvSpPr>
        <p:spPr>
          <a:xfrm>
            <a:off x="7206628" y="21668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50.3%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5D3EA9-D656-8203-BDC8-A404D00F354D}"/>
              </a:ext>
            </a:extLst>
          </p:cNvPr>
          <p:cNvSpPr/>
          <p:nvPr/>
        </p:nvSpPr>
        <p:spPr>
          <a:xfrm>
            <a:off x="2591846" y="5020574"/>
            <a:ext cx="664541" cy="1236608"/>
          </a:xfrm>
          <a:prstGeom prst="roundRect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E9E655-9668-1FB8-8DC8-664B08093746}"/>
              </a:ext>
            </a:extLst>
          </p:cNvPr>
          <p:cNvSpPr txBox="1"/>
          <p:nvPr/>
        </p:nvSpPr>
        <p:spPr>
          <a:xfrm>
            <a:off x="2517594" y="466405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6.4%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486D6F-38BB-B9CA-4C88-8E95E2ACFE7A}"/>
              </a:ext>
            </a:extLst>
          </p:cNvPr>
          <p:cNvSpPr txBox="1"/>
          <p:nvPr/>
        </p:nvSpPr>
        <p:spPr>
          <a:xfrm>
            <a:off x="8474127" y="412777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accent2"/>
                </a:solidFill>
              </a:rPr>
              <a:t>11%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988EE3-E98B-2F95-4682-EC361DEF2B38}"/>
              </a:ext>
            </a:extLst>
          </p:cNvPr>
          <p:cNvSpPr/>
          <p:nvPr/>
        </p:nvSpPr>
        <p:spPr>
          <a:xfrm>
            <a:off x="480607" y="6456188"/>
            <a:ext cx="11587748" cy="4018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494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973B-D271-D7FD-A989-32BC84E6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Distribución de Prestadores Independientes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1AFA0-9288-AF85-F227-0638A708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74" y="2067037"/>
            <a:ext cx="5795977" cy="450001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E0E51A-BC6D-5779-E475-1B6C1A74F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31877"/>
              </p:ext>
            </p:extLst>
          </p:nvPr>
        </p:nvGraphicFramePr>
        <p:xfrm>
          <a:off x="7062159" y="2274071"/>
          <a:ext cx="3729488" cy="3408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4744">
                  <a:extLst>
                    <a:ext uri="{9D8B030D-6E8A-4147-A177-3AD203B41FA5}">
                      <a16:colId xmlns:a16="http://schemas.microsoft.com/office/drawing/2014/main" val="3892923443"/>
                    </a:ext>
                  </a:extLst>
                </a:gridCol>
                <a:gridCol w="1864744">
                  <a:extLst>
                    <a:ext uri="{9D8B030D-6E8A-4147-A177-3AD203B41FA5}">
                      <a16:colId xmlns:a16="http://schemas.microsoft.com/office/drawing/2014/main" val="2901201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REGIÓN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PRESTADORES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3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REGIÓN CARIBE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4919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 REGIÓN CENTRO ORIENTE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19525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 REGIÓN CENTRO SUR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2169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6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REGIÓN EJE CAFETERO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13168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5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REGIÓN LLANO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 1143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REGIÓN PACÍFICO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 6681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1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 47605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0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EA6C-1182-7717-43C8-E57B1EA9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2" y="101600"/>
            <a:ext cx="3149602" cy="6576291"/>
          </a:xfrm>
          <a:solidFill>
            <a:schemeClr val="bg1"/>
          </a:solidFill>
        </p:spPr>
        <p:txBody>
          <a:bodyPr/>
          <a:lstStyle/>
          <a:p>
            <a:pPr algn="ctr"/>
            <a:br>
              <a:rPr lang="es-CO" dirty="0"/>
            </a:br>
            <a:br>
              <a:rPr lang="es-CO" dirty="0"/>
            </a:br>
            <a:r>
              <a:rPr lang="es-CO" dirty="0" err="1"/>
              <a:t>IPSs</a:t>
            </a:r>
            <a:r>
              <a:rPr lang="es-CO" dirty="0"/>
              <a:t> por cada 10.000 Habitantes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99009-1587-D1EC-CD1D-DE73A7A8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09" y="0"/>
            <a:ext cx="9116291" cy="68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7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0C31-D550-8D70-A1D9-FA221ED1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6EB7-38CD-3967-11E6-924FE3C9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2" y="101600"/>
            <a:ext cx="3149602" cy="6576291"/>
          </a:xfrm>
          <a:solidFill>
            <a:schemeClr val="bg1"/>
          </a:solidFill>
        </p:spPr>
        <p:txBody>
          <a:bodyPr/>
          <a:lstStyle/>
          <a:p>
            <a:pPr algn="ctr"/>
            <a:br>
              <a:rPr lang="es-CO" dirty="0"/>
            </a:br>
            <a:br>
              <a:rPr lang="es-CO" dirty="0"/>
            </a:br>
            <a:r>
              <a:rPr lang="es-CO" dirty="0" err="1"/>
              <a:t>IPSs</a:t>
            </a:r>
            <a:r>
              <a:rPr lang="es-CO" dirty="0"/>
              <a:t> por cada 1000 Km2 de Superficie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5F922-9B1A-2253-F5DC-6143E536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94" y="0"/>
            <a:ext cx="9088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4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510D-E155-8617-A414-FCC904D4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Correlación Directa entre Cantidad de </a:t>
            </a:r>
            <a:r>
              <a:rPr lang="es-CO" dirty="0" err="1"/>
              <a:t>Ips</a:t>
            </a:r>
            <a:r>
              <a:rPr lang="es-CO" dirty="0"/>
              <a:t> e Independientes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F6E79-1C3C-EE11-BEC4-5999B4BE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51" y="2130457"/>
            <a:ext cx="6491053" cy="459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251-EB48-7F7B-A85E-9CFF77B4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99B3-E800-0DA2-C514-E6524F36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 dirty="0"/>
              <a:t>Por cada IPS pública hay más de 9 </a:t>
            </a:r>
            <a:r>
              <a:rPr lang="es-CO" sz="1800" dirty="0" err="1"/>
              <a:t>IPSs</a:t>
            </a:r>
            <a:r>
              <a:rPr lang="es-CO" sz="1800" dirty="0"/>
              <a:t> privadas</a:t>
            </a:r>
          </a:p>
          <a:p>
            <a:r>
              <a:rPr lang="es-CO" sz="1800" dirty="0"/>
              <a:t>La distribución de las IPS varía significativamente entre las regiones, en zonas apartadas de difícil acceso su número es significativamente menor</a:t>
            </a:r>
          </a:p>
          <a:p>
            <a:r>
              <a:rPr lang="es-CO" sz="1800" dirty="0"/>
              <a:t>Vaupés y Vichada tienen menos de 1 IPS por cada 10.000 habitantes</a:t>
            </a:r>
          </a:p>
          <a:p>
            <a:r>
              <a:rPr lang="es-CO" sz="1800" dirty="0" err="1"/>
              <a:t>Vaupes</a:t>
            </a:r>
            <a:r>
              <a:rPr lang="es-CO" sz="1800" dirty="0"/>
              <a:t>, Vichada, Amazonas, Guinea y Guaviare tienen menos de 1 IPS por cada 1000 metros cuadrados de superficie</a:t>
            </a:r>
          </a:p>
          <a:p>
            <a:r>
              <a:rPr lang="es-CO" sz="1800" dirty="0"/>
              <a:t>Aproximadamente el 60% de las IPS están concentradas en la región Caribe y del Centro Oriente </a:t>
            </a:r>
          </a:p>
          <a:p>
            <a:r>
              <a:rPr lang="es-CO" sz="1800" dirty="0"/>
              <a:t>Existe una correlación directa y estadísticamente significativa entre el número de </a:t>
            </a:r>
            <a:r>
              <a:rPr lang="es-CO" sz="1800" dirty="0" err="1"/>
              <a:t>IPSs</a:t>
            </a:r>
            <a:r>
              <a:rPr lang="es-CO" sz="1800" dirty="0"/>
              <a:t> y los prestadores independientes en salud, por lo que la presencia de los primeros está asociada con la llegada de los segundos.</a:t>
            </a:r>
          </a:p>
          <a:p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279309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</TotalTime>
  <Words>247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Century Gothic</vt:lpstr>
      <vt:lpstr>Wingdings 3</vt:lpstr>
      <vt:lpstr>Ion</vt:lpstr>
      <vt:lpstr>La Distribución de los Prestadores de Salud en Colombia: Desafíos y Oportunidades Carlos Rodríguez   -Médico Cirujano   -Ing. de Sistemas</vt:lpstr>
      <vt:lpstr>Distribución IPSs por Naturaleza</vt:lpstr>
      <vt:lpstr>Distribución de IPSs por región</vt:lpstr>
      <vt:lpstr>IPSs Privadas vs Públicas – Análisis por regiones</vt:lpstr>
      <vt:lpstr>Distribución de Prestadores Independientes</vt:lpstr>
      <vt:lpstr>  IPSs por cada 10.000 Habitantes</vt:lpstr>
      <vt:lpstr>  IPSs por cada 1000 Km2 de Superficie</vt:lpstr>
      <vt:lpstr>Correlación Directa entre Cantidad de Ips e Independientes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Distribución de los Prestadores de Salud en Colombia: Desafíos y Oportunidades Carlos Rodríguez   -Médico Cirujano   -Ing. de Sistemas</dc:title>
  <dc:creator>Carlos Eduardo Rodriguez Becerra</dc:creator>
  <cp:lastModifiedBy>Carlos Eduardo Rodriguez Becerra</cp:lastModifiedBy>
  <cp:revision>3</cp:revision>
  <dcterms:created xsi:type="dcterms:W3CDTF">2024-02-29T14:04:50Z</dcterms:created>
  <dcterms:modified xsi:type="dcterms:W3CDTF">2024-02-29T19:46:01Z</dcterms:modified>
</cp:coreProperties>
</file>