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66" r:id="rId4"/>
    <p:sldId id="267" r:id="rId5"/>
    <p:sldId id="268" r:id="rId6"/>
    <p:sldId id="269" r:id="rId7"/>
    <p:sldId id="270" r:id="rId8"/>
    <p:sldId id="264" r:id="rId9"/>
    <p:sldId id="271" r:id="rId10"/>
    <p:sldId id="261" r:id="rId11"/>
    <p:sldId id="265" r:id="rId12"/>
    <p:sldId id="262"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97"/>
    <p:restoredTop sz="97030"/>
  </p:normalViewPr>
  <p:slideViewPr>
    <p:cSldViewPr snapToGrid="0">
      <p:cViewPr varScale="1">
        <p:scale>
          <a:sx n="115" d="100"/>
          <a:sy n="115"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1/4/24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56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1/4/24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448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1/4/24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12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1/4/24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5076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1/4/24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54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1/4/24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1000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1/4/24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5041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1/4/24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3631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1/4/24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0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1/4/24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45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1/4/24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55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1/4/24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8270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Slide Background">
            <a:extLst>
              <a:ext uri="{FF2B5EF4-FFF2-40B4-BE49-F238E27FC236}">
                <a16:creationId xmlns:a16="http://schemas.microsoft.com/office/drawing/2014/main" id="{650F81D8-60BF-43DE-9145-74AB655E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591A61-838E-391C-D756-7FDD2CD0C0C0}"/>
              </a:ext>
            </a:extLst>
          </p:cNvPr>
          <p:cNvPicPr>
            <a:picLocks noChangeAspect="1"/>
          </p:cNvPicPr>
          <p:nvPr/>
        </p:nvPicPr>
        <p:blipFill rotWithShape="1">
          <a:blip r:embed="rId2"/>
          <a:srcRect l="11111"/>
          <a:stretch/>
        </p:blipFill>
        <p:spPr>
          <a:xfrm>
            <a:off x="21" y="9575"/>
            <a:ext cx="12191979" cy="6857998"/>
          </a:xfrm>
          <a:prstGeom prst="rect">
            <a:avLst/>
          </a:prstGeom>
          <a:effectLst>
            <a:outerShdw blurRad="596900" dist="330200" dir="8820000" sx="87000" sy="87000" algn="ctr" rotWithShape="0">
              <a:srgbClr val="000000">
                <a:alpha val="29000"/>
              </a:srgbClr>
            </a:outerShdw>
          </a:effectLst>
        </p:spPr>
      </p:pic>
      <p:sp>
        <p:nvSpPr>
          <p:cNvPr id="51" name="Rectangle 50">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647BDDE-2A1A-457C-BEC0-E40FDB36C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712191"/>
            <a:ext cx="12192000" cy="3145807"/>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881EA-0F12-1F35-0306-E6788CB0723E}"/>
              </a:ext>
            </a:extLst>
          </p:cNvPr>
          <p:cNvSpPr>
            <a:spLocks noGrp="1"/>
          </p:cNvSpPr>
          <p:nvPr>
            <p:ph type="ctrTitle"/>
          </p:nvPr>
        </p:nvSpPr>
        <p:spPr>
          <a:xfrm>
            <a:off x="589558" y="558413"/>
            <a:ext cx="5474257" cy="4725564"/>
          </a:xfrm>
        </p:spPr>
        <p:txBody>
          <a:bodyPr anchor="t">
            <a:normAutofit/>
          </a:bodyPr>
          <a:lstStyle/>
          <a:p>
            <a:r>
              <a:rPr lang="en-US">
                <a:solidFill>
                  <a:srgbClr val="FFFFFF"/>
                </a:solidFill>
              </a:rPr>
              <a:t>Fraud Transaction Prediction for International Remittance</a:t>
            </a:r>
          </a:p>
        </p:txBody>
      </p:sp>
      <p:sp>
        <p:nvSpPr>
          <p:cNvPr id="3" name="Subtitle 2">
            <a:extLst>
              <a:ext uri="{FF2B5EF4-FFF2-40B4-BE49-F238E27FC236}">
                <a16:creationId xmlns:a16="http://schemas.microsoft.com/office/drawing/2014/main" id="{285A10E6-1120-0B73-9A1B-5A9865EDD277}"/>
              </a:ext>
            </a:extLst>
          </p:cNvPr>
          <p:cNvSpPr>
            <a:spLocks noGrp="1"/>
          </p:cNvSpPr>
          <p:nvPr>
            <p:ph type="subTitle" idx="1"/>
          </p:nvPr>
        </p:nvSpPr>
        <p:spPr>
          <a:xfrm>
            <a:off x="6469038" y="2183130"/>
            <a:ext cx="5566751" cy="3623310"/>
          </a:xfrm>
        </p:spPr>
        <p:txBody>
          <a:bodyPr anchor="b">
            <a:normAutofit/>
          </a:bodyPr>
          <a:lstStyle/>
          <a:p>
            <a:pPr algn="r"/>
            <a:endParaRPr lang="en-US" sz="1800" b="1" dirty="0">
              <a:solidFill>
                <a:schemeClr val="bg2">
                  <a:lumMod val="10000"/>
                </a:schemeClr>
              </a:solidFill>
            </a:endParaRPr>
          </a:p>
          <a:p>
            <a:pPr algn="r"/>
            <a:r>
              <a:rPr lang="en-US" sz="1800" b="1" dirty="0">
                <a:solidFill>
                  <a:schemeClr val="bg2">
                    <a:lumMod val="10000"/>
                  </a:schemeClr>
                </a:solidFill>
              </a:rPr>
              <a:t>YASWANT MEKA</a:t>
            </a:r>
          </a:p>
          <a:p>
            <a:pPr algn="r"/>
            <a:r>
              <a:rPr lang="en-US" sz="1800" dirty="0">
                <a:solidFill>
                  <a:schemeClr val="bg2">
                    <a:lumMod val="10000"/>
                  </a:schemeClr>
                </a:solidFill>
              </a:rPr>
              <a:t> </a:t>
            </a:r>
          </a:p>
        </p:txBody>
      </p:sp>
      <p:sp useBgFill="1">
        <p:nvSpPr>
          <p:cNvPr id="55" name="Rectangle 5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28481"/>
            <a:ext cx="12192000" cy="939092"/>
          </a:xfrm>
          <a:prstGeom prst="rect">
            <a:avLst/>
          </a:prstGeom>
          <a:ln>
            <a:noFill/>
          </a:ln>
          <a:effectLst>
            <a:outerShdw blurRad="203200" dist="101600" dir="121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DF9357EB-7D54-4539-B1CD-2F21C5F24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725878" y="608891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173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ct graphic of red blue smoke">
            <a:extLst>
              <a:ext uri="{FF2B5EF4-FFF2-40B4-BE49-F238E27FC236}">
                <a16:creationId xmlns:a16="http://schemas.microsoft.com/office/drawing/2014/main" id="{5430BCD0-1198-BE7C-23C2-D1CA6467336A}"/>
              </a:ext>
            </a:extLst>
          </p:cNvPr>
          <p:cNvPicPr>
            <a:picLocks noChangeAspect="1"/>
          </p:cNvPicPr>
          <p:nvPr/>
        </p:nvPicPr>
        <p:blipFill rotWithShape="1">
          <a:blip r:embed="rId2"/>
          <a:srcRect t="30866" r="1" b="7596"/>
          <a:stretch/>
        </p:blipFill>
        <p:spPr>
          <a:xfrm>
            <a:off x="20" y="-1"/>
            <a:ext cx="11144289" cy="6858001"/>
          </a:xfrm>
          <a:prstGeom prst="rect">
            <a:avLst/>
          </a:prstGeom>
          <a:effectLst>
            <a:outerShdw blurRad="596900" dist="330200" dir="8820000" sx="87000" sy="87000" algn="ctr" rotWithShape="0">
              <a:srgbClr val="000000">
                <a:alpha val="29000"/>
              </a:srgbClr>
            </a:outerShdw>
          </a:effectLst>
        </p:spPr>
      </p:pic>
      <p:sp>
        <p:nvSpPr>
          <p:cNvPr id="21"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B9F71-22E1-BAA4-73F3-D69712B9D1A6}"/>
              </a:ext>
            </a:extLst>
          </p:cNvPr>
          <p:cNvSpPr>
            <a:spLocks noGrp="1"/>
          </p:cNvSpPr>
          <p:nvPr>
            <p:ph type="title"/>
          </p:nvPr>
        </p:nvSpPr>
        <p:spPr>
          <a:xfrm>
            <a:off x="589558" y="1549597"/>
            <a:ext cx="4501057" cy="2483316"/>
          </a:xfrm>
        </p:spPr>
        <p:txBody>
          <a:bodyPr vert="horz" lIns="91440" tIns="45720" rIns="91440" bIns="45720" rtlCol="0" anchor="b">
            <a:normAutofit/>
          </a:bodyPr>
          <a:lstStyle/>
          <a:p>
            <a:r>
              <a:rPr lang="en-US" sz="4800">
                <a:solidFill>
                  <a:srgbClr val="FFFFFF"/>
                </a:solidFill>
              </a:rPr>
              <a:t>Model Comparision</a:t>
            </a:r>
          </a:p>
        </p:txBody>
      </p:sp>
      <p:cxnSp>
        <p:nvCxnSpPr>
          <p:cNvPr id="23" name="Straight Connector 22">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876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7" name="Rectangle 2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1874235"/>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268EB0-0604-6B58-19C2-4229F78B93CD}"/>
              </a:ext>
            </a:extLst>
          </p:cNvPr>
          <p:cNvSpPr>
            <a:spLocks noGrp="1"/>
          </p:cNvSpPr>
          <p:nvPr>
            <p:ph type="title"/>
          </p:nvPr>
        </p:nvSpPr>
        <p:spPr>
          <a:xfrm>
            <a:off x="589558" y="293428"/>
            <a:ext cx="5474257" cy="1235225"/>
          </a:xfrm>
        </p:spPr>
        <p:txBody>
          <a:bodyPr vert="horz" lIns="91440" tIns="45720" rIns="91440" bIns="45720" rtlCol="0" anchor="ctr">
            <a:normAutofit/>
          </a:bodyPr>
          <a:lstStyle/>
          <a:p>
            <a:r>
              <a:rPr lang="en-US" sz="3600"/>
              <a:t>Different Model Comparision</a:t>
            </a:r>
          </a:p>
        </p:txBody>
      </p:sp>
      <p:cxnSp>
        <p:nvCxnSpPr>
          <p:cNvPr id="28" name="Straight Connector 27">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group of different colored bars&#10;&#10;Description automatically generated">
            <a:extLst>
              <a:ext uri="{FF2B5EF4-FFF2-40B4-BE49-F238E27FC236}">
                <a16:creationId xmlns:a16="http://schemas.microsoft.com/office/drawing/2014/main" id="{FE8CD937-566D-D2D8-8E80-6D34F8B50FF8}"/>
              </a:ext>
            </a:extLst>
          </p:cNvPr>
          <p:cNvPicPr>
            <a:picLocks noGrp="1" noChangeAspect="1"/>
          </p:cNvPicPr>
          <p:nvPr>
            <p:ph idx="1"/>
          </p:nvPr>
        </p:nvPicPr>
        <p:blipFill>
          <a:blip r:embed="rId2"/>
          <a:stretch>
            <a:fillRect/>
          </a:stretch>
        </p:blipFill>
        <p:spPr>
          <a:xfrm>
            <a:off x="1569010" y="2167663"/>
            <a:ext cx="8989609" cy="4427380"/>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301288928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ood in a test tube">
            <a:extLst>
              <a:ext uri="{FF2B5EF4-FFF2-40B4-BE49-F238E27FC236}">
                <a16:creationId xmlns:a16="http://schemas.microsoft.com/office/drawing/2014/main" id="{841E46BC-9E3A-4475-AB95-CD6A9FE2042C}"/>
              </a:ext>
            </a:extLst>
          </p:cNvPr>
          <p:cNvPicPr>
            <a:picLocks noChangeAspect="1"/>
          </p:cNvPicPr>
          <p:nvPr/>
        </p:nvPicPr>
        <p:blipFill rotWithShape="1">
          <a:blip r:embed="rId2"/>
          <a:srcRect r="1" b="7809"/>
          <a:stretch/>
        </p:blipFill>
        <p:spPr>
          <a:xfrm>
            <a:off x="20" y="-1"/>
            <a:ext cx="11144289" cy="6858001"/>
          </a:xfrm>
          <a:prstGeom prst="rect">
            <a:avLst/>
          </a:prstGeom>
          <a:effectLst>
            <a:outerShdw blurRad="596900" dist="330200" dir="8820000" sx="87000" sy="87000" algn="ctr" rotWithShape="0">
              <a:srgbClr val="000000">
                <a:alpha val="29000"/>
              </a:srgbClr>
            </a:outerShdw>
          </a:effectLst>
        </p:spPr>
      </p:pic>
      <p:sp>
        <p:nvSpPr>
          <p:cNvPr id="40"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E397D-C137-CA29-A847-0D121D5584CA}"/>
              </a:ext>
            </a:extLst>
          </p:cNvPr>
          <p:cNvSpPr>
            <a:spLocks noGrp="1"/>
          </p:cNvSpPr>
          <p:nvPr>
            <p:ph type="title"/>
          </p:nvPr>
        </p:nvSpPr>
        <p:spPr>
          <a:xfrm>
            <a:off x="589558" y="1549597"/>
            <a:ext cx="4501057" cy="2483316"/>
          </a:xfrm>
        </p:spPr>
        <p:txBody>
          <a:bodyPr vert="horz" lIns="91440" tIns="45720" rIns="91440" bIns="45720" rtlCol="0" anchor="b">
            <a:normAutofit/>
          </a:bodyPr>
          <a:lstStyle/>
          <a:p>
            <a:r>
              <a:rPr lang="en-US" sz="4800">
                <a:solidFill>
                  <a:srgbClr val="FFFFFF"/>
                </a:solidFill>
              </a:rPr>
              <a:t>Conclusion</a:t>
            </a:r>
          </a:p>
        </p:txBody>
      </p:sp>
      <p:cxnSp>
        <p:nvCxnSpPr>
          <p:cNvPr id="42" name="Straight Connector 41">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17040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3BED-E7F2-CC5D-9EA0-82F7F4A8B5CE}"/>
              </a:ext>
            </a:extLst>
          </p:cNvPr>
          <p:cNvSpPr>
            <a:spLocks noGrp="1"/>
          </p:cNvSpPr>
          <p:nvPr>
            <p:ph type="title"/>
          </p:nvPr>
        </p:nvSpPr>
        <p:spPr/>
        <p:txBody>
          <a:bodyPr/>
          <a:lstStyle/>
          <a:p>
            <a:r>
              <a:rPr lang="en-US"/>
              <a:t>Conclusion </a:t>
            </a:r>
            <a:endParaRPr lang="en-US" dirty="0"/>
          </a:p>
        </p:txBody>
      </p:sp>
      <p:sp>
        <p:nvSpPr>
          <p:cNvPr id="3" name="Content Placeholder 2">
            <a:extLst>
              <a:ext uri="{FF2B5EF4-FFF2-40B4-BE49-F238E27FC236}">
                <a16:creationId xmlns:a16="http://schemas.microsoft.com/office/drawing/2014/main" id="{2EBF7E2A-9916-A5FE-360D-F2CF6DD65F10}"/>
              </a:ext>
            </a:extLst>
          </p:cNvPr>
          <p:cNvSpPr>
            <a:spLocks noGrp="1"/>
          </p:cNvSpPr>
          <p:nvPr>
            <p:ph idx="1"/>
          </p:nvPr>
        </p:nvSpPr>
        <p:spPr/>
        <p:txBody>
          <a:bodyPr>
            <a:normAutofit fontScale="25000" lnSpcReduction="20000"/>
          </a:bodyPr>
          <a:lstStyle/>
          <a:p>
            <a:pPr algn="l"/>
            <a:r>
              <a:rPr lang="en-US" sz="4000" b="0" i="0" u="none" strike="noStrike">
                <a:effectLst/>
                <a:latin typeface="Söhne"/>
              </a:rPr>
              <a:t>In conclusion, our fraud transaction detection project has achieved significant milestones in enhancing the security and reliability of financial transactions. Key takeaways from our endeavor include:</a:t>
            </a:r>
          </a:p>
          <a:p>
            <a:pPr algn="l">
              <a:buFont typeface="+mj-lt"/>
              <a:buAutoNum type="arabicPeriod"/>
            </a:pPr>
            <a:r>
              <a:rPr lang="en-US" sz="4000" b="1" i="0" u="none" strike="noStrike">
                <a:effectLst/>
                <a:latin typeface="Söhne"/>
              </a:rPr>
              <a:t>Robust Fraud Detection Model:</a:t>
            </a:r>
            <a:endParaRPr lang="en-US" sz="4000" b="0" i="0" u="none" strike="noStrike">
              <a:effectLst/>
              <a:latin typeface="Söhne"/>
            </a:endParaRPr>
          </a:p>
          <a:p>
            <a:pPr marL="742950" lvl="1" indent="-285750" algn="l">
              <a:buFont typeface="+mj-lt"/>
              <a:buAutoNum type="arabicPeriod"/>
            </a:pPr>
            <a:r>
              <a:rPr lang="en-US" sz="3600" b="0" i="0" u="none" strike="noStrike">
                <a:effectLst/>
                <a:latin typeface="Söhne"/>
              </a:rPr>
              <a:t>The implementation of a Random Forest Classifier, coupled with meticulous data preprocessing and feature engineering, has resulted in a robust model for identifying fraudulent transactions.</a:t>
            </a:r>
          </a:p>
          <a:p>
            <a:pPr algn="l">
              <a:buFont typeface="+mj-lt"/>
              <a:buAutoNum type="arabicPeriod"/>
            </a:pPr>
            <a:r>
              <a:rPr lang="en-US" sz="4000" b="1" i="0" u="none" strike="noStrike">
                <a:effectLst/>
                <a:latin typeface="Söhne"/>
              </a:rPr>
              <a:t>Effective Handling of Imbalances:</a:t>
            </a:r>
            <a:endParaRPr lang="en-US" sz="4000" b="0" i="0" u="none" strike="noStrike">
              <a:effectLst/>
              <a:latin typeface="Söhne"/>
            </a:endParaRPr>
          </a:p>
          <a:p>
            <a:pPr marL="742950" lvl="1" indent="-285750" algn="l">
              <a:buFont typeface="+mj-lt"/>
              <a:buAutoNum type="arabicPeriod"/>
            </a:pPr>
            <a:r>
              <a:rPr lang="en-US" sz="3600" b="0" i="0" u="none" strike="noStrike">
                <a:effectLst/>
                <a:latin typeface="Söhne"/>
              </a:rPr>
              <a:t>By utilizing the Synthetic Minority Over-sampling Technique (SMOTE), we successfully addressed imbalances in the dataset, ensuring the model's proficiency in recognizing both non-fraud and fraud instances.</a:t>
            </a:r>
          </a:p>
          <a:p>
            <a:pPr algn="l">
              <a:buFont typeface="+mj-lt"/>
              <a:buAutoNum type="arabicPeriod"/>
            </a:pPr>
            <a:r>
              <a:rPr lang="en-US" sz="4000" b="1" i="0" u="none" strike="noStrike">
                <a:effectLst/>
                <a:latin typeface="Söhne"/>
              </a:rPr>
              <a:t>High Precision and Recall:</a:t>
            </a:r>
            <a:endParaRPr lang="en-US" sz="4000" b="0" i="0" u="none" strike="noStrike">
              <a:effectLst/>
              <a:latin typeface="Söhne"/>
            </a:endParaRPr>
          </a:p>
          <a:p>
            <a:pPr marL="742950" lvl="1" indent="-285750" algn="l">
              <a:buFont typeface="+mj-lt"/>
              <a:buAutoNum type="arabicPeriod"/>
            </a:pPr>
            <a:r>
              <a:rPr lang="en-US" sz="3600" b="0" i="0" u="none" strike="noStrike">
                <a:effectLst/>
                <a:latin typeface="Söhne"/>
              </a:rPr>
              <a:t>The model exhibits high precision and recall for both non-fraud and fraud classes, indicating a balanced performance in capturing fraudulent activities while minimizing false positives.</a:t>
            </a:r>
          </a:p>
          <a:p>
            <a:pPr algn="l">
              <a:buFont typeface="+mj-lt"/>
              <a:buAutoNum type="arabicPeriod"/>
            </a:pPr>
            <a:r>
              <a:rPr lang="en-US" sz="4000" b="1" i="0" u="none" strike="noStrike">
                <a:effectLst/>
                <a:latin typeface="Söhne"/>
              </a:rPr>
              <a:t>Accurate Predictions:</a:t>
            </a:r>
            <a:endParaRPr lang="en-US" sz="4000" b="0" i="0" u="none" strike="noStrike">
              <a:effectLst/>
              <a:latin typeface="Söhne"/>
            </a:endParaRPr>
          </a:p>
          <a:p>
            <a:pPr marL="742950" lvl="1" indent="-285750" algn="l">
              <a:buFont typeface="+mj-lt"/>
              <a:buAutoNum type="arabicPeriod"/>
            </a:pPr>
            <a:r>
              <a:rPr lang="en-US" sz="3600" b="0" i="0" u="none" strike="noStrike">
                <a:effectLst/>
                <a:latin typeface="Söhne"/>
              </a:rPr>
              <a:t>The overall accuracy of 94% underscores the model's effectiveness in making accurate predictions, instilling confidence in its real-world applicability.</a:t>
            </a:r>
          </a:p>
          <a:p>
            <a:pPr algn="l">
              <a:buFont typeface="+mj-lt"/>
              <a:buAutoNum type="arabicPeriod"/>
            </a:pPr>
            <a:r>
              <a:rPr lang="en-US" sz="4000" b="1" i="0" u="none" strike="noStrike">
                <a:effectLst/>
                <a:latin typeface="Söhne"/>
              </a:rPr>
              <a:t>Contribution to Security:</a:t>
            </a:r>
            <a:endParaRPr lang="en-US" sz="4000" b="0" i="0" u="none" strike="noStrike">
              <a:effectLst/>
              <a:latin typeface="Söhne"/>
            </a:endParaRPr>
          </a:p>
          <a:p>
            <a:pPr marL="742950" lvl="1" indent="-285750" algn="l">
              <a:buFont typeface="+mj-lt"/>
              <a:buAutoNum type="arabicPeriod"/>
            </a:pPr>
            <a:r>
              <a:rPr lang="en-US" sz="3600" b="0" i="0" u="none" strike="noStrike">
                <a:effectLst/>
                <a:latin typeface="Söhne"/>
              </a:rPr>
              <a:t>Our project contributes to the broader goal of enhancing the security of international financial transactions, safeguarding businesses and individuals from potential economic losses and reputational damage.</a:t>
            </a:r>
          </a:p>
          <a:p>
            <a:pPr algn="l">
              <a:buFont typeface="+mj-lt"/>
              <a:buAutoNum type="arabicPeriod"/>
            </a:pPr>
            <a:r>
              <a:rPr lang="en-US" sz="4000" b="1" i="0" u="none" strike="noStrike">
                <a:effectLst/>
                <a:latin typeface="Söhne"/>
              </a:rPr>
              <a:t>Continuous Improvement:</a:t>
            </a:r>
            <a:endParaRPr lang="en-US" sz="4000" b="0" i="0" u="none" strike="noStrike">
              <a:effectLst/>
              <a:latin typeface="Söhne"/>
            </a:endParaRPr>
          </a:p>
          <a:p>
            <a:pPr marL="742950" lvl="1" indent="-285750" algn="l">
              <a:buFont typeface="+mj-lt"/>
              <a:buAutoNum type="arabicPeriod"/>
            </a:pPr>
            <a:r>
              <a:rPr lang="en-US" sz="3600" b="0" i="0" u="none" strike="noStrike">
                <a:effectLst/>
                <a:latin typeface="Söhne"/>
              </a:rPr>
              <a:t>As the landscape of fraud evolves, our commitment extends to continuous improvement. Future iterations will involve staying abreast of emerging fraud patterns and incorporating advanced techniques for even more robust detection.</a:t>
            </a:r>
          </a:p>
          <a:p>
            <a:br>
              <a:rPr lang="en-US"/>
            </a:br>
            <a:endParaRPr lang="en-US" dirty="0"/>
          </a:p>
        </p:txBody>
      </p:sp>
    </p:spTree>
    <p:extLst>
      <p:ext uri="{BB962C8B-B14F-4D97-AF65-F5344CB8AC3E}">
        <p14:creationId xmlns:p14="http://schemas.microsoft.com/office/powerpoint/2010/main" val="4076772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C9A6B-50CD-BF89-5A9E-1BBD25B008F0}"/>
              </a:ext>
            </a:extLst>
          </p:cNvPr>
          <p:cNvSpPr>
            <a:spLocks noGrp="1"/>
          </p:cNvSpPr>
          <p:nvPr>
            <p:ph type="title"/>
          </p:nvPr>
        </p:nvSpPr>
        <p:spPr>
          <a:xfrm>
            <a:off x="595560" y="735105"/>
            <a:ext cx="4911905" cy="931577"/>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8B185E97-65A1-D8B3-5A8B-995FEF0D00C7}"/>
              </a:ext>
            </a:extLst>
          </p:cNvPr>
          <p:cNvSpPr>
            <a:spLocks noGrp="1"/>
          </p:cNvSpPr>
          <p:nvPr>
            <p:ph idx="1"/>
          </p:nvPr>
        </p:nvSpPr>
        <p:spPr>
          <a:xfrm>
            <a:off x="595561" y="1783976"/>
            <a:ext cx="4911905" cy="4456103"/>
          </a:xfrm>
        </p:spPr>
        <p:txBody>
          <a:bodyPr anchor="ctr">
            <a:normAutofit/>
          </a:bodyPr>
          <a:lstStyle/>
          <a:p>
            <a:pPr>
              <a:lnSpc>
                <a:spcPct val="100000"/>
              </a:lnSpc>
            </a:pPr>
            <a:r>
              <a:rPr lang="en-US" sz="1100" b="0" i="0" u="none" strike="noStrike" dirty="0">
                <a:effectLst/>
                <a:latin typeface="Söhne"/>
              </a:rPr>
              <a:t>Detecting fraud transactions is very crucial for safeguarding financial assets, preserving trust in financial systems, and protecting individuals and businesses from substantial economic losses and potential long-term reputational damage. It plays a pivotal role in maintaining the integrity and stability of the global economy by mitigating risks, ensuring regulatory compliance, and fostering a secure environment for online transactions. It is crucial for: </a:t>
            </a:r>
          </a:p>
          <a:p>
            <a:pPr marL="742950" lvl="1" indent="-285750">
              <a:lnSpc>
                <a:spcPct val="100000"/>
              </a:lnSpc>
              <a:buFont typeface="Arial" panose="020B0604020202020204" pitchFamily="34" charset="0"/>
              <a:buChar char="•"/>
            </a:pPr>
            <a:r>
              <a:rPr lang="en-US" sz="1100" b="1" i="0" u="none" strike="noStrike" dirty="0">
                <a:effectLst/>
                <a:latin typeface="Söhne"/>
              </a:rPr>
              <a:t>Financial Protection:</a:t>
            </a:r>
            <a:r>
              <a:rPr lang="en-US" sz="1100" b="0" i="0" u="none" strike="noStrike" dirty="0">
                <a:effectLst/>
                <a:latin typeface="Söhne"/>
              </a:rPr>
              <a:t> Prevents significant financial losses for individuals and businesses.</a:t>
            </a:r>
          </a:p>
          <a:p>
            <a:pPr marL="742950" lvl="1" indent="-285750">
              <a:lnSpc>
                <a:spcPct val="100000"/>
              </a:lnSpc>
              <a:buFont typeface="Arial" panose="020B0604020202020204" pitchFamily="34" charset="0"/>
              <a:buChar char="•"/>
            </a:pPr>
            <a:r>
              <a:rPr lang="en-US" sz="1100" b="1" i="0" u="none" strike="noStrike" dirty="0">
                <a:effectLst/>
                <a:latin typeface="Söhne"/>
              </a:rPr>
              <a:t>Consumer Safety:</a:t>
            </a:r>
            <a:r>
              <a:rPr lang="en-US" sz="1100" b="0" i="0" u="none" strike="noStrike" dirty="0">
                <a:effectLst/>
                <a:latin typeface="Söhne"/>
              </a:rPr>
              <a:t> Safeguards individuals from identity theft and unauthorized charges.</a:t>
            </a:r>
          </a:p>
          <a:p>
            <a:pPr marL="742950" lvl="1" indent="-285750">
              <a:lnSpc>
                <a:spcPct val="100000"/>
              </a:lnSpc>
              <a:buFont typeface="Arial" panose="020B0604020202020204" pitchFamily="34" charset="0"/>
              <a:buChar char="•"/>
            </a:pPr>
            <a:r>
              <a:rPr lang="en-US" sz="1100" b="1" i="0" u="none" strike="noStrike" dirty="0">
                <a:effectLst/>
                <a:latin typeface="Söhne"/>
              </a:rPr>
              <a:t>Business Reputation:</a:t>
            </a:r>
            <a:r>
              <a:rPr lang="en-US" sz="1100" b="0" i="0" u="none" strike="noStrike" dirty="0">
                <a:effectLst/>
                <a:latin typeface="Söhne"/>
              </a:rPr>
              <a:t> Preserves trust by demonstrating a commitment to security.</a:t>
            </a:r>
          </a:p>
          <a:p>
            <a:pPr marL="742950" lvl="1" indent="-285750">
              <a:lnSpc>
                <a:spcPct val="100000"/>
              </a:lnSpc>
              <a:buFont typeface="Arial" panose="020B0604020202020204" pitchFamily="34" charset="0"/>
              <a:buChar char="•"/>
            </a:pPr>
            <a:r>
              <a:rPr lang="en-US" sz="1100" b="1" i="0" u="none" strike="noStrike" dirty="0">
                <a:effectLst/>
                <a:latin typeface="Söhne"/>
              </a:rPr>
              <a:t>Regulatory Compliance:</a:t>
            </a:r>
            <a:r>
              <a:rPr lang="en-US" sz="1100" b="0" i="0" u="none" strike="noStrike" dirty="0">
                <a:effectLst/>
                <a:latin typeface="Söhne"/>
              </a:rPr>
              <a:t> Meets industry regulations for enhanced security measures.</a:t>
            </a:r>
          </a:p>
          <a:p>
            <a:pPr marL="742950" lvl="1" indent="-285750">
              <a:lnSpc>
                <a:spcPct val="100000"/>
              </a:lnSpc>
              <a:buFont typeface="Arial" panose="020B0604020202020204" pitchFamily="34" charset="0"/>
              <a:buChar char="•"/>
            </a:pPr>
            <a:r>
              <a:rPr lang="en-US" sz="1100" b="1" i="0" u="none" strike="noStrike" dirty="0">
                <a:effectLst/>
                <a:latin typeface="Söhne"/>
              </a:rPr>
              <a:t>Operational Continuity:</a:t>
            </a:r>
            <a:r>
              <a:rPr lang="en-US" sz="1100" b="0" i="0" u="none" strike="noStrike" dirty="0">
                <a:effectLst/>
                <a:latin typeface="Söhne"/>
              </a:rPr>
              <a:t> Minimizes disruptions caused by fraudulent activities.</a:t>
            </a:r>
          </a:p>
          <a:p>
            <a:pPr marL="742950" lvl="1" indent="-285750">
              <a:lnSpc>
                <a:spcPct val="100000"/>
              </a:lnSpc>
              <a:buFont typeface="Arial" panose="020B0604020202020204" pitchFamily="34" charset="0"/>
              <a:buChar char="•"/>
            </a:pPr>
            <a:r>
              <a:rPr lang="en-US" sz="1100" b="1" i="0" u="none" strike="noStrike" dirty="0">
                <a:effectLst/>
                <a:latin typeface="Söhne"/>
              </a:rPr>
              <a:t>Global Impact:</a:t>
            </a:r>
            <a:r>
              <a:rPr lang="en-US" sz="1100" b="0" i="0" u="none" strike="noStrike" dirty="0">
                <a:effectLst/>
                <a:latin typeface="Söhne"/>
              </a:rPr>
              <a:t> Addresses international financial crimes for a secure global ecosystem.</a:t>
            </a:r>
          </a:p>
          <a:p>
            <a:pPr marL="742950" lvl="1" indent="-285750">
              <a:lnSpc>
                <a:spcPct val="100000"/>
              </a:lnSpc>
              <a:buFont typeface="Arial" panose="020B0604020202020204" pitchFamily="34" charset="0"/>
              <a:buChar char="•"/>
            </a:pPr>
            <a:r>
              <a:rPr lang="en-US" sz="1100" b="1" i="0" u="none" strike="noStrike" dirty="0">
                <a:effectLst/>
                <a:latin typeface="Söhne"/>
              </a:rPr>
              <a:t>Cybersecurity Enhancement:</a:t>
            </a:r>
            <a:r>
              <a:rPr lang="en-US" sz="1100" b="0" i="0" u="none" strike="noStrike" dirty="0">
                <a:effectLst/>
                <a:latin typeface="Söhne"/>
              </a:rPr>
              <a:t> Integral to overall cybersecurity efforts.</a:t>
            </a:r>
          </a:p>
          <a:p>
            <a:pPr marL="742950" lvl="1" indent="-285750">
              <a:lnSpc>
                <a:spcPct val="100000"/>
              </a:lnSpc>
              <a:buFont typeface="Arial" panose="020B0604020202020204" pitchFamily="34" charset="0"/>
              <a:buChar char="•"/>
            </a:pPr>
            <a:r>
              <a:rPr lang="en-US" sz="1100" b="1" i="0" u="none" strike="noStrike" dirty="0">
                <a:effectLst/>
                <a:latin typeface="Söhne"/>
              </a:rPr>
              <a:t>Adaptability:</a:t>
            </a:r>
            <a:r>
              <a:rPr lang="en-US" sz="1100" b="0" i="0" u="none" strike="noStrike" dirty="0">
                <a:effectLst/>
                <a:latin typeface="Söhne"/>
              </a:rPr>
              <a:t> Evolves to stay ahead of emerging fraud tactics.</a:t>
            </a:r>
          </a:p>
          <a:p>
            <a:pPr>
              <a:lnSpc>
                <a:spcPct val="100000"/>
              </a:lnSpc>
            </a:pPr>
            <a:endParaRPr lang="en-US" sz="1000" dirty="0"/>
          </a:p>
        </p:txBody>
      </p:sp>
      <p:pic>
        <p:nvPicPr>
          <p:cNvPr id="6" name="Picture 5" descr="Hands typing on a computer&#10;&#10;Description automatically generated">
            <a:extLst>
              <a:ext uri="{FF2B5EF4-FFF2-40B4-BE49-F238E27FC236}">
                <a16:creationId xmlns:a16="http://schemas.microsoft.com/office/drawing/2014/main" id="{79F7ABC2-B806-B483-EE8F-A2A0010D48CF}"/>
              </a:ext>
            </a:extLst>
          </p:cNvPr>
          <p:cNvPicPr>
            <a:picLocks noChangeAspect="1"/>
          </p:cNvPicPr>
          <p:nvPr/>
        </p:nvPicPr>
        <p:blipFill rotWithShape="1">
          <a:blip r:embed="rId2"/>
          <a:srcRect l="20025" r="28955" b="-2"/>
          <a:stretch/>
        </p:blipFill>
        <p:spPr>
          <a:xfrm>
            <a:off x="6103028" y="373566"/>
            <a:ext cx="4763015" cy="6231638"/>
          </a:xfrm>
          <a:prstGeom prst="rect">
            <a:avLst/>
          </a:prstGeom>
        </p:spPr>
      </p:pic>
      <p:cxnSp>
        <p:nvCxnSpPr>
          <p:cNvPr id="28" name="Straight Connector 27">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50081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E0CAE-69B7-8FB3-0713-2DE897BD9153}"/>
              </a:ext>
            </a:extLst>
          </p:cNvPr>
          <p:cNvSpPr>
            <a:spLocks noGrp="1"/>
          </p:cNvSpPr>
          <p:nvPr>
            <p:ph type="title"/>
          </p:nvPr>
        </p:nvSpPr>
        <p:spPr>
          <a:xfrm>
            <a:off x="6788582" y="858983"/>
            <a:ext cx="3968783" cy="2021378"/>
          </a:xfrm>
        </p:spPr>
        <p:txBody>
          <a:bodyPr>
            <a:normAutofit/>
          </a:bodyPr>
          <a:lstStyle/>
          <a:p>
            <a:r>
              <a:rPr lang="en-US" sz="4800" dirty="0"/>
              <a:t>Motivation</a:t>
            </a:r>
          </a:p>
        </p:txBody>
      </p:sp>
      <p:pic>
        <p:nvPicPr>
          <p:cNvPr id="19" name="Picture 18" descr="Genetic test results on a digital tablet">
            <a:extLst>
              <a:ext uri="{FF2B5EF4-FFF2-40B4-BE49-F238E27FC236}">
                <a16:creationId xmlns:a16="http://schemas.microsoft.com/office/drawing/2014/main" id="{191AF77E-2D05-58B5-3CBF-590B1AA216C5}"/>
              </a:ext>
            </a:extLst>
          </p:cNvPr>
          <p:cNvPicPr>
            <a:picLocks noChangeAspect="1"/>
          </p:cNvPicPr>
          <p:nvPr/>
        </p:nvPicPr>
        <p:blipFill rotWithShape="1">
          <a:blip r:embed="rId2"/>
          <a:srcRect l="25204" r="5079"/>
          <a:stretch/>
        </p:blipFill>
        <p:spPr>
          <a:xfrm>
            <a:off x="0" y="0"/>
            <a:ext cx="6374929" cy="6858002"/>
          </a:xfrm>
          <a:prstGeom prst="rect">
            <a:avLst/>
          </a:prstGeom>
        </p:spPr>
      </p:pic>
      <p:sp>
        <p:nvSpPr>
          <p:cNvPr id="3" name="Content Placeholder 2">
            <a:extLst>
              <a:ext uri="{FF2B5EF4-FFF2-40B4-BE49-F238E27FC236}">
                <a16:creationId xmlns:a16="http://schemas.microsoft.com/office/drawing/2014/main" id="{3B0877AC-FA2D-1F1F-5DB4-ECEB77BAA675}"/>
              </a:ext>
            </a:extLst>
          </p:cNvPr>
          <p:cNvSpPr>
            <a:spLocks noGrp="1"/>
          </p:cNvSpPr>
          <p:nvPr>
            <p:ph idx="1"/>
          </p:nvPr>
        </p:nvSpPr>
        <p:spPr>
          <a:xfrm>
            <a:off x="6762671" y="2498948"/>
            <a:ext cx="3968783" cy="3500069"/>
          </a:xfrm>
        </p:spPr>
        <p:txBody>
          <a:bodyPr anchor="ctr">
            <a:normAutofit/>
          </a:bodyPr>
          <a:lstStyle/>
          <a:p>
            <a:pPr>
              <a:lnSpc>
                <a:spcPct val="100000"/>
              </a:lnSpc>
            </a:pPr>
            <a:r>
              <a:rPr lang="en-US" sz="1400" b="0" i="0" u="none" strike="noStrike" dirty="0">
                <a:effectLst/>
                <a:latin typeface="Söhne"/>
              </a:rPr>
              <a:t>The primary goal of our project is to create a robust algorithm specifically tailored for detecting fraud in the realm of International Remittance. Given the vast number of daily transactions occurring globally, especially in the context of cross-border money transfers, establishing an effective system to identify and address fraudulent activities is indispensable. Our focus centers on developing a predictive model that enhances the security of international financial transactions, ensuring a seamless and secure transfer of money over the internet across diverse regions worldwide.</a:t>
            </a:r>
            <a:endParaRPr lang="en-US" sz="1400" dirty="0"/>
          </a:p>
        </p:txBody>
      </p:sp>
      <p:cxnSp>
        <p:nvCxnSpPr>
          <p:cNvPr id="42" name="Straight Connector 4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434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8269A693-A86B-C412-BFA5-43F146DC34A3}"/>
              </a:ext>
            </a:extLst>
          </p:cNvPr>
          <p:cNvPicPr>
            <a:picLocks noChangeAspect="1"/>
          </p:cNvPicPr>
          <p:nvPr/>
        </p:nvPicPr>
        <p:blipFill rotWithShape="1">
          <a:blip r:embed="rId2"/>
          <a:srcRect r="60077" b="-445"/>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A55B76-3F43-1306-E28E-620FC76A15B9}"/>
              </a:ext>
            </a:extLst>
          </p:cNvPr>
          <p:cNvSpPr>
            <a:spLocks noGrp="1"/>
          </p:cNvSpPr>
          <p:nvPr>
            <p:ph type="title"/>
          </p:nvPr>
        </p:nvSpPr>
        <p:spPr>
          <a:xfrm>
            <a:off x="5606552" y="2008094"/>
            <a:ext cx="4369757" cy="980766"/>
          </a:xfrm>
        </p:spPr>
        <p:txBody>
          <a:bodyPr>
            <a:normAutofit/>
          </a:bodyPr>
          <a:lstStyle/>
          <a:p>
            <a:r>
              <a:rPr lang="en-US" dirty="0"/>
              <a:t>Data </a:t>
            </a:r>
          </a:p>
        </p:txBody>
      </p:sp>
      <p:sp>
        <p:nvSpPr>
          <p:cNvPr id="3" name="Content Placeholder 2">
            <a:extLst>
              <a:ext uri="{FF2B5EF4-FFF2-40B4-BE49-F238E27FC236}">
                <a16:creationId xmlns:a16="http://schemas.microsoft.com/office/drawing/2014/main" id="{FD53313A-3FB8-1B6D-BDE0-E7416016B050}"/>
              </a:ext>
            </a:extLst>
          </p:cNvPr>
          <p:cNvSpPr>
            <a:spLocks noGrp="1"/>
          </p:cNvSpPr>
          <p:nvPr>
            <p:ph idx="1"/>
          </p:nvPr>
        </p:nvSpPr>
        <p:spPr>
          <a:xfrm>
            <a:off x="5606552" y="3467499"/>
            <a:ext cx="5012796" cy="3022948"/>
          </a:xfrm>
        </p:spPr>
        <p:txBody>
          <a:bodyPr>
            <a:normAutofit fontScale="92500" lnSpcReduction="10000"/>
          </a:bodyPr>
          <a:lstStyle/>
          <a:p>
            <a:pPr algn="just">
              <a:lnSpc>
                <a:spcPct val="100000"/>
              </a:lnSpc>
            </a:pPr>
            <a:r>
              <a:rPr lang="en-US" sz="1200" b="0" i="0" u="none" strike="noStrike" dirty="0">
                <a:effectLst/>
                <a:latin typeface="Söhne"/>
              </a:rPr>
              <a:t>Within our dataset, encompassing 11,000 records and 23 variables, specific attributes emerge as pivotal for predicting fraudulent transactions. Notably, the geographic details of both senders and receivers offer valuable insights into transaction origins. Employee status, categorized as admin or non-admin, proves influential in gauging the likelihood of fraudulent activities. Transaction amounts, reflective of monetary values, serve as fundamental indicators of potential irregularities.</a:t>
            </a:r>
          </a:p>
          <a:p>
            <a:pPr algn="just">
              <a:lnSpc>
                <a:spcPct val="100000"/>
              </a:lnSpc>
            </a:pPr>
            <a:r>
              <a:rPr lang="en-US" sz="1200" b="0" i="0" u="none" strike="noStrike" dirty="0">
                <a:effectLst/>
                <a:latin typeface="Söhne"/>
              </a:rPr>
              <a:t>Timestamps, capturing transaction chronology, introduce a temporal dimension to our analysis. These variables collectively serve as the cornerstone of our fraud prediction model, and unraveling their interplay is imperative for effective risk assessment. Our focus is on delving deeper into these attributes, aiming to uncover intricate patterns and relationships. This exploration is essential for the development of a robust fraud detection model.</a:t>
            </a:r>
          </a:p>
          <a:p>
            <a:pPr algn="just">
              <a:lnSpc>
                <a:spcPct val="100000"/>
              </a:lnSpc>
            </a:pPr>
            <a:r>
              <a:rPr lang="en-US" sz="1200" b="0" i="0" u="none" strike="noStrike" dirty="0">
                <a:effectLst/>
                <a:latin typeface="Söhne"/>
              </a:rPr>
              <a:t>Our ongoing analysis involves a meticulous examination of the connections between these attributes, aiming to identify nuanced patterns indicative of fraudulent behavior. This approach enhances the accuracy and reliability of our predictive model, reinforcing our commitment to effective fraud detection.</a:t>
            </a:r>
          </a:p>
          <a:p>
            <a:pPr>
              <a:lnSpc>
                <a:spcPct val="100000"/>
              </a:lnSpc>
            </a:pPr>
            <a:endParaRPr lang="en-US" sz="9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48565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4AD943C3-7456-37EA-7F11-5CFD20382BC5}"/>
              </a:ext>
            </a:extLst>
          </p:cNvPr>
          <p:cNvPicPr>
            <a:picLocks noChangeAspect="1"/>
          </p:cNvPicPr>
          <p:nvPr/>
        </p:nvPicPr>
        <p:blipFill rotWithShape="1">
          <a:blip r:embed="rId2"/>
          <a:srcRect l="11135" r="41699"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9767AB-45B5-FF03-AE2A-C30E97E70748}"/>
              </a:ext>
            </a:extLst>
          </p:cNvPr>
          <p:cNvSpPr>
            <a:spLocks noGrp="1"/>
          </p:cNvSpPr>
          <p:nvPr>
            <p:ph type="title"/>
          </p:nvPr>
        </p:nvSpPr>
        <p:spPr>
          <a:xfrm>
            <a:off x="5606552" y="858982"/>
            <a:ext cx="4369757" cy="2129878"/>
          </a:xfrm>
        </p:spPr>
        <p:txBody>
          <a:bodyPr>
            <a:normAutofit/>
          </a:bodyPr>
          <a:lstStyle/>
          <a:p>
            <a:r>
              <a:rPr lang="en-US" dirty="0"/>
              <a:t>Data Preprocessing</a:t>
            </a:r>
          </a:p>
        </p:txBody>
      </p:sp>
      <p:sp>
        <p:nvSpPr>
          <p:cNvPr id="3" name="Content Placeholder 2">
            <a:extLst>
              <a:ext uri="{FF2B5EF4-FFF2-40B4-BE49-F238E27FC236}">
                <a16:creationId xmlns:a16="http://schemas.microsoft.com/office/drawing/2014/main" id="{4FDFB538-06C1-5431-42ED-D98EC7A24B57}"/>
              </a:ext>
            </a:extLst>
          </p:cNvPr>
          <p:cNvSpPr>
            <a:spLocks noGrp="1"/>
          </p:cNvSpPr>
          <p:nvPr>
            <p:ph idx="1"/>
          </p:nvPr>
        </p:nvSpPr>
        <p:spPr>
          <a:xfrm>
            <a:off x="5606552" y="3429000"/>
            <a:ext cx="5012796" cy="2811079"/>
          </a:xfrm>
        </p:spPr>
        <p:txBody>
          <a:bodyPr>
            <a:normAutofit/>
          </a:bodyPr>
          <a:lstStyle/>
          <a:p>
            <a:pPr marL="171450" indent="-171450" algn="just">
              <a:lnSpc>
                <a:spcPct val="100000"/>
              </a:lnSpc>
              <a:buFont typeface="Arial" panose="020B0604020202020204" pitchFamily="34" charset="0"/>
              <a:buChar char="•"/>
            </a:pPr>
            <a:r>
              <a:rPr lang="en-US" sz="1200" dirty="0"/>
              <a:t>In preparing our dataset consisting of 11,000 rows and 23 features for analysis, thorough data preprocessing was pivotal. Our initial steps involved meticulous cleaning to address null values present across the features, ensuring a comprehensive and reliable dataset for analysis. </a:t>
            </a:r>
          </a:p>
          <a:p>
            <a:pPr marL="171450" indent="-171450" algn="just">
              <a:lnSpc>
                <a:spcPct val="100000"/>
              </a:lnSpc>
              <a:buFont typeface="Arial" panose="020B0604020202020204" pitchFamily="34" charset="0"/>
              <a:buChar char="•"/>
            </a:pPr>
            <a:r>
              <a:rPr lang="en-US" sz="1200" dirty="0"/>
              <a:t>Moreover, recognizing the imbalance in our target variable, we implemented the Synthetic Minority Over-sampling Technique (SMOTE). This technique allowed us to effectively address the imbalance, generating synthetic samples to create a balanced distribution in the target variable. The utilization of SMOTE enhances the robustness of our dataset, ensuring a more accurate and representative model training process, thereby bolstering the reliability of our fraud detection model.</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107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D38F80-A0D0-4062-8B61-16440AC9D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4E2962B-5F0B-4AAD-8D4A-87D6E2949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distribution of transaction amount&#10;&#10;Description automatically generated">
            <a:extLst>
              <a:ext uri="{FF2B5EF4-FFF2-40B4-BE49-F238E27FC236}">
                <a16:creationId xmlns:a16="http://schemas.microsoft.com/office/drawing/2014/main" id="{361CD772-CD2F-BF61-055A-791279DEB51E}"/>
              </a:ext>
            </a:extLst>
          </p:cNvPr>
          <p:cNvPicPr>
            <a:picLocks noChangeAspect="1"/>
          </p:cNvPicPr>
          <p:nvPr/>
        </p:nvPicPr>
        <p:blipFill>
          <a:blip r:embed="rId2"/>
          <a:stretch>
            <a:fillRect/>
          </a:stretch>
        </p:blipFill>
        <p:spPr>
          <a:xfrm>
            <a:off x="444798" y="693999"/>
            <a:ext cx="3376409" cy="2186225"/>
          </a:xfrm>
          <a:prstGeom prst="rect">
            <a:avLst/>
          </a:prstGeom>
        </p:spPr>
      </p:pic>
      <p:pic>
        <p:nvPicPr>
          <p:cNvPr id="6" name="Picture 5" descr="A graph showing a number of transactions&#10;&#10;Description automatically generated">
            <a:extLst>
              <a:ext uri="{FF2B5EF4-FFF2-40B4-BE49-F238E27FC236}">
                <a16:creationId xmlns:a16="http://schemas.microsoft.com/office/drawing/2014/main" id="{56CA71F4-9D84-F35F-626C-F973E8DF2EDA}"/>
              </a:ext>
            </a:extLst>
          </p:cNvPr>
          <p:cNvPicPr>
            <a:picLocks noChangeAspect="1"/>
          </p:cNvPicPr>
          <p:nvPr/>
        </p:nvPicPr>
        <p:blipFill>
          <a:blip r:embed="rId3"/>
          <a:stretch>
            <a:fillRect/>
          </a:stretch>
        </p:blipFill>
        <p:spPr>
          <a:xfrm>
            <a:off x="4228496" y="737167"/>
            <a:ext cx="3639270" cy="2092580"/>
          </a:xfrm>
          <a:prstGeom prst="rect">
            <a:avLst/>
          </a:prstGeom>
        </p:spPr>
      </p:pic>
      <p:pic>
        <p:nvPicPr>
          <p:cNvPr id="5" name="Picture 4" descr="A graph of a number of blue and orange bars&#10;&#10;Description automatically generated">
            <a:extLst>
              <a:ext uri="{FF2B5EF4-FFF2-40B4-BE49-F238E27FC236}">
                <a16:creationId xmlns:a16="http://schemas.microsoft.com/office/drawing/2014/main" id="{403E6320-BE8B-C15B-20A8-9F0884741A11}"/>
              </a:ext>
            </a:extLst>
          </p:cNvPr>
          <p:cNvPicPr>
            <a:picLocks noChangeAspect="1"/>
          </p:cNvPicPr>
          <p:nvPr/>
        </p:nvPicPr>
        <p:blipFill>
          <a:blip r:embed="rId4"/>
          <a:stretch>
            <a:fillRect/>
          </a:stretch>
        </p:blipFill>
        <p:spPr>
          <a:xfrm>
            <a:off x="8162737" y="759913"/>
            <a:ext cx="3639270" cy="2047089"/>
          </a:xfrm>
          <a:prstGeom prst="rect">
            <a:avLst/>
          </a:prstGeom>
        </p:spPr>
      </p:pic>
      <p:sp useBgFill="1">
        <p:nvSpPr>
          <p:cNvPr id="15" name="Rectangle 14">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120040"/>
            <a:ext cx="12192001" cy="3737959"/>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ECC9A-FD19-C596-14BE-229D787714D6}"/>
              </a:ext>
            </a:extLst>
          </p:cNvPr>
          <p:cNvSpPr>
            <a:spLocks noGrp="1"/>
          </p:cNvSpPr>
          <p:nvPr>
            <p:ph type="title"/>
          </p:nvPr>
        </p:nvSpPr>
        <p:spPr>
          <a:xfrm>
            <a:off x="688707" y="3497056"/>
            <a:ext cx="5090334" cy="2743023"/>
          </a:xfrm>
        </p:spPr>
        <p:txBody>
          <a:bodyPr anchor="ctr">
            <a:normAutofit/>
          </a:bodyPr>
          <a:lstStyle/>
          <a:p>
            <a:r>
              <a:rPr lang="en-US" dirty="0"/>
              <a:t>Exploratory Data Analysis (EDA)</a:t>
            </a:r>
          </a:p>
        </p:txBody>
      </p:sp>
      <p:sp>
        <p:nvSpPr>
          <p:cNvPr id="3" name="Content Placeholder 2">
            <a:extLst>
              <a:ext uri="{FF2B5EF4-FFF2-40B4-BE49-F238E27FC236}">
                <a16:creationId xmlns:a16="http://schemas.microsoft.com/office/drawing/2014/main" id="{6EDA9D69-BA8B-8C7C-434C-F1D081F5FC09}"/>
              </a:ext>
            </a:extLst>
          </p:cNvPr>
          <p:cNvSpPr>
            <a:spLocks noGrp="1"/>
          </p:cNvSpPr>
          <p:nvPr>
            <p:ph idx="1"/>
          </p:nvPr>
        </p:nvSpPr>
        <p:spPr>
          <a:xfrm>
            <a:off x="5526274" y="3602129"/>
            <a:ext cx="5977019" cy="3113116"/>
          </a:xfrm>
        </p:spPr>
        <p:txBody>
          <a:bodyPr anchor="b">
            <a:normAutofit/>
          </a:bodyPr>
          <a:lstStyle/>
          <a:p>
            <a:pPr>
              <a:lnSpc>
                <a:spcPct val="100000"/>
              </a:lnSpc>
            </a:pPr>
            <a:r>
              <a:rPr lang="en-US" sz="1000" b="0" i="0" u="none" strike="noStrike" dirty="0">
                <a:effectLst/>
                <a:latin typeface="Söhne"/>
              </a:rPr>
              <a:t>In our dedicated exploration of the fraud transaction dataset, the Exploratory Data Analysis (EDA) phase has unearthed crucial insights that form the bedrock of our understanding of fraudulent patterns. Visualizations, carefully crafted to enhance interpretability, have played a pivotal role in conveying these findings.</a:t>
            </a:r>
          </a:p>
          <a:p>
            <a:pPr>
              <a:lnSpc>
                <a:spcPct val="100000"/>
              </a:lnSpc>
              <a:buFont typeface="Arial" panose="020B0604020202020204" pitchFamily="34" charset="0"/>
              <a:buChar char="•"/>
            </a:pPr>
            <a:r>
              <a:rPr lang="en-US" sz="1000" b="1" i="0" u="none" strike="noStrike" dirty="0">
                <a:effectLst/>
                <a:latin typeface="Söhne"/>
              </a:rPr>
              <a:t>Distribution Anomalies:</a:t>
            </a:r>
            <a:endParaRPr lang="en-US" sz="1000" b="0" i="0" u="none" strike="noStrike" dirty="0">
              <a:effectLst/>
              <a:latin typeface="Söhne"/>
            </a:endParaRPr>
          </a:p>
          <a:p>
            <a:pPr marL="742950" lvl="1" indent="-285750">
              <a:lnSpc>
                <a:spcPct val="100000"/>
              </a:lnSpc>
              <a:buFont typeface="Arial" panose="020B0604020202020204" pitchFamily="34" charset="0"/>
              <a:buChar char="•"/>
            </a:pPr>
            <a:r>
              <a:rPr lang="en-US" sz="1000" b="0" i="0" u="none" strike="noStrike" dirty="0">
                <a:effectLst/>
                <a:latin typeface="Söhne"/>
              </a:rPr>
              <a:t>The first graph shows the distribution of Transaction amount across the dataset and the count of these amounts for all the transaction over the entire dataset. </a:t>
            </a:r>
          </a:p>
          <a:p>
            <a:pPr>
              <a:lnSpc>
                <a:spcPct val="100000"/>
              </a:lnSpc>
              <a:buFont typeface="Arial" panose="020B0604020202020204" pitchFamily="34" charset="0"/>
              <a:buChar char="•"/>
            </a:pPr>
            <a:r>
              <a:rPr lang="en-US" sz="1000" b="1" i="0" u="none" strike="noStrike" dirty="0">
                <a:effectLst/>
                <a:latin typeface="Söhne"/>
              </a:rPr>
              <a:t>Transaction Amount Patterns:</a:t>
            </a:r>
            <a:endParaRPr lang="en-US" sz="1000" b="0" i="0" u="none" strike="noStrike" dirty="0">
              <a:effectLst/>
              <a:latin typeface="Söhne"/>
            </a:endParaRPr>
          </a:p>
          <a:p>
            <a:pPr marL="742950" lvl="1" indent="-285750">
              <a:lnSpc>
                <a:spcPct val="100000"/>
              </a:lnSpc>
              <a:buFont typeface="Arial" panose="020B0604020202020204" pitchFamily="34" charset="0"/>
              <a:buChar char="•"/>
            </a:pPr>
            <a:r>
              <a:rPr lang="en-US" sz="1000" b="0" i="0" u="none" strike="noStrike" dirty="0">
                <a:effectLst/>
                <a:latin typeface="Söhne"/>
              </a:rPr>
              <a:t>Visual representations of transaction amounts offer a nuanced view of the distribution, pinpointing potential irregularities and aiding in the identification of fraudulent outliers.</a:t>
            </a:r>
          </a:p>
          <a:p>
            <a:pPr>
              <a:lnSpc>
                <a:spcPct val="100000"/>
              </a:lnSpc>
              <a:buFont typeface="Arial" panose="020B0604020202020204" pitchFamily="34" charset="0"/>
              <a:buChar char="•"/>
            </a:pPr>
            <a:r>
              <a:rPr lang="en-US" sz="1000" b="1" i="0" u="none" strike="noStrike" dirty="0">
                <a:effectLst/>
                <a:latin typeface="Söhne"/>
              </a:rPr>
              <a:t>Temporal Trends in Fraud:</a:t>
            </a:r>
            <a:endParaRPr lang="en-US" sz="1000" b="0" i="0" u="none" strike="noStrike" dirty="0">
              <a:effectLst/>
              <a:latin typeface="Söhne"/>
            </a:endParaRPr>
          </a:p>
          <a:p>
            <a:pPr marL="742950" lvl="1" indent="-285750">
              <a:lnSpc>
                <a:spcPct val="100000"/>
              </a:lnSpc>
              <a:buFont typeface="Arial" panose="020B0604020202020204" pitchFamily="34" charset="0"/>
              <a:buChar char="•"/>
            </a:pPr>
            <a:r>
              <a:rPr lang="en-US" sz="1000" b="0" i="0" u="none" strike="noStrike" dirty="0">
                <a:effectLst/>
                <a:latin typeface="Söhne"/>
              </a:rPr>
              <a:t>Time-series visualizations and chronological charts have allowed us to uncover temporal trends, discerning patterns that may indicate fraudulent behavior over specific time intervals.</a:t>
            </a:r>
          </a:p>
          <a:p>
            <a:pPr>
              <a:lnSpc>
                <a:spcPct val="100000"/>
              </a:lnSpc>
            </a:pPr>
            <a:r>
              <a:rPr lang="en-US" sz="1000" b="1" i="0" u="none" strike="noStrike" dirty="0">
                <a:effectLst/>
                <a:latin typeface="Söhne"/>
              </a:rPr>
              <a:t>Objective:</a:t>
            </a:r>
            <a:r>
              <a:rPr lang="en-US" sz="1000" b="0" i="0" u="none" strike="noStrike" dirty="0">
                <a:effectLst/>
                <a:latin typeface="Söhne"/>
              </a:rPr>
              <a:t> The purpose of our Exploratory Data Analysis is not only to unveil key patterns but also to inform the subsequent stages of feature engineering and model development. These insights are integral to the construction of a robust fraud detection system tailored to the intricacies of our specific dataset.</a:t>
            </a:r>
          </a:p>
          <a:p>
            <a:pPr>
              <a:lnSpc>
                <a:spcPct val="100000"/>
              </a:lnSpc>
            </a:pPr>
            <a:endParaRPr lang="en-US" sz="600" dirty="0"/>
          </a:p>
        </p:txBody>
      </p:sp>
      <p:cxnSp>
        <p:nvCxnSpPr>
          <p:cNvPr id="17" name="Straight Connector 1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24273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413C739D-903B-4C3A-8CD8-B5F604D96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84BC2-5E53-4CF4-52EF-A3A146281DC7}"/>
              </a:ext>
            </a:extLst>
          </p:cNvPr>
          <p:cNvSpPr>
            <a:spLocks noGrp="1"/>
          </p:cNvSpPr>
          <p:nvPr>
            <p:ph type="title"/>
          </p:nvPr>
        </p:nvSpPr>
        <p:spPr>
          <a:xfrm>
            <a:off x="761802" y="709938"/>
            <a:ext cx="4826830" cy="5530141"/>
          </a:xfrm>
        </p:spPr>
        <p:txBody>
          <a:bodyPr>
            <a:normAutofit/>
          </a:bodyPr>
          <a:lstStyle/>
          <a:p>
            <a:r>
              <a:rPr lang="en-US" dirty="0"/>
              <a:t>Methodology</a:t>
            </a:r>
          </a:p>
        </p:txBody>
      </p:sp>
      <p:sp useBgFill="1">
        <p:nvSpPr>
          <p:cNvPr id="10" name="Rectangle 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433" y="0"/>
            <a:ext cx="4826830"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6EBD986-154F-C85F-7616-8C61297CFDAD}"/>
              </a:ext>
            </a:extLst>
          </p:cNvPr>
          <p:cNvSpPr>
            <a:spLocks noGrp="1"/>
          </p:cNvSpPr>
          <p:nvPr>
            <p:ph idx="1"/>
          </p:nvPr>
        </p:nvSpPr>
        <p:spPr>
          <a:xfrm>
            <a:off x="6690455" y="709938"/>
            <a:ext cx="4016057" cy="5530141"/>
          </a:xfrm>
        </p:spPr>
        <p:txBody>
          <a:bodyPr anchor="ctr">
            <a:normAutofit lnSpcReduction="10000"/>
          </a:bodyPr>
          <a:lstStyle/>
          <a:p>
            <a:pPr algn="just">
              <a:lnSpc>
                <a:spcPct val="100000"/>
              </a:lnSpc>
            </a:pPr>
            <a:r>
              <a:rPr lang="en-US" sz="900" b="0" i="0" u="none" strike="noStrike" dirty="0">
                <a:effectLst/>
                <a:latin typeface="Söhne"/>
              </a:rPr>
              <a:t>Our methodology for detecting fraud transactions is anchored in the robust Random Forest Classifier, a powerful ensemble learning algorithm known for its versatility and accuracy in classification tasks. The steps involved in our approach are as follows:</a:t>
            </a:r>
          </a:p>
          <a:p>
            <a:pPr algn="just">
              <a:lnSpc>
                <a:spcPct val="100000"/>
              </a:lnSpc>
              <a:buFont typeface="+mj-lt"/>
              <a:buAutoNum type="arabicPeriod"/>
            </a:pPr>
            <a:r>
              <a:rPr lang="en-US" sz="900" b="1" i="0" u="none" strike="noStrike" dirty="0">
                <a:effectLst/>
                <a:latin typeface="Söhne"/>
              </a:rPr>
              <a:t>Feature Engineering:</a:t>
            </a:r>
            <a:endParaRPr lang="en-US" sz="900" b="0" i="0" u="none" strike="noStrike" dirty="0">
              <a:effectLst/>
              <a:latin typeface="Söhne"/>
            </a:endParaRPr>
          </a:p>
          <a:p>
            <a:pPr marL="742950" lvl="1" indent="-285750" algn="just">
              <a:lnSpc>
                <a:spcPct val="100000"/>
              </a:lnSpc>
              <a:buFont typeface="+mj-lt"/>
              <a:buAutoNum type="arabicPeriod"/>
            </a:pPr>
            <a:r>
              <a:rPr lang="en-US" sz="900" b="0" i="0" u="none" strike="noStrike" dirty="0">
                <a:effectLst/>
                <a:latin typeface="Söhne"/>
              </a:rPr>
              <a:t>Selected features from the dataset, emphasizing those identified during Exploratory Data Analysis as crucial in detecting fraudulent transactions.</a:t>
            </a:r>
          </a:p>
          <a:p>
            <a:pPr marL="742950" lvl="1" indent="-285750" algn="just">
              <a:lnSpc>
                <a:spcPct val="100000"/>
              </a:lnSpc>
              <a:buFont typeface="+mj-lt"/>
              <a:buAutoNum type="arabicPeriod"/>
            </a:pPr>
            <a:r>
              <a:rPr lang="en-US" sz="900" b="0" i="0" u="none" strike="noStrike" dirty="0">
                <a:effectLst/>
                <a:latin typeface="Söhne"/>
              </a:rPr>
              <a:t>Engineered additional features, where applicable, to enhance the model's ability to discern patterns.</a:t>
            </a:r>
          </a:p>
          <a:p>
            <a:pPr algn="just">
              <a:lnSpc>
                <a:spcPct val="100000"/>
              </a:lnSpc>
              <a:buFont typeface="+mj-lt"/>
              <a:buAutoNum type="arabicPeriod"/>
            </a:pPr>
            <a:r>
              <a:rPr lang="en-US" sz="900" b="1" i="0" u="none" strike="noStrike" dirty="0">
                <a:effectLst/>
                <a:latin typeface="Söhne"/>
              </a:rPr>
              <a:t>Train-Test Split:</a:t>
            </a:r>
            <a:endParaRPr lang="en-US" sz="900" b="0" i="0" u="none" strike="noStrike" dirty="0">
              <a:effectLst/>
              <a:latin typeface="Söhne"/>
            </a:endParaRPr>
          </a:p>
          <a:p>
            <a:pPr marL="742950" lvl="1" indent="-285750" algn="just">
              <a:lnSpc>
                <a:spcPct val="100000"/>
              </a:lnSpc>
              <a:buFont typeface="+mj-lt"/>
              <a:buAutoNum type="arabicPeriod"/>
            </a:pPr>
            <a:r>
              <a:rPr lang="en-US" sz="900" b="0" i="0" u="none" strike="noStrike" dirty="0">
                <a:effectLst/>
                <a:latin typeface="Söhne"/>
              </a:rPr>
              <a:t>Partitioned the dataset into training and testing sets, with a focus on maintaining the integrity of the underlying patterns within the data.</a:t>
            </a:r>
          </a:p>
          <a:p>
            <a:pPr algn="just">
              <a:lnSpc>
                <a:spcPct val="100000"/>
              </a:lnSpc>
              <a:buFont typeface="+mj-lt"/>
              <a:buAutoNum type="arabicPeriod"/>
            </a:pPr>
            <a:r>
              <a:rPr lang="en-US" sz="900" b="1" i="0" u="none" strike="noStrike" dirty="0">
                <a:effectLst/>
                <a:latin typeface="Söhne"/>
              </a:rPr>
              <a:t>Random Forest Classifier:</a:t>
            </a:r>
            <a:endParaRPr lang="en-US" sz="900" b="0" i="0" u="none" strike="noStrike" dirty="0">
              <a:effectLst/>
              <a:latin typeface="Söhne"/>
            </a:endParaRPr>
          </a:p>
          <a:p>
            <a:pPr marL="742950" lvl="1" indent="-285750" algn="just">
              <a:lnSpc>
                <a:spcPct val="100000"/>
              </a:lnSpc>
              <a:buFont typeface="+mj-lt"/>
              <a:buAutoNum type="arabicPeriod"/>
            </a:pPr>
            <a:r>
              <a:rPr lang="en-US" sz="900" b="0" i="0" u="none" strike="noStrike" dirty="0">
                <a:effectLst/>
                <a:latin typeface="Söhne"/>
              </a:rPr>
              <a:t>Implemented the Random Forest Classifier, an ensemble model that aggregates the predictions of multiple decision trees.</a:t>
            </a:r>
          </a:p>
          <a:p>
            <a:pPr marL="742950" lvl="1" indent="-285750" algn="just">
              <a:lnSpc>
                <a:spcPct val="100000"/>
              </a:lnSpc>
              <a:buFont typeface="+mj-lt"/>
              <a:buAutoNum type="arabicPeriod"/>
            </a:pPr>
            <a:r>
              <a:rPr lang="en-US" sz="900" b="0" i="0" u="none" strike="noStrike" dirty="0">
                <a:effectLst/>
                <a:latin typeface="Söhne"/>
              </a:rPr>
              <a:t>Leveraged the model's ability to handle non-linearity and capture intricate relationships within the data.</a:t>
            </a:r>
          </a:p>
          <a:p>
            <a:pPr algn="just">
              <a:lnSpc>
                <a:spcPct val="100000"/>
              </a:lnSpc>
              <a:buFont typeface="+mj-lt"/>
              <a:buAutoNum type="arabicPeriod"/>
            </a:pPr>
            <a:r>
              <a:rPr lang="en-US" sz="900" b="1" i="0" u="none" strike="noStrike" dirty="0">
                <a:effectLst/>
                <a:latin typeface="Söhne"/>
              </a:rPr>
              <a:t>Model Training and Validation:</a:t>
            </a:r>
            <a:endParaRPr lang="en-US" sz="900" b="0" i="0" u="none" strike="noStrike" dirty="0">
              <a:effectLst/>
              <a:latin typeface="Söhne"/>
            </a:endParaRPr>
          </a:p>
          <a:p>
            <a:pPr marL="742950" lvl="1" indent="-285750" algn="just">
              <a:lnSpc>
                <a:spcPct val="100000"/>
              </a:lnSpc>
              <a:buFont typeface="+mj-lt"/>
              <a:buAutoNum type="arabicPeriod"/>
            </a:pPr>
            <a:r>
              <a:rPr lang="en-US" sz="900" b="0" i="0" u="none" strike="noStrike" dirty="0">
                <a:effectLst/>
                <a:latin typeface="Söhne"/>
              </a:rPr>
              <a:t>Trained the Random Forest Classifier on the training set, iteratively refining the model to optimize performance.</a:t>
            </a:r>
          </a:p>
          <a:p>
            <a:pPr marL="742950" lvl="1" indent="-285750" algn="just">
              <a:lnSpc>
                <a:spcPct val="100000"/>
              </a:lnSpc>
              <a:buFont typeface="+mj-lt"/>
              <a:buAutoNum type="arabicPeriod"/>
            </a:pPr>
            <a:r>
              <a:rPr lang="en-US" sz="900" b="0" i="0" u="none" strike="noStrike" dirty="0">
                <a:effectLst/>
                <a:latin typeface="Söhne"/>
              </a:rPr>
              <a:t>Validated the model using the testing set to ensure its generalizability to unseen data.</a:t>
            </a:r>
          </a:p>
          <a:p>
            <a:pPr algn="just">
              <a:lnSpc>
                <a:spcPct val="100000"/>
              </a:lnSpc>
              <a:buFont typeface="+mj-lt"/>
              <a:buAutoNum type="arabicPeriod"/>
            </a:pPr>
            <a:r>
              <a:rPr lang="en-US" sz="900" b="1" i="0" u="none" strike="noStrike" dirty="0">
                <a:effectLst/>
                <a:latin typeface="Söhne"/>
              </a:rPr>
              <a:t>Evaluation Metrics:</a:t>
            </a:r>
            <a:endParaRPr lang="en-US" sz="900" b="0" i="0" u="none" strike="noStrike" dirty="0">
              <a:effectLst/>
              <a:latin typeface="Söhne"/>
            </a:endParaRPr>
          </a:p>
          <a:p>
            <a:pPr marL="742950" lvl="1" indent="-285750" algn="just">
              <a:lnSpc>
                <a:spcPct val="100000"/>
              </a:lnSpc>
              <a:buFont typeface="+mj-lt"/>
              <a:buAutoNum type="arabicPeriod"/>
            </a:pPr>
            <a:r>
              <a:rPr lang="en-US" sz="900" b="0" i="0" u="none" strike="noStrike" dirty="0">
                <a:effectLst/>
                <a:latin typeface="Söhne"/>
              </a:rPr>
              <a:t>Utilized a range of evaluation metrics such as accuracy, precision, recall, and F1 score to comprehensively assess the model's performance in identifying fraudulent transactions.</a:t>
            </a:r>
          </a:p>
          <a:p>
            <a:pPr algn="just">
              <a:lnSpc>
                <a:spcPct val="100000"/>
              </a:lnSpc>
            </a:pPr>
            <a:r>
              <a:rPr lang="en-US" sz="900" b="1" i="0" u="none" strike="noStrike" dirty="0">
                <a:effectLst/>
                <a:latin typeface="Söhne"/>
              </a:rPr>
              <a:t>Objective:</a:t>
            </a:r>
            <a:r>
              <a:rPr lang="en-US" sz="900" b="0" i="0" u="none" strike="noStrike" dirty="0">
                <a:effectLst/>
                <a:latin typeface="Söhne"/>
              </a:rPr>
              <a:t> Our methodology combines the strengths of the Random Forest Classifier with meticulous data preprocessing, strategic feature engineering, and effective handling of imbalances to construct a robust fraud detection system. This approach aims to enhance the accuracy and reliability of identifying fraudulent transactions within our dataset.</a:t>
            </a:r>
          </a:p>
          <a:p>
            <a:pPr>
              <a:lnSpc>
                <a:spcPct val="100000"/>
              </a:lnSpc>
            </a:pPr>
            <a:endParaRPr lang="en-US" sz="700" dirty="0"/>
          </a:p>
        </p:txBody>
      </p:sp>
      <p:cxnSp>
        <p:nvCxnSpPr>
          <p:cNvPr id="12" name="Straight Connector 1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6523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Vibrant green forest">
            <a:extLst>
              <a:ext uri="{FF2B5EF4-FFF2-40B4-BE49-F238E27FC236}">
                <a16:creationId xmlns:a16="http://schemas.microsoft.com/office/drawing/2014/main" id="{9C022DF0-61E7-0C27-93A8-9756258274B1}"/>
              </a:ext>
            </a:extLst>
          </p:cNvPr>
          <p:cNvPicPr>
            <a:picLocks noChangeAspect="1"/>
          </p:cNvPicPr>
          <p:nvPr/>
        </p:nvPicPr>
        <p:blipFill rotWithShape="1">
          <a:blip r:embed="rId2"/>
          <a:srcRect l="8478" r="13481"/>
          <a:stretch/>
        </p:blipFill>
        <p:spPr>
          <a:xfrm>
            <a:off x="20" y="2284809"/>
            <a:ext cx="5346777" cy="4573191"/>
          </a:xfrm>
          <a:prstGeom prst="rect">
            <a:avLst/>
          </a:prstGeom>
        </p:spPr>
      </p:pic>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35061C-5CC0-1C82-2BF9-AB79962A1444}"/>
              </a:ext>
            </a:extLst>
          </p:cNvPr>
          <p:cNvSpPr>
            <a:spLocks noGrp="1"/>
          </p:cNvSpPr>
          <p:nvPr>
            <p:ph type="title"/>
          </p:nvPr>
        </p:nvSpPr>
        <p:spPr>
          <a:xfrm>
            <a:off x="761801" y="858983"/>
            <a:ext cx="9906799" cy="1161594"/>
          </a:xfrm>
        </p:spPr>
        <p:txBody>
          <a:bodyPr>
            <a:normAutofit/>
          </a:bodyPr>
          <a:lstStyle/>
          <a:p>
            <a:pPr>
              <a:lnSpc>
                <a:spcPct val="90000"/>
              </a:lnSpc>
            </a:pPr>
            <a:r>
              <a:rPr lang="en-US" sz="3700"/>
              <a:t>Supervised Machine Learning</a:t>
            </a:r>
            <a:br>
              <a:rPr lang="en-US" sz="3700"/>
            </a:br>
            <a:r>
              <a:rPr lang="en-US" sz="3700"/>
              <a:t>(Random Forest Classifier)</a:t>
            </a:r>
          </a:p>
        </p:txBody>
      </p:sp>
      <p:sp>
        <p:nvSpPr>
          <p:cNvPr id="3" name="Content Placeholder 2">
            <a:extLst>
              <a:ext uri="{FF2B5EF4-FFF2-40B4-BE49-F238E27FC236}">
                <a16:creationId xmlns:a16="http://schemas.microsoft.com/office/drawing/2014/main" id="{5DBC6539-432F-6282-DAEE-F68D20C6ECF6}"/>
              </a:ext>
            </a:extLst>
          </p:cNvPr>
          <p:cNvSpPr>
            <a:spLocks noGrp="1"/>
          </p:cNvSpPr>
          <p:nvPr>
            <p:ph idx="1"/>
          </p:nvPr>
        </p:nvSpPr>
        <p:spPr>
          <a:xfrm>
            <a:off x="5797512" y="2638498"/>
            <a:ext cx="5111222" cy="3601581"/>
          </a:xfrm>
        </p:spPr>
        <p:txBody>
          <a:bodyPr anchor="ctr">
            <a:normAutofit/>
          </a:bodyPr>
          <a:lstStyle/>
          <a:p>
            <a:pPr>
              <a:lnSpc>
                <a:spcPct val="100000"/>
              </a:lnSpc>
            </a:pPr>
            <a:r>
              <a:rPr lang="en-US" sz="1500" b="0" i="0" u="none" strike="noStrike">
                <a:effectLst/>
                <a:latin typeface="Söhne"/>
              </a:rPr>
              <a:t>In supervised learning, the Random Forest Classifier stands out as an ensemble learning method, harnessing the strength of multiple decision trees. This approach combines the predictions of numerous trees to enhance accuracy and generalization. Random Forest is known for its robustness against overfitting and provides insights into feature importance. The training process involves data splitting into training and testing sets, with each decision tree trained on a different subset of data. With applications ranging from finance to healthcare and marketing, Random Forest is a versatile tool for classification tasks. Its power lies in the collaborative decision-making of individual trees, making it suitable for both beginners and seasoned machine learning practitioners</a:t>
            </a:r>
            <a:endParaRPr lang="en-US" sz="1500"/>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63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3BB6FE-2ABD-5798-5281-C1BB7CBD151C}"/>
              </a:ext>
            </a:extLst>
          </p:cNvPr>
          <p:cNvSpPr>
            <a:spLocks noGrp="1"/>
          </p:cNvSpPr>
          <p:nvPr>
            <p:ph type="title"/>
          </p:nvPr>
        </p:nvSpPr>
        <p:spPr>
          <a:xfrm>
            <a:off x="761801" y="858982"/>
            <a:ext cx="10111983" cy="1515728"/>
          </a:xfrm>
        </p:spPr>
        <p:txBody>
          <a:bodyPr>
            <a:normAutofit/>
          </a:bodyPr>
          <a:lstStyle/>
          <a:p>
            <a:r>
              <a:rPr lang="en-US" dirty="0"/>
              <a:t>Model Evaluation and Results</a:t>
            </a:r>
          </a:p>
        </p:txBody>
      </p:sp>
      <p:sp>
        <p:nvSpPr>
          <p:cNvPr id="8" name="Content Placeholder 7">
            <a:extLst>
              <a:ext uri="{FF2B5EF4-FFF2-40B4-BE49-F238E27FC236}">
                <a16:creationId xmlns:a16="http://schemas.microsoft.com/office/drawing/2014/main" id="{50553905-57D1-453B-9C42-1F32EBA573B7}"/>
              </a:ext>
            </a:extLst>
          </p:cNvPr>
          <p:cNvSpPr>
            <a:spLocks noGrp="1"/>
          </p:cNvSpPr>
          <p:nvPr>
            <p:ph idx="1"/>
          </p:nvPr>
        </p:nvSpPr>
        <p:spPr>
          <a:xfrm>
            <a:off x="332309" y="2969524"/>
            <a:ext cx="5763690" cy="3534722"/>
          </a:xfrm>
        </p:spPr>
        <p:txBody>
          <a:bodyPr>
            <a:normAutofit fontScale="25000" lnSpcReduction="20000"/>
          </a:bodyPr>
          <a:lstStyle/>
          <a:p>
            <a:pPr>
              <a:lnSpc>
                <a:spcPct val="100000"/>
              </a:lnSpc>
              <a:buFont typeface="Arial" panose="020B0604020202020204" pitchFamily="34" charset="0"/>
              <a:buChar char="•"/>
            </a:pPr>
            <a:r>
              <a:rPr lang="en-US" sz="3200" b="1" i="0" u="none" strike="noStrike" dirty="0">
                <a:effectLst/>
                <a:latin typeface="Söhne"/>
              </a:rPr>
              <a:t>Confusion Matrix:</a:t>
            </a:r>
            <a:endParaRPr lang="en-US" sz="3200" b="0" i="0" u="none" strike="noStrike" dirty="0">
              <a:effectLst/>
              <a:latin typeface="Söhne"/>
            </a:endParaRPr>
          </a:p>
          <a:p>
            <a:pPr marL="742950" lvl="1" indent="-285750">
              <a:lnSpc>
                <a:spcPct val="100000"/>
              </a:lnSpc>
              <a:buFont typeface="Arial" panose="020B0604020202020204" pitchFamily="34" charset="0"/>
              <a:buChar char="•"/>
            </a:pPr>
            <a:r>
              <a:rPr lang="en-US" sz="3200" b="1" i="0" u="none" strike="noStrike" dirty="0">
                <a:effectLst/>
                <a:latin typeface="Söhne"/>
              </a:rPr>
              <a:t>True Positives (TP):</a:t>
            </a:r>
            <a:r>
              <a:rPr lang="en-US" sz="3200" b="0" i="0" u="none" strike="noStrike" dirty="0">
                <a:effectLst/>
                <a:latin typeface="Söhne"/>
              </a:rPr>
              <a:t> 2592</a:t>
            </a:r>
          </a:p>
          <a:p>
            <a:pPr marL="742950" lvl="1" indent="-285750">
              <a:lnSpc>
                <a:spcPct val="100000"/>
              </a:lnSpc>
              <a:buFont typeface="Arial" panose="020B0604020202020204" pitchFamily="34" charset="0"/>
              <a:buChar char="•"/>
            </a:pPr>
            <a:r>
              <a:rPr lang="en-US" sz="3200" b="1" i="0" u="none" strike="noStrike" dirty="0">
                <a:effectLst/>
                <a:latin typeface="Söhne"/>
              </a:rPr>
              <a:t>True Negatives (TN):</a:t>
            </a:r>
            <a:r>
              <a:rPr lang="en-US" sz="3200" b="0" i="0" u="none" strike="noStrike" dirty="0">
                <a:effectLst/>
                <a:latin typeface="Söhne"/>
              </a:rPr>
              <a:t> 2932</a:t>
            </a:r>
          </a:p>
          <a:p>
            <a:pPr marL="742950" lvl="1" indent="-285750">
              <a:lnSpc>
                <a:spcPct val="100000"/>
              </a:lnSpc>
              <a:buFont typeface="Arial" panose="020B0604020202020204" pitchFamily="34" charset="0"/>
              <a:buChar char="•"/>
            </a:pPr>
            <a:r>
              <a:rPr lang="en-US" sz="3200" b="1" i="0" u="none" strike="noStrike" dirty="0">
                <a:effectLst/>
                <a:latin typeface="Söhne"/>
              </a:rPr>
              <a:t>False Positives (FP):</a:t>
            </a:r>
            <a:r>
              <a:rPr lang="en-US" sz="3200" b="0" i="0" u="none" strike="noStrike" dirty="0">
                <a:effectLst/>
                <a:latin typeface="Söhne"/>
              </a:rPr>
              <a:t> 8</a:t>
            </a:r>
          </a:p>
          <a:p>
            <a:pPr marL="742950" lvl="1" indent="-285750">
              <a:lnSpc>
                <a:spcPct val="100000"/>
              </a:lnSpc>
              <a:buFont typeface="Arial" panose="020B0604020202020204" pitchFamily="34" charset="0"/>
              <a:buChar char="•"/>
            </a:pPr>
            <a:r>
              <a:rPr lang="en-US" sz="3200" b="1" i="0" u="none" strike="noStrike" dirty="0">
                <a:effectLst/>
                <a:latin typeface="Söhne"/>
              </a:rPr>
              <a:t>False Negatives (FN):</a:t>
            </a:r>
            <a:r>
              <a:rPr lang="en-US" sz="3200" b="0" i="0" u="none" strike="noStrike" dirty="0">
                <a:effectLst/>
                <a:latin typeface="Söhne"/>
              </a:rPr>
              <a:t> 332</a:t>
            </a:r>
          </a:p>
          <a:p>
            <a:pPr>
              <a:lnSpc>
                <a:spcPct val="100000"/>
              </a:lnSpc>
              <a:buFont typeface="Arial" panose="020B0604020202020204" pitchFamily="34" charset="0"/>
              <a:buChar char="•"/>
            </a:pPr>
            <a:r>
              <a:rPr lang="en-US" sz="3200" b="1" i="0" u="none" strike="noStrike" dirty="0">
                <a:effectLst/>
                <a:latin typeface="Söhne"/>
              </a:rPr>
              <a:t>Precision:</a:t>
            </a:r>
            <a:endParaRPr lang="en-US" sz="3200" b="0" i="0" u="none" strike="noStrike" dirty="0">
              <a:effectLst/>
              <a:latin typeface="Söhne"/>
            </a:endParaRPr>
          </a:p>
          <a:p>
            <a:pPr marL="742950" lvl="1" indent="-285750">
              <a:lnSpc>
                <a:spcPct val="100000"/>
              </a:lnSpc>
              <a:buFont typeface="Arial" panose="020B0604020202020204" pitchFamily="34" charset="0"/>
              <a:buChar char="•"/>
            </a:pPr>
            <a:r>
              <a:rPr lang="en-US" sz="3200" b="0" i="0" u="none" strike="noStrike" dirty="0">
                <a:effectLst/>
                <a:latin typeface="Söhne"/>
              </a:rPr>
              <a:t>The precision for class 0 (non-fraud) is 0.90, and for class 1 (fraud) is 1.00.</a:t>
            </a:r>
          </a:p>
          <a:p>
            <a:pPr marL="742950" lvl="1" indent="-285750">
              <a:lnSpc>
                <a:spcPct val="100000"/>
              </a:lnSpc>
              <a:buFont typeface="Arial" panose="020B0604020202020204" pitchFamily="34" charset="0"/>
              <a:buChar char="•"/>
            </a:pPr>
            <a:r>
              <a:rPr lang="en-US" sz="3200" b="0" i="0" u="none" strike="noStrike" dirty="0">
                <a:effectLst/>
                <a:latin typeface="Söhne"/>
              </a:rPr>
              <a:t>Precision indicates the accuracy of positive predictions.</a:t>
            </a:r>
          </a:p>
          <a:p>
            <a:pPr>
              <a:lnSpc>
                <a:spcPct val="100000"/>
              </a:lnSpc>
              <a:buFont typeface="Arial" panose="020B0604020202020204" pitchFamily="34" charset="0"/>
              <a:buChar char="•"/>
            </a:pPr>
            <a:r>
              <a:rPr lang="en-US" sz="3200" b="1" i="0" u="none" strike="noStrike" dirty="0">
                <a:effectLst/>
                <a:latin typeface="Söhne"/>
              </a:rPr>
              <a:t>Recall (Sensitivity):</a:t>
            </a:r>
            <a:endParaRPr lang="en-US" sz="3200" b="0" i="0" u="none" strike="noStrike" dirty="0">
              <a:effectLst/>
              <a:latin typeface="Söhne"/>
            </a:endParaRPr>
          </a:p>
          <a:p>
            <a:pPr marL="742950" lvl="1" indent="-285750">
              <a:lnSpc>
                <a:spcPct val="100000"/>
              </a:lnSpc>
              <a:buFont typeface="Arial" panose="020B0604020202020204" pitchFamily="34" charset="0"/>
              <a:buChar char="•"/>
            </a:pPr>
            <a:r>
              <a:rPr lang="en-US" sz="3200" b="0" i="0" u="none" strike="noStrike" dirty="0">
                <a:effectLst/>
                <a:latin typeface="Söhne"/>
              </a:rPr>
              <a:t>Recall for class 0 is 1.00, and for class 1 is 0.89.</a:t>
            </a:r>
          </a:p>
          <a:p>
            <a:pPr marL="742950" lvl="1" indent="-285750">
              <a:lnSpc>
                <a:spcPct val="100000"/>
              </a:lnSpc>
              <a:buFont typeface="Arial" panose="020B0604020202020204" pitchFamily="34" charset="0"/>
              <a:buChar char="•"/>
            </a:pPr>
            <a:r>
              <a:rPr lang="en-US" sz="3200" b="0" i="0" u="none" strike="noStrike" dirty="0">
                <a:effectLst/>
                <a:latin typeface="Söhne"/>
              </a:rPr>
              <a:t>Recall measures the model's ability to capture all positive instances.</a:t>
            </a:r>
          </a:p>
          <a:p>
            <a:pPr>
              <a:lnSpc>
                <a:spcPct val="100000"/>
              </a:lnSpc>
              <a:buFont typeface="Arial" panose="020B0604020202020204" pitchFamily="34" charset="0"/>
              <a:buChar char="•"/>
            </a:pPr>
            <a:r>
              <a:rPr lang="en-US" sz="3200" b="1" i="0" u="none" strike="noStrike" dirty="0">
                <a:effectLst/>
                <a:latin typeface="Söhne"/>
              </a:rPr>
              <a:t>F1-Score:</a:t>
            </a:r>
            <a:endParaRPr lang="en-US" sz="3200" b="0" i="0" u="none" strike="noStrike" dirty="0">
              <a:effectLst/>
              <a:latin typeface="Söhne"/>
            </a:endParaRPr>
          </a:p>
          <a:p>
            <a:pPr marL="742950" lvl="1" indent="-285750">
              <a:lnSpc>
                <a:spcPct val="100000"/>
              </a:lnSpc>
              <a:buFont typeface="Arial" panose="020B0604020202020204" pitchFamily="34" charset="0"/>
              <a:buChar char="•"/>
            </a:pPr>
            <a:r>
              <a:rPr lang="en-US" sz="3200" b="0" i="0" u="none" strike="noStrike" dirty="0">
                <a:effectLst/>
                <a:latin typeface="Söhne"/>
              </a:rPr>
              <a:t>F1-score for class 0 is 0.95, and for class 1 is 0.94.</a:t>
            </a:r>
          </a:p>
          <a:p>
            <a:pPr marL="742950" lvl="1" indent="-285750">
              <a:lnSpc>
                <a:spcPct val="100000"/>
              </a:lnSpc>
              <a:buFont typeface="Arial" panose="020B0604020202020204" pitchFamily="34" charset="0"/>
              <a:buChar char="•"/>
            </a:pPr>
            <a:r>
              <a:rPr lang="en-US" sz="3200" b="0" i="0" u="none" strike="noStrike" dirty="0">
                <a:effectLst/>
                <a:latin typeface="Söhne"/>
              </a:rPr>
              <a:t>F1-score is the harmonic mean of precision and recall, providing a balanced measure.</a:t>
            </a:r>
          </a:p>
          <a:p>
            <a:pPr>
              <a:lnSpc>
                <a:spcPct val="100000"/>
              </a:lnSpc>
              <a:buFont typeface="Arial" panose="020B0604020202020204" pitchFamily="34" charset="0"/>
              <a:buChar char="•"/>
            </a:pPr>
            <a:r>
              <a:rPr lang="en-US" sz="3200" b="1" i="0" u="none" strike="noStrike" dirty="0">
                <a:effectLst/>
                <a:latin typeface="Söhne"/>
              </a:rPr>
              <a:t>Accuracy:</a:t>
            </a:r>
            <a:endParaRPr lang="en-US" sz="3200" b="0" i="0" u="none" strike="noStrike" dirty="0">
              <a:effectLst/>
              <a:latin typeface="Söhne"/>
            </a:endParaRPr>
          </a:p>
          <a:p>
            <a:pPr marL="742950" lvl="1" indent="-285750">
              <a:lnSpc>
                <a:spcPct val="100000"/>
              </a:lnSpc>
              <a:buFont typeface="Arial" panose="020B0604020202020204" pitchFamily="34" charset="0"/>
              <a:buChar char="•"/>
            </a:pPr>
            <a:r>
              <a:rPr lang="en-US" sz="3200" b="0" i="0" u="none" strike="noStrike" dirty="0">
                <a:effectLst/>
                <a:latin typeface="Söhne"/>
              </a:rPr>
              <a:t>Overall accuracy of the model is 94%.</a:t>
            </a:r>
          </a:p>
          <a:p>
            <a:pPr>
              <a:lnSpc>
                <a:spcPct val="100000"/>
              </a:lnSpc>
            </a:pPr>
            <a:r>
              <a:rPr lang="en-US" sz="3200" b="1" i="0" u="none" strike="noStrike" dirty="0">
                <a:effectLst/>
                <a:latin typeface="Söhne"/>
              </a:rPr>
              <a:t>Key Points:</a:t>
            </a:r>
            <a:endParaRPr lang="en-US" sz="3200" b="0" i="0" u="none" strike="noStrike" dirty="0">
              <a:effectLst/>
              <a:latin typeface="Söhne"/>
            </a:endParaRPr>
          </a:p>
          <a:p>
            <a:pPr>
              <a:lnSpc>
                <a:spcPct val="100000"/>
              </a:lnSpc>
              <a:buFont typeface="Arial" panose="020B0604020202020204" pitchFamily="34" charset="0"/>
              <a:buChar char="•"/>
            </a:pPr>
            <a:r>
              <a:rPr lang="en-US" sz="3200" b="0" i="0" u="none" strike="noStrike" dirty="0">
                <a:effectLst/>
                <a:latin typeface="Söhne"/>
              </a:rPr>
              <a:t>The model exhibits high precision and recall for both classes. The balanced F1-score indicates robust performance across both precision and recall. An overall accuracy of 94% showcases the model's effectiveness in correctly classifying instances.</a:t>
            </a:r>
          </a:p>
          <a:p>
            <a:pPr>
              <a:lnSpc>
                <a:spcPct val="100000"/>
              </a:lnSpc>
            </a:pPr>
            <a:r>
              <a:rPr lang="en-US" sz="3200" b="1" i="0" u="none" strike="noStrike" dirty="0">
                <a:effectLst/>
                <a:latin typeface="Söhne"/>
              </a:rPr>
              <a:t>Objective:</a:t>
            </a:r>
            <a:r>
              <a:rPr lang="en-US" sz="3200" b="0" i="0" u="none" strike="noStrike" dirty="0">
                <a:effectLst/>
                <a:latin typeface="Söhne"/>
              </a:rPr>
              <a:t> These evaluation metrics underscore the Random Forest Classifier's proficiency in accurately identifying fraudulent transactions, with a balanced emphasis on precision, recall, and overall accuracy.</a:t>
            </a:r>
          </a:p>
          <a:p>
            <a:pPr>
              <a:lnSpc>
                <a:spcPct val="100000"/>
              </a:lnSpc>
            </a:pPr>
            <a:endParaRPr lang="en-US" sz="500" dirty="0"/>
          </a:p>
        </p:txBody>
      </p:sp>
      <p:pic>
        <p:nvPicPr>
          <p:cNvPr id="4" name="Content Placeholder 3" descr="A screenshot of a computer program&#10;&#10;Description automatically generated">
            <a:extLst>
              <a:ext uri="{FF2B5EF4-FFF2-40B4-BE49-F238E27FC236}">
                <a16:creationId xmlns:a16="http://schemas.microsoft.com/office/drawing/2014/main" id="{1364AAC1-0634-8851-B62F-EC184D413691}"/>
              </a:ext>
            </a:extLst>
          </p:cNvPr>
          <p:cNvPicPr>
            <a:picLocks noChangeAspect="1"/>
          </p:cNvPicPr>
          <p:nvPr/>
        </p:nvPicPr>
        <p:blipFill rotWithShape="1">
          <a:blip r:embed="rId2"/>
          <a:srcRect r="-3" b="4693"/>
          <a:stretch/>
        </p:blipFill>
        <p:spPr>
          <a:xfrm>
            <a:off x="6234580" y="3233692"/>
            <a:ext cx="4909730" cy="3006387"/>
          </a:xfrm>
          <a:prstGeom prst="rect">
            <a:avLst/>
          </a:prstGeom>
        </p:spPr>
      </p:pic>
      <p:cxnSp>
        <p:nvCxnSpPr>
          <p:cNvPr id="44" name="Straight Connector 4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217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BevelVTI">
  <a:themeElements>
    <a:clrScheme name="AnalogousFromLightSeedRightStep">
      <a:dk1>
        <a:srgbClr val="000000"/>
      </a:dk1>
      <a:lt1>
        <a:srgbClr val="FFFFFF"/>
      </a:lt1>
      <a:dk2>
        <a:srgbClr val="1E362C"/>
      </a:dk2>
      <a:lt2>
        <a:srgbClr val="E2E3E8"/>
      </a:lt2>
      <a:accent1>
        <a:srgbClr val="AAA081"/>
      </a:accent1>
      <a:accent2>
        <a:srgbClr val="9CA671"/>
      </a:accent2>
      <a:accent3>
        <a:srgbClr val="90A87F"/>
      </a:accent3>
      <a:accent4>
        <a:srgbClr val="76AD77"/>
      </a:accent4>
      <a:accent5>
        <a:srgbClr val="81AB93"/>
      </a:accent5>
      <a:accent6>
        <a:srgbClr val="74AAA2"/>
      </a:accent6>
      <a:hlink>
        <a:srgbClr val="6979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1507</TotalTime>
  <Words>1592</Words>
  <Application>Microsoft Macintosh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Bierstadt</vt:lpstr>
      <vt:lpstr>Söhne</vt:lpstr>
      <vt:lpstr>BevelVTI</vt:lpstr>
      <vt:lpstr>Fraud Transaction Prediction for International Remittance</vt:lpstr>
      <vt:lpstr>Introduction</vt:lpstr>
      <vt:lpstr>Motivation</vt:lpstr>
      <vt:lpstr>Data </vt:lpstr>
      <vt:lpstr>Data Preprocessing</vt:lpstr>
      <vt:lpstr>Exploratory Data Analysis (EDA)</vt:lpstr>
      <vt:lpstr>Methodology</vt:lpstr>
      <vt:lpstr>Supervised Machine Learning (Random Forest Classifier)</vt:lpstr>
      <vt:lpstr>Model Evaluation and Results</vt:lpstr>
      <vt:lpstr>Model Comparision</vt:lpstr>
      <vt:lpstr>Different Model Comparision</vt:lpstr>
      <vt:lpstr>Conclusion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Surampudi, Sai Kaushik</dc:creator>
  <cp:lastModifiedBy>Yaswant, Meka</cp:lastModifiedBy>
  <cp:revision>5</cp:revision>
  <dcterms:created xsi:type="dcterms:W3CDTF">2023-11-26T03:36:02Z</dcterms:created>
  <dcterms:modified xsi:type="dcterms:W3CDTF">2024-01-04T14:34:43Z</dcterms:modified>
</cp:coreProperties>
</file>