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6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94665"/>
  </p:normalViewPr>
  <p:slideViewPr>
    <p:cSldViewPr snapToGrid="0">
      <p:cViewPr varScale="1">
        <p:scale>
          <a:sx n="107" d="100"/>
          <a:sy n="107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262E7-E3EE-48A7-AF48-4664A0F4B651}" type="datetimeFigureOut">
              <a:rPr lang="en-IN" smtClean="0"/>
              <a:t>06/06/24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7D33F-1E93-423D-9FE2-B3B3FC66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5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7D33F-1E93-423D-9FE2-B3B3FC66215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7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13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5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and black background&#10;&#10;Description automatically generated">
            <a:extLst>
              <a:ext uri="{FF2B5EF4-FFF2-40B4-BE49-F238E27FC236}">
                <a16:creationId xmlns:a16="http://schemas.microsoft.com/office/drawing/2014/main" id="{54DDD3B2-D945-3784-92BA-698A2275F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8" r="-1" b="1229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D2A7-24D0-958D-BDFB-2C2F57434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647" y="478199"/>
            <a:ext cx="4043468" cy="2446452"/>
          </a:xfrm>
        </p:spPr>
        <p:txBody>
          <a:bodyPr anchor="b">
            <a:normAutofit/>
          </a:bodyPr>
          <a:lstStyle/>
          <a:p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SCREENING:</a:t>
            </a:r>
            <a:b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</a:t>
            </a:r>
            <a:endParaRPr lang="en-IN" sz="2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FB00C-45CB-8972-DECE-D05619A6D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47" y="4695941"/>
            <a:ext cx="4023360" cy="1863551"/>
          </a:xfrm>
        </p:spPr>
        <p:txBody>
          <a:bodyPr>
            <a:normAutofit/>
          </a:bodyPr>
          <a:lstStyle/>
          <a:p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1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CC72-F53A-5436-4656-61580B13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00" y="586003"/>
            <a:ext cx="10168128" cy="117957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SVC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9DF4-258C-0300-B7FF-67A18A7A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428568"/>
            <a:ext cx="11198942" cy="3880792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for Small Datasets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just 963 rows of data, Support Vector Classification (SVC) was chosen for its capability to deliver robust performance even with limited training examples.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Job 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25 unique job categories, each associated with a job description, making SVC an apt choice for its ability to handle multi-class classification tasks effectively.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Data Efficiency: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sparse nature of text data, where each job description represents a high-dimensional feature space, SVC's efficiency in handling such data structures was deemed advantageous for this task.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3500-C0AF-ED41-1D60-E3F87C5A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1" y="568895"/>
            <a:ext cx="10168128" cy="117957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LOGISTIC REGRESSION, KNN, NAIVE BAYES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59A9-965D-F32E-C997-92E37E467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68" y="2409198"/>
            <a:ext cx="10270974" cy="369417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suitable for non-linear relationships.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 for large datasets.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Assumes independence among features, which may not hold true for job descriptions.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8FE7E-020C-2ED5-4643-F3E307CC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375" y="4256286"/>
            <a:ext cx="5909340" cy="2032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7AB16B-8ED6-7064-BA33-74C2B125435B}"/>
              </a:ext>
            </a:extLst>
          </p:cNvPr>
          <p:cNvSpPr txBox="1"/>
          <p:nvPr/>
        </p:nvSpPr>
        <p:spPr>
          <a:xfrm>
            <a:off x="5270090" y="5663381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</a:rPr>
              <a:t>*SVC</a:t>
            </a:r>
          </a:p>
        </p:txBody>
      </p:sp>
    </p:spTree>
    <p:extLst>
      <p:ext uri="{BB962C8B-B14F-4D97-AF65-F5344CB8AC3E}">
        <p14:creationId xmlns:p14="http://schemas.microsoft.com/office/powerpoint/2010/main" val="23758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F6EF-7C3F-AFA4-9F42-D83B9B63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RESUME :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845CF5-7CAA-D276-9DA8-BDDBB29D5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20" t="25741" r="16400" b="7386"/>
          <a:stretch/>
        </p:blipFill>
        <p:spPr>
          <a:xfrm>
            <a:off x="599768" y="2198672"/>
            <a:ext cx="4964968" cy="35912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151858-E5A7-78EB-0ADF-3905A2429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98" t="32974" r="16370" b="25276"/>
          <a:stretch/>
        </p:blipFill>
        <p:spPr>
          <a:xfrm>
            <a:off x="6233651" y="2812025"/>
            <a:ext cx="5553065" cy="2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4A94-E510-2A5A-46FF-B6CC43D0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3" y="577741"/>
            <a:ext cx="8765851" cy="117957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THERAPY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A1010F-0631-E67D-A49F-6B01997D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299" y="2393874"/>
            <a:ext cx="3932470" cy="2512423"/>
          </a:xfrm>
          <a:prstGeom prst="rect">
            <a:avLst/>
          </a:prstGeom>
        </p:spPr>
      </p:pic>
      <p:pic>
        <p:nvPicPr>
          <p:cNvPr id="6" name="Picture 5" descr="A group of people in a crowd&#10;&#10;Description automatically generated">
            <a:extLst>
              <a:ext uri="{FF2B5EF4-FFF2-40B4-BE49-F238E27FC236}">
                <a16:creationId xmlns:a16="http://schemas.microsoft.com/office/drawing/2014/main" id="{E139D801-0F6A-63E4-EFB7-FB6F46D40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81" y="2393874"/>
            <a:ext cx="4374921" cy="2512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4D436-4E1B-7964-F2AC-8FA4FE77AF22}"/>
              </a:ext>
            </a:extLst>
          </p:cNvPr>
          <p:cNvSpPr txBox="1"/>
          <p:nvPr/>
        </p:nvSpPr>
        <p:spPr>
          <a:xfrm>
            <a:off x="1135233" y="5404354"/>
            <a:ext cx="429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before knowing how resume screening works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9853D-064F-9A77-E8FA-9204880B063B}"/>
              </a:ext>
            </a:extLst>
          </p:cNvPr>
          <p:cNvSpPr txBox="1"/>
          <p:nvPr/>
        </p:nvSpPr>
        <p:spPr>
          <a:xfrm>
            <a:off x="6499123" y="5542854"/>
            <a:ext cx="470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after this presentation !</a:t>
            </a:r>
          </a:p>
        </p:txBody>
      </p:sp>
    </p:spTree>
    <p:extLst>
      <p:ext uri="{BB962C8B-B14F-4D97-AF65-F5344CB8AC3E}">
        <p14:creationId xmlns:p14="http://schemas.microsoft.com/office/powerpoint/2010/main" val="9531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8F6-9EED-4FE3-E47E-693A5EA2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74" y="617465"/>
            <a:ext cx="6012819" cy="111301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TRAUMA :</a:t>
            </a:r>
          </a:p>
        </p:txBody>
      </p:sp>
      <p:pic>
        <p:nvPicPr>
          <p:cNvPr id="8" name="Content Placeholder 7" descr="Cartoon of a person and a dog standing outside a door&#10;&#10;Description automatically generated">
            <a:extLst>
              <a:ext uri="{FF2B5EF4-FFF2-40B4-BE49-F238E27FC236}">
                <a16:creationId xmlns:a16="http://schemas.microsoft.com/office/drawing/2014/main" id="{21D6E10F-625B-282A-6771-DF835D19B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20" y="2478762"/>
            <a:ext cx="4200090" cy="3450089"/>
          </a:xfrm>
        </p:spPr>
      </p:pic>
    </p:spTree>
    <p:extLst>
      <p:ext uri="{BB962C8B-B14F-4D97-AF65-F5344CB8AC3E}">
        <p14:creationId xmlns:p14="http://schemas.microsoft.com/office/powerpoint/2010/main" val="23585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63ED4-E00A-A12B-EF50-8984D683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C838-1360-C5EF-4AF5-3611B521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289592"/>
          </a:xfrm>
        </p:spPr>
        <p:txBody>
          <a:bodyPr>
            <a:normAutofit/>
          </a:bodyPr>
          <a:lstStyle/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Resume Process of filtering resumes to identify suitable candidates.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Crucial step in recruitment to manage large volumes of applications.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Aims to automate and streamline candidate selection process.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Enhances efficiency and reduces manual effort in HR tasks.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NLP techniques enable efficient extraction of relevant information from resumes.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Ensures that only qualified candidates proceed to the next stage of the hiring process.</a:t>
            </a:r>
            <a:endParaRPr lang="en-IN" sz="1800" b="0" i="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688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2109-0493-8DD4-6D81-262ABA78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</a:t>
            </a:r>
          </a:p>
        </p:txBody>
      </p:sp>
      <p:pic>
        <p:nvPicPr>
          <p:cNvPr id="4" name="Content Placeholder 3" descr="A graph of a number of jobs&#10;&#10;Description automatically generated">
            <a:extLst>
              <a:ext uri="{FF2B5EF4-FFF2-40B4-BE49-F238E27FC236}">
                <a16:creationId xmlns:a16="http://schemas.microsoft.com/office/drawing/2014/main" id="{554A11AF-9389-67EF-3145-C0CB7D3A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17" y="2211766"/>
            <a:ext cx="10933470" cy="40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82B00-6FDC-5824-DA51-4A9D404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C6B2-44D3-9586-2EBC-770892DC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487168"/>
            <a:ext cx="10466832" cy="319127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10"/>
              </a:spcBef>
              <a:buSzPts val="1100"/>
              <a:buNone/>
              <a:tabLst>
                <a:tab pos="531495" algn="l"/>
                <a:tab pos="53213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DATA</a:t>
            </a:r>
            <a:r>
              <a:rPr lang="en-US" sz="1900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: Dataset: 'UpdatedResumeDataSet.csv'. Variables: Contains resumes and their respective categories.</a:t>
            </a:r>
          </a:p>
          <a:p>
            <a:pPr marL="0" marR="0" lv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None/>
              <a:tabLst>
                <a:tab pos="531495" algn="l"/>
                <a:tab pos="532130" algn="l"/>
              </a:tabLst>
            </a:pPr>
            <a:endParaRPr lang="en-US" sz="1900" dirty="0">
              <a:effectLst/>
              <a:latin typeface="Times New Roman" panose="02020603050405020304" pitchFamily="18" charset="0"/>
              <a:ea typeface="Symbol" pitchFamily="2" charset="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None/>
              <a:tabLst>
                <a:tab pos="531495" algn="l"/>
                <a:tab pos="53213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DATA CLEANING: </a:t>
            </a:r>
            <a:r>
              <a:rPr lang="en-US" sz="1900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Removal of URLs, numbers, and punctuation marks. Standardizing text by converting it to lowercase. Eliminating extra spaces.</a:t>
            </a:r>
          </a:p>
          <a:p>
            <a:pPr marL="0" marR="0" lv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None/>
              <a:tabLst>
                <a:tab pos="531495" algn="l"/>
                <a:tab pos="532130" algn="l"/>
              </a:tabLst>
            </a:pPr>
            <a:endParaRPr lang="en-US" sz="1900" b="1" dirty="0">
              <a:effectLst/>
              <a:latin typeface="Times New Roman" panose="02020603050405020304" pitchFamily="18" charset="0"/>
              <a:ea typeface="Symbol" pitchFamily="2" charset="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None/>
              <a:tabLst>
                <a:tab pos="531495" algn="l"/>
                <a:tab pos="53213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PROCESSING</a:t>
            </a:r>
            <a:r>
              <a:rPr lang="en-US" sz="1900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: Encoding categories using Label Encoder for classification. Train and Test Split: 80% for training, 20% for testing.</a:t>
            </a:r>
          </a:p>
          <a:p>
            <a:pPr marL="0" marR="0" lv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None/>
              <a:tabLst>
                <a:tab pos="531495" algn="l"/>
                <a:tab pos="532130" algn="l"/>
              </a:tabLst>
            </a:pPr>
            <a:endParaRPr lang="en-US" sz="1900" dirty="0">
              <a:effectLst/>
              <a:latin typeface="Times New Roman" panose="02020603050405020304" pitchFamily="18" charset="0"/>
              <a:ea typeface="Symbol" pitchFamily="2" charset="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None/>
              <a:tabLst>
                <a:tab pos="531495" algn="l"/>
                <a:tab pos="53213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CLASSIFIERS USED:</a:t>
            </a:r>
          </a:p>
          <a:p>
            <a:pPr marL="0" marR="0" lv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None/>
              <a:tabLst>
                <a:tab pos="531495" algn="l"/>
                <a:tab pos="532130" algn="l"/>
              </a:tabLst>
            </a:pPr>
            <a:endParaRPr lang="en-US" sz="1900" dirty="0">
              <a:effectLst/>
              <a:latin typeface="Times New Roman" panose="02020603050405020304" pitchFamily="18" charset="0"/>
              <a:ea typeface="Symbol" pitchFamily="2" charset="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SzPts val="1100"/>
              <a:tabLst>
                <a:tab pos="531495" algn="l"/>
                <a:tab pos="53213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Logistic Regression</a:t>
            </a:r>
          </a:p>
          <a:p>
            <a:pPr>
              <a:lnSpc>
                <a:spcPct val="100000"/>
              </a:lnSpc>
              <a:spcBef>
                <a:spcPts val="10"/>
              </a:spcBef>
              <a:buSzPts val="1100"/>
              <a:tabLst>
                <a:tab pos="531495" algn="l"/>
                <a:tab pos="53213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Linear SVC</a:t>
            </a:r>
          </a:p>
          <a:p>
            <a:pPr>
              <a:lnSpc>
                <a:spcPct val="100000"/>
              </a:lnSpc>
              <a:spcBef>
                <a:spcPts val="10"/>
              </a:spcBef>
              <a:buSzPts val="1100"/>
              <a:tabLst>
                <a:tab pos="531495" algn="l"/>
                <a:tab pos="53213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KNN</a:t>
            </a:r>
          </a:p>
          <a:p>
            <a:pPr>
              <a:lnSpc>
                <a:spcPct val="100000"/>
              </a:lnSpc>
              <a:spcBef>
                <a:spcPts val="10"/>
              </a:spcBef>
              <a:buSzPts val="1100"/>
              <a:tabLst>
                <a:tab pos="531495" algn="l"/>
                <a:tab pos="53213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Symbol" pitchFamily="2" charset="2"/>
                <a:cs typeface="Times New Roman" panose="02020603050405020304" pitchFamily="18" charset="0"/>
              </a:rPr>
              <a:t>Naive Bayes</a:t>
            </a:r>
          </a:p>
          <a:p>
            <a:pPr marL="0" marR="0" lv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None/>
              <a:tabLst>
                <a:tab pos="531495" algn="l"/>
                <a:tab pos="532130" algn="l"/>
              </a:tabLst>
            </a:pPr>
            <a:endParaRPr lang="en-US" sz="2200" dirty="0">
              <a:effectLst/>
              <a:latin typeface="Times New Roman" panose="02020603050405020304" pitchFamily="18" charset="0"/>
              <a:ea typeface="Symbol" pitchFamily="2" charset="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effectLst/>
              <a:latin typeface="Times New Roman" panose="02020603050405020304" pitchFamily="18" charset="0"/>
              <a:ea typeface="Symbol" pitchFamily="2" charset="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Font typeface="Symbol" pitchFamily="2" charset="2"/>
              <a:buChar char=""/>
              <a:tabLst>
                <a:tab pos="531495" algn="l"/>
                <a:tab pos="532130" algn="l"/>
              </a:tabLst>
            </a:pPr>
            <a:endParaRPr lang="en-US" sz="2200" dirty="0">
              <a:effectLst/>
              <a:latin typeface="Times New Roman" panose="02020603050405020304" pitchFamily="18" charset="0"/>
              <a:ea typeface="Symbol" pitchFamily="2" charset="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effectLst/>
              <a:latin typeface="Times New Roman" panose="02020603050405020304" pitchFamily="18" charset="0"/>
              <a:ea typeface="Symbol" pitchFamily="2" charset="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3196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0764-1CBA-13A1-3DB5-75B080DE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15" y="589952"/>
            <a:ext cx="9239917" cy="99304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4754-1C71-F47F-4CDF-668B7DF1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4271"/>
            <a:ext cx="10168128" cy="377312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Standardization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Converting  all text to lowercase and corrects special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misformatted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characters, ensuring uniformity in the dataset.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Content Removal: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URLs, numbers, punctuation marks, and extra spaces, focusing solely on relevant textual information for analysis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9796D511-DAE6-3478-EF5B-8DD0CCA1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9" y="3484581"/>
            <a:ext cx="3843918" cy="2783467"/>
          </a:xfrm>
          <a:prstGeom prst="rect">
            <a:avLst/>
          </a:prstGeom>
        </p:spPr>
      </p:pic>
      <p:pic>
        <p:nvPicPr>
          <p:cNvPr id="5" name="Picture 4" descr="A table of information&#10;&#10;Description automatically generated with medium confidence">
            <a:extLst>
              <a:ext uri="{FF2B5EF4-FFF2-40B4-BE49-F238E27FC236}">
                <a16:creationId xmlns:a16="http://schemas.microsoft.com/office/drawing/2014/main" id="{21E008C0-9927-00EE-A810-49571D2C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53" y="3378020"/>
            <a:ext cx="4153129" cy="2844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08834-6A6F-97DC-6CF0-CE253EDB8758}"/>
              </a:ext>
            </a:extLst>
          </p:cNvPr>
          <p:cNvSpPr txBox="1"/>
          <p:nvPr/>
        </p:nvSpPr>
        <p:spPr>
          <a:xfrm>
            <a:off x="2727563" y="6309359"/>
            <a:ext cx="317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Uncleaned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36B83-B194-DDAA-043F-B59971B46F7B}"/>
              </a:ext>
            </a:extLst>
          </p:cNvPr>
          <p:cNvSpPr txBox="1"/>
          <p:nvPr/>
        </p:nvSpPr>
        <p:spPr>
          <a:xfrm>
            <a:off x="8102669" y="6309358"/>
            <a:ext cx="2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9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ECB5F-B923-F4D6-A72F-83FB8E8E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AND MODEL TRAINING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E0A9-F1F6-8219-4D37-477EF82B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54" y="2722197"/>
            <a:ext cx="4681630" cy="3492868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categorical labels into numerical values using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the dataset into training and testing sets using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Preparation: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the data for model training by encoding categories and splitting into train/test sets.</a:t>
            </a: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B5CC08D7-7ACD-AEB8-18FB-6D97BEFF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64" y="1535352"/>
            <a:ext cx="6075156" cy="42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37D6-804B-CC0D-C027-C888A5C7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51" y="2281379"/>
            <a:ext cx="10168128" cy="369417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 to combine data preprocessing and model training steps into a single workflow.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pipelines  - easily experiment - different preprocessing techniques and model architectures by modifying components within the pipeline.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promotes reproducibility of results and allows for efficient comparison of different model configurations.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text data into numerical vectors using the TF-IDF technique, preserving import and word frequencies while downscaling common ones.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D1DA3-8596-81DA-8DD5-BE915A575249}"/>
              </a:ext>
            </a:extLst>
          </p:cNvPr>
          <p:cNvSpPr txBox="1"/>
          <p:nvPr/>
        </p:nvSpPr>
        <p:spPr>
          <a:xfrm>
            <a:off x="732109" y="1012723"/>
            <a:ext cx="851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WORKFLOW - TEXT VECTORIZATION : </a:t>
            </a:r>
          </a:p>
        </p:txBody>
      </p:sp>
    </p:spTree>
    <p:extLst>
      <p:ext uri="{BB962C8B-B14F-4D97-AF65-F5344CB8AC3E}">
        <p14:creationId xmlns:p14="http://schemas.microsoft.com/office/powerpoint/2010/main" val="17015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1C73-F8BA-1159-B5A7-23FB6CC2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78" y="882789"/>
            <a:ext cx="9188638" cy="11795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FOUR CLASSIFERS USED: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552A36-4C4B-82C8-05C2-8989AB0B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32" y="2524039"/>
            <a:ext cx="10168128" cy="2645074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0.99 (before tuning) and 0.99 (after tuning)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SVC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0.99 (before tuning) and 0.99 (after tuning)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KNN: 0.99 (before tuning) and 0.98 (after tuning)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[KNN is sensitive to the choice of hyperparameters, such as the number of neighbors (k) and the distance metric]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0.98 (before tuning) and 0.99 (after tuning)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606</Words>
  <Application>Microsoft Macintosh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Neue Haas Grotesk Text Pro</vt:lpstr>
      <vt:lpstr>Symbol</vt:lpstr>
      <vt:lpstr>Times New Roman</vt:lpstr>
      <vt:lpstr>AccentBoxVTI</vt:lpstr>
      <vt:lpstr>RESUME SCREENING:  TEXT CLASSIFICATION</vt:lpstr>
      <vt:lpstr>TRAUMA :</vt:lpstr>
      <vt:lpstr>INTRODUCTION:</vt:lpstr>
      <vt:lpstr>DATA :</vt:lpstr>
      <vt:lpstr>METHODOLOGY:</vt:lpstr>
      <vt:lpstr>DATA CLEANING :</vt:lpstr>
      <vt:lpstr>PROCESSING AND MODEL TRAINING :</vt:lpstr>
      <vt:lpstr>PowerPoint Presentation</vt:lpstr>
      <vt:lpstr>ACCURACY OF FOUR CLASSIFERS USED: </vt:lpstr>
      <vt:lpstr>WHY SVC ?</vt:lpstr>
      <vt:lpstr>WHY NOT LOGISTIC REGRESSION, KNN, NAIVE BAYES ?</vt:lpstr>
      <vt:lpstr>SAMPLE RESUME :  </vt:lpstr>
      <vt:lpstr>AFTER THERAPY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SCREENING:  TEXT CLASSIFICATION</dc:title>
  <dc:creator>swaroop dasagrandhi</dc:creator>
  <cp:lastModifiedBy>Yaswant, Meka</cp:lastModifiedBy>
  <cp:revision>3</cp:revision>
  <dcterms:created xsi:type="dcterms:W3CDTF">2024-04-30T00:39:04Z</dcterms:created>
  <dcterms:modified xsi:type="dcterms:W3CDTF">2024-06-06T05:31:09Z</dcterms:modified>
</cp:coreProperties>
</file>