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4"/>
  </p:notesMasterIdLst>
  <p:sldIdLst>
    <p:sldId id="256" r:id="rId2"/>
    <p:sldId id="257" r:id="rId3"/>
    <p:sldId id="259" r:id="rId4"/>
    <p:sldId id="261" r:id="rId5"/>
    <p:sldId id="264" r:id="rId6"/>
    <p:sldId id="262" r:id="rId7"/>
    <p:sldId id="265" r:id="rId8"/>
    <p:sldId id="260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Y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E6501C1-F252-4C0D-BEA4-FCEF484EC247}" type="datetimeFigureOut">
              <a:rPr lang="ar-SY" smtClean="0"/>
              <a:t>09/02/1447</a:t>
            </a:fld>
            <a:endParaRPr lang="ar-SY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Y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861D2F9-C188-408C-AB4B-71AD1658B4A2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251327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Y" dirty="0"/>
              <a:t>تعريف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1D2F9-C188-408C-AB4B-71AD1658B4A2}" type="slidenum">
              <a:rPr lang="ar-SY" smtClean="0"/>
              <a:t>1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147710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1D2F9-C188-408C-AB4B-71AD1658B4A2}" type="slidenum">
              <a:rPr lang="ar-SY" smtClean="0"/>
              <a:t>2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553586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DD7C-5AD1-41BD-9EA1-2A1CBB67BF47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56DBA22-56A7-4ED7-A17F-8CBE51401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9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8059-7FAE-4D89-B87E-E3AACB98C432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6DBA22-56A7-4ED7-A17F-8CBE51401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2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C718-F458-412D-824B-D25A743F7179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6DBA22-56A7-4ED7-A17F-8CBE51401CC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6675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8895-4BC7-46EA-A640-03EACF1D853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6DBA22-56A7-4ED7-A17F-8CBE51401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55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E1966-DC7C-4D04-9332-DDABCD89EB29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6DBA22-56A7-4ED7-A17F-8CBE51401CC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885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3419-259C-4EEB-95D2-273D6E33CDE6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6DBA22-56A7-4ED7-A17F-8CBE51401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12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EC9F-AD2D-495B-8BBD-1EC3A68FD37E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BA22-56A7-4ED7-A17F-8CBE51401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67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3C6D-A058-42FB-99A3-7B6039B49F91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BA22-56A7-4ED7-A17F-8CBE51401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9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 algn="r" rtl="1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 algn="r" rtl="1"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r" rtl="1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r" rtl="1"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r" rtl="1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r" rtl="1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50F0-8CD0-42E1-9044-F7B11FF7CA90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BA22-56A7-4ED7-A17F-8CBE51401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3150-3338-4734-AB24-BF33F3085C3E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6DBA22-56A7-4ED7-A17F-8CBE51401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9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6651-13C1-400A-AB80-F1042F85E8F6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6DBA22-56A7-4ED7-A17F-8CBE51401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DB59-481C-4A46-AD2F-4B69A3C1A228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6DBA22-56A7-4ED7-A17F-8CBE51401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5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771D-42BA-4279-B20D-005505CBB59E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BA22-56A7-4ED7-A17F-8CBE51401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96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67B8-47CE-45E2-80F9-6F3FCE9A27FD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BA22-56A7-4ED7-A17F-8CBE51401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1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3F35B-E887-4666-BD23-E475CB8278A2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BA22-56A7-4ED7-A17F-8CBE51401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1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1A0E-4465-46A9-BA85-20D3498813F6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6DBA22-56A7-4ED7-A17F-8CBE51401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6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68D3A-B43F-4A42-9E38-6C9920B4CE5D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56DBA22-56A7-4ED7-A17F-8CBE51401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0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0657-C088-A4AA-B901-F25E50339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ar-SY" dirty="0">
                <a:latin typeface="Times New Roman" panose="02020603050405020304" pitchFamily="18" charset="0"/>
                <a:cs typeface="Times New Roman" panose="02020603050405020304" pitchFamily="18" charset="0"/>
              </a:rPr>
              <a:t>تصميم وكيل محادثة افتراضي معتمد على تقنيات التعلم العميق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D89C5-BFCB-F37A-D528-41B787FDE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/>
          <a:lstStyle/>
          <a:p>
            <a:pPr algn="ctr" rtl="1"/>
            <a:r>
              <a:rPr lang="ar-SY" dirty="0">
                <a:latin typeface="Times New Roman" panose="02020603050405020304" pitchFamily="18" charset="0"/>
                <a:cs typeface="Times New Roman" panose="02020603050405020304" pitchFamily="18" charset="0"/>
              </a:rPr>
              <a:t>تنفيذ الطالب: المقداد ملحم</a:t>
            </a:r>
          </a:p>
          <a:p>
            <a:pPr algn="ctr" rtl="1"/>
            <a:r>
              <a:rPr lang="ar-SY" dirty="0">
                <a:latin typeface="Times New Roman" panose="02020603050405020304" pitchFamily="18" charset="0"/>
                <a:cs typeface="Times New Roman" panose="02020603050405020304" pitchFamily="18" charset="0"/>
              </a:rPr>
              <a:t>بإشراف: د. وسيم صافي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253994C-DC6F-AED7-A606-B3501854E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4">
            <a:extLst>
              <a:ext uri="{FF2B5EF4-FFF2-40B4-BE49-F238E27FC236}">
                <a16:creationId xmlns:a16="http://schemas.microsoft.com/office/drawing/2014/main" id="{2FE2FAE5-A76B-84A2-716D-E31868A80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13" y="89524"/>
            <a:ext cx="1630823" cy="203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E696202A-9E4C-93A9-A605-3A9A6B3E2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4349" y="169508"/>
            <a:ext cx="356700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19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19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19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19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19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19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19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19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19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Low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19325" algn="l"/>
              </a:tabLst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raditional Arabic" panose="02020603050405020304" pitchFamily="18" charset="-78"/>
              </a:rPr>
              <a:t>الجمهـورية العربيــة الســـورية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Low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19325" algn="l"/>
              </a:tabLst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raditional Arabic" panose="02020603050405020304" pitchFamily="18" charset="-78"/>
              </a:rPr>
              <a:t>المعهد العالي للعلوم التطبيقية والتكنولوجيا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Low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19325" algn="l"/>
              </a:tabLst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raditional Arabic" panose="02020603050405020304" pitchFamily="18" charset="-78"/>
              </a:rPr>
              <a:t>قسـم المعلوماتية	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Low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19325" algn="l"/>
              </a:tabLst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raditional Arabic" panose="02020603050405020304" pitchFamily="18" charset="-78"/>
              </a:rPr>
              <a:t>العام الدراسي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raditional Arabic" panose="02020603050405020304" pitchFamily="18" charset="-78"/>
              </a:rPr>
              <a:t>2025/2024</a:t>
            </a:r>
            <a:endParaRPr kumimoji="0" lang="ar-SA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399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C4E1-178A-A6AD-C1BC-240341BD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dirty="0"/>
              <a:t>الاختبار والنتائج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0BE43-7DE7-C9CB-86C0-2893AA3E7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BA22-56A7-4ED7-A17F-8CBE51401CC4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0694CD8-441E-6283-E514-BF285C6846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1244924"/>
              </p:ext>
            </p:extLst>
          </p:nvPr>
        </p:nvGraphicFramePr>
        <p:xfrm>
          <a:off x="829994" y="2203938"/>
          <a:ext cx="1026204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508">
                  <a:extLst>
                    <a:ext uri="{9D8B030D-6E8A-4147-A177-3AD203B41FA5}">
                      <a16:colId xmlns:a16="http://schemas.microsoft.com/office/drawing/2014/main" val="4171820748"/>
                    </a:ext>
                  </a:extLst>
                </a:gridCol>
                <a:gridCol w="2521292">
                  <a:extLst>
                    <a:ext uri="{9D8B030D-6E8A-4147-A177-3AD203B41FA5}">
                      <a16:colId xmlns:a16="http://schemas.microsoft.com/office/drawing/2014/main" val="3821205015"/>
                    </a:ext>
                  </a:extLst>
                </a:gridCol>
                <a:gridCol w="2514941">
                  <a:extLst>
                    <a:ext uri="{9D8B030D-6E8A-4147-A177-3AD203B41FA5}">
                      <a16:colId xmlns:a16="http://schemas.microsoft.com/office/drawing/2014/main" val="2599561998"/>
                    </a:ext>
                  </a:extLst>
                </a:gridCol>
                <a:gridCol w="1051219">
                  <a:extLst>
                    <a:ext uri="{9D8B030D-6E8A-4147-A177-3AD203B41FA5}">
                      <a16:colId xmlns:a16="http://schemas.microsoft.com/office/drawing/2014/main" val="600454917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562994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Embedding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Generating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Chunking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Top_k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273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mhaseeb1604/bge-m3-law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Qwen/Qwen2.5-1.5B-Instruct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Paragraph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16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sayed0am/arabic-english-bge-m3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/Phi-4-mini-instruct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Sentence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66.5%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30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sayed0am/arabic-english-bge-m3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Qwen/Qwen2.5-3B-Instruct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Sentence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57.1%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4046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sayed0am/arabic-english-bge-m3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/Phi-4-mini-instruct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words 32overlap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243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521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4BF2A-1427-0DFE-6398-6EDBB7022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FB195-5838-CDE6-736A-5323EFE5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dirty="0"/>
              <a:t>الاختبار والنتائج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AF201-4557-2CE3-F5D7-48DE3631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BA22-56A7-4ED7-A17F-8CBE51401CC4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E3AD14-A61C-0383-88AA-CEA8A5280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1974" y="2133600"/>
            <a:ext cx="3612637" cy="3777622"/>
          </a:xfrm>
        </p:spPr>
        <p:txBody>
          <a:bodyPr>
            <a:normAutofit lnSpcReduction="10000"/>
          </a:bodyPr>
          <a:lstStyle/>
          <a:p>
            <a:r>
              <a:rPr lang="ar-SY" dirty="0"/>
              <a:t>تقييم </a:t>
            </a:r>
            <a:r>
              <a:rPr lang="en-US" dirty="0" err="1"/>
              <a:t>FlowJudge</a:t>
            </a:r>
            <a:r>
              <a:rPr lang="ar-SY" dirty="0"/>
              <a:t> لنتائج </a:t>
            </a:r>
            <a:r>
              <a:rPr lang="ar-SY" dirty="0" err="1"/>
              <a:t>أختيار</a:t>
            </a:r>
            <a:r>
              <a:rPr lang="ar-SY" dirty="0"/>
              <a:t> افضل نموذج تضمين </a:t>
            </a:r>
            <a:r>
              <a:rPr lang="en-US" dirty="0"/>
              <a:t>sayed0am/arabic-english-bge-m3</a:t>
            </a:r>
            <a:r>
              <a:rPr lang="ar-SY" dirty="0"/>
              <a:t> وافضل نموذج توليد </a:t>
            </a:r>
            <a:r>
              <a:rPr lang="en-US" dirty="0" err="1"/>
              <a:t>microsoft</a:t>
            </a:r>
            <a:r>
              <a:rPr lang="en-US" dirty="0"/>
              <a:t>/Phi-4-mini-instruct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7777293-0FBD-2BD1-11EC-0B74E4812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139309"/>
              </p:ext>
            </p:extLst>
          </p:nvPr>
        </p:nvGraphicFramePr>
        <p:xfrm>
          <a:off x="334862" y="2711474"/>
          <a:ext cx="7725925" cy="2241527"/>
        </p:xfrm>
        <a:graphic>
          <a:graphicData uri="http://schemas.openxmlformats.org/drawingml/2006/table">
            <a:tbl>
              <a:tblPr rtl="1" firstRow="1" firstCol="1" bandRow="1">
                <a:tableStyleId>{69012ECD-51FC-41F1-AA8D-1B2483CD663E}</a:tableStyleId>
              </a:tblPr>
              <a:tblGrid>
                <a:gridCol w="1545185">
                  <a:extLst>
                    <a:ext uri="{9D8B030D-6E8A-4147-A177-3AD203B41FA5}">
                      <a16:colId xmlns:a16="http://schemas.microsoft.com/office/drawing/2014/main" val="62171893"/>
                    </a:ext>
                  </a:extLst>
                </a:gridCol>
                <a:gridCol w="1407709">
                  <a:extLst>
                    <a:ext uri="{9D8B030D-6E8A-4147-A177-3AD203B41FA5}">
                      <a16:colId xmlns:a16="http://schemas.microsoft.com/office/drawing/2014/main" val="1330104435"/>
                    </a:ext>
                  </a:extLst>
                </a:gridCol>
                <a:gridCol w="1682661">
                  <a:extLst>
                    <a:ext uri="{9D8B030D-6E8A-4147-A177-3AD203B41FA5}">
                      <a16:colId xmlns:a16="http://schemas.microsoft.com/office/drawing/2014/main" val="1027227648"/>
                    </a:ext>
                  </a:extLst>
                </a:gridCol>
                <a:gridCol w="1545185">
                  <a:extLst>
                    <a:ext uri="{9D8B030D-6E8A-4147-A177-3AD203B41FA5}">
                      <a16:colId xmlns:a16="http://schemas.microsoft.com/office/drawing/2014/main" val="242274883"/>
                    </a:ext>
                  </a:extLst>
                </a:gridCol>
                <a:gridCol w="1545185">
                  <a:extLst>
                    <a:ext uri="{9D8B030D-6E8A-4147-A177-3AD203B41FA5}">
                      <a16:colId xmlns:a16="http://schemas.microsoft.com/office/drawing/2014/main" val="663280368"/>
                    </a:ext>
                  </a:extLst>
                </a:gridCol>
              </a:tblGrid>
              <a:tr h="112044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 dirty="0">
                          <a:effectLst/>
                        </a:rPr>
                        <a:t>Factual Correctness(1-5)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 dirty="0">
                          <a:effectLst/>
                        </a:rPr>
                        <a:t>Faithfulness(1-5)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 dirty="0">
                          <a:effectLst/>
                        </a:rPr>
                        <a:t>Response Relevance (1-5)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 dirty="0">
                          <a:effectLst/>
                        </a:rPr>
                        <a:t>Context Recall    (1-5)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 dirty="0">
                          <a:effectLst/>
                        </a:rPr>
                        <a:t>Context Precision (1-5)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3511552"/>
                  </a:ext>
                </a:extLst>
              </a:tr>
              <a:tr h="1121079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 dirty="0">
                          <a:effectLst/>
                        </a:rPr>
                        <a:t>3.8</a:t>
                      </a:r>
                      <a:endParaRPr lang="en-US" sz="20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>
                          <a:effectLst/>
                        </a:rPr>
                        <a:t>3.9</a:t>
                      </a:r>
                      <a:endParaRPr lang="en-US" sz="20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>
                          <a:effectLst/>
                        </a:rPr>
                        <a:t>4.0</a:t>
                      </a:r>
                      <a:endParaRPr lang="en-US" sz="20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 dirty="0">
                          <a:effectLst/>
                        </a:rPr>
                        <a:t>4</a:t>
                      </a:r>
                      <a:endParaRPr lang="en-US" sz="20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 dirty="0">
                          <a:effectLst/>
                        </a:rPr>
                        <a:t>3.6</a:t>
                      </a:r>
                      <a:endParaRPr lang="en-US" sz="20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7065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551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1E618-E79D-8EC9-95BB-DD1CEAD6C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ar-SY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وشكراً لإصغائكم</a:t>
            </a:r>
            <a:endParaRPr lang="en-US" b="1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C6026-AE42-9A62-11ED-052B2802E6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E87ED-0EA7-338D-1141-ED1E6D40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BA22-56A7-4ED7-A17F-8CBE51401C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3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4F4C4-BB5D-554B-DE19-725EDD7C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dirty="0"/>
              <a:t>توصيف المشروع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8866F-65FF-5894-9344-624C121F7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255" y="2133600"/>
            <a:ext cx="10571358" cy="3777622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ar-SY" dirty="0"/>
              <a:t> دراسة مقارنة لاستكشاف أفضل خيارات بناء </a:t>
            </a:r>
            <a:r>
              <a:rPr lang="en-US" dirty="0"/>
              <a:t>chatbot</a:t>
            </a:r>
            <a:r>
              <a:rPr lang="ar-SY" dirty="0"/>
              <a:t> عن طريق تطوير نظام يحقق ما يلي:</a:t>
            </a:r>
          </a:p>
          <a:p>
            <a:pPr lvl="1"/>
            <a:r>
              <a:rPr lang="ar-SY" dirty="0"/>
              <a:t> الحفاظ على خصوصية المعلومات</a:t>
            </a:r>
          </a:p>
          <a:p>
            <a:pPr lvl="1" algn="r"/>
            <a:r>
              <a:rPr lang="ar-SY" dirty="0"/>
              <a:t> التعامل مع المعلومات النصية غير المهيكلة</a:t>
            </a:r>
            <a:endParaRPr lang="en-US" dirty="0"/>
          </a:p>
          <a:p>
            <a:pPr lvl="1"/>
            <a:r>
              <a:rPr lang="ar-SY" dirty="0"/>
              <a:t> تقديم تقييمات أداء للمكونات المختلفة للنظام</a:t>
            </a:r>
          </a:p>
          <a:p>
            <a:pPr lvl="1"/>
            <a:endParaRPr lang="en-US" dirty="0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A87B0D1B-A73A-4971-8F8D-10320C27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BA22-56A7-4ED7-A17F-8CBE51401C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1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98E8-FA3E-C2C6-71A2-B3044A4C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dirty="0"/>
              <a:t>منهجية عمل النظام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A062-374D-B083-31E8-22AA41FC5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Y" dirty="0"/>
              <a:t> تحديد نهج عمل النظام:</a:t>
            </a:r>
          </a:p>
          <a:p>
            <a:pPr lvl="1"/>
            <a:r>
              <a:rPr lang="ar-SY" dirty="0"/>
              <a:t> </a:t>
            </a:r>
            <a:r>
              <a:rPr lang="en-US" dirty="0"/>
              <a:t>Rule-based chatbot with deep learning components</a:t>
            </a:r>
          </a:p>
          <a:p>
            <a:pPr lvl="1"/>
            <a:r>
              <a:rPr lang="en-US" dirty="0"/>
              <a:t> Sophisticated deep learning chatbot model </a:t>
            </a:r>
          </a:p>
          <a:p>
            <a:pPr lvl="1"/>
            <a:r>
              <a:rPr lang="en-US" dirty="0"/>
              <a:t>Retrieval Augmented Generation based chatbot </a:t>
            </a:r>
          </a:p>
          <a:p>
            <a:endParaRPr lang="en-US" dirty="0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29529C52-63AD-4B26-8803-77DDDF59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BA22-56A7-4ED7-A17F-8CBE51401C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365C2-2587-FCA6-E30A-6BC3A44D2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82765-A351-AD0F-A447-A2D24239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dirty="0"/>
              <a:t>مخطط عمل النظام للتعامل مع المعطيات غير المهيكلة</a:t>
            </a:r>
            <a:endParaRPr lang="en-US" dirty="0"/>
          </a:p>
        </p:txBody>
      </p:sp>
      <p:cxnSp>
        <p:nvCxnSpPr>
          <p:cNvPr id="15" name="رابط مستقيم 14">
            <a:extLst>
              <a:ext uri="{FF2B5EF4-FFF2-40B4-BE49-F238E27FC236}">
                <a16:creationId xmlns:a16="http://schemas.microsoft.com/office/drawing/2014/main" id="{5F606557-71A6-4DA3-B7F4-483B7F5DBFF7}"/>
              </a:ext>
            </a:extLst>
          </p:cNvPr>
          <p:cNvCxnSpPr/>
          <p:nvPr/>
        </p:nvCxnSpPr>
        <p:spPr>
          <a:xfrm>
            <a:off x="5274651" y="1987542"/>
            <a:ext cx="0" cy="48198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عنصر نائب لرقم الشريحة 77">
            <a:extLst>
              <a:ext uri="{FF2B5EF4-FFF2-40B4-BE49-F238E27FC236}">
                <a16:creationId xmlns:a16="http://schemas.microsoft.com/office/drawing/2014/main" id="{D7FF3E9C-7B6C-4D51-888A-5CFE9FBB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BA22-56A7-4ED7-A17F-8CBE51401CC4}" type="slidenum">
              <a:rPr lang="en-US" smtClean="0"/>
              <a:t>4</a:t>
            </a:fld>
            <a:endParaRPr lang="en-US"/>
          </a:p>
        </p:txBody>
      </p:sp>
      <p:sp>
        <p:nvSpPr>
          <p:cNvPr id="7" name="مستطيل: زوايا مستديرة 6">
            <a:extLst>
              <a:ext uri="{FF2B5EF4-FFF2-40B4-BE49-F238E27FC236}">
                <a16:creationId xmlns:a16="http://schemas.microsoft.com/office/drawing/2014/main" id="{9F51E0CC-DAC8-447D-BB64-A5970495D915}"/>
              </a:ext>
            </a:extLst>
          </p:cNvPr>
          <p:cNvSpPr/>
          <p:nvPr/>
        </p:nvSpPr>
        <p:spPr>
          <a:xfrm>
            <a:off x="931270" y="2446235"/>
            <a:ext cx="1611984" cy="9199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Writer</a:t>
            </a:r>
            <a:endParaRPr lang="ar-SY" dirty="0"/>
          </a:p>
        </p:txBody>
      </p:sp>
      <p:sp>
        <p:nvSpPr>
          <p:cNvPr id="8" name="مستطيل: زوايا مستديرة 7">
            <a:extLst>
              <a:ext uri="{FF2B5EF4-FFF2-40B4-BE49-F238E27FC236}">
                <a16:creationId xmlns:a16="http://schemas.microsoft.com/office/drawing/2014/main" id="{256A2657-74F5-4B5C-9DE1-D83ED869F01E}"/>
              </a:ext>
            </a:extLst>
          </p:cNvPr>
          <p:cNvSpPr/>
          <p:nvPr/>
        </p:nvSpPr>
        <p:spPr>
          <a:xfrm>
            <a:off x="931270" y="4042509"/>
            <a:ext cx="1611984" cy="9199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Embedder</a:t>
            </a:r>
            <a:endParaRPr lang="ar-SY" dirty="0"/>
          </a:p>
        </p:txBody>
      </p:sp>
      <p:sp>
        <p:nvSpPr>
          <p:cNvPr id="9" name="مستطيل: زوايا مستديرة 8">
            <a:extLst>
              <a:ext uri="{FF2B5EF4-FFF2-40B4-BE49-F238E27FC236}">
                <a16:creationId xmlns:a16="http://schemas.microsoft.com/office/drawing/2014/main" id="{0D3A98F0-0436-485C-9B68-DC5DDC1F8E6C}"/>
              </a:ext>
            </a:extLst>
          </p:cNvPr>
          <p:cNvSpPr/>
          <p:nvPr/>
        </p:nvSpPr>
        <p:spPr>
          <a:xfrm>
            <a:off x="3383327" y="5656043"/>
            <a:ext cx="1611984" cy="9199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Ingestor</a:t>
            </a:r>
            <a:endParaRPr lang="ar-SY" dirty="0"/>
          </a:p>
        </p:txBody>
      </p:sp>
      <p:sp>
        <p:nvSpPr>
          <p:cNvPr id="4" name="سهم: لأسفل 3">
            <a:extLst>
              <a:ext uri="{FF2B5EF4-FFF2-40B4-BE49-F238E27FC236}">
                <a16:creationId xmlns:a16="http://schemas.microsoft.com/office/drawing/2014/main" id="{034EF90F-DA13-4393-9849-94D76DE910B8}"/>
              </a:ext>
            </a:extLst>
          </p:cNvPr>
          <p:cNvSpPr/>
          <p:nvPr/>
        </p:nvSpPr>
        <p:spPr>
          <a:xfrm rot="10800000">
            <a:off x="1581720" y="5081814"/>
            <a:ext cx="282804" cy="4846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10" name="سهم: لأسفل 9">
            <a:extLst>
              <a:ext uri="{FF2B5EF4-FFF2-40B4-BE49-F238E27FC236}">
                <a16:creationId xmlns:a16="http://schemas.microsoft.com/office/drawing/2014/main" id="{FEDD8DD6-F3E8-4F68-B4B2-E7EA932A4968}"/>
              </a:ext>
            </a:extLst>
          </p:cNvPr>
          <p:cNvSpPr/>
          <p:nvPr/>
        </p:nvSpPr>
        <p:spPr>
          <a:xfrm rot="10800000">
            <a:off x="1581719" y="3438408"/>
            <a:ext cx="282804" cy="4846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/>
          </a:p>
        </p:txBody>
      </p:sp>
      <p:sp>
        <p:nvSpPr>
          <p:cNvPr id="11" name="سهم: لأسفل 10">
            <a:extLst>
              <a:ext uri="{FF2B5EF4-FFF2-40B4-BE49-F238E27FC236}">
                <a16:creationId xmlns:a16="http://schemas.microsoft.com/office/drawing/2014/main" id="{07C97E5E-7750-4F1F-A21A-FFA25F85B1A7}"/>
              </a:ext>
            </a:extLst>
          </p:cNvPr>
          <p:cNvSpPr/>
          <p:nvPr/>
        </p:nvSpPr>
        <p:spPr>
          <a:xfrm rot="16200000">
            <a:off x="3051717" y="2500055"/>
            <a:ext cx="298786" cy="9060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12" name="أسطوانة 11">
            <a:extLst>
              <a:ext uri="{FF2B5EF4-FFF2-40B4-BE49-F238E27FC236}">
                <a16:creationId xmlns:a16="http://schemas.microsoft.com/office/drawing/2014/main" id="{301E6C22-C7E1-42CB-A49B-1D7965F8B989}"/>
              </a:ext>
            </a:extLst>
          </p:cNvPr>
          <p:cNvSpPr/>
          <p:nvPr/>
        </p:nvSpPr>
        <p:spPr>
          <a:xfrm>
            <a:off x="3864641" y="2173616"/>
            <a:ext cx="1122414" cy="128089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Vector</a:t>
            </a:r>
          </a:p>
          <a:p>
            <a:pPr algn="ctr"/>
            <a:r>
              <a:rPr lang="en-US" sz="1400" dirty="0"/>
              <a:t>database</a:t>
            </a:r>
            <a:endParaRPr lang="ar-SY" sz="1400" dirty="0"/>
          </a:p>
        </p:txBody>
      </p:sp>
      <p:sp>
        <p:nvSpPr>
          <p:cNvPr id="16" name="مستطيل 15">
            <a:extLst>
              <a:ext uri="{FF2B5EF4-FFF2-40B4-BE49-F238E27FC236}">
                <a16:creationId xmlns:a16="http://schemas.microsoft.com/office/drawing/2014/main" id="{D9BE8F93-1CBA-472D-8AF4-B8941BAD3528}"/>
              </a:ext>
            </a:extLst>
          </p:cNvPr>
          <p:cNvSpPr/>
          <p:nvPr/>
        </p:nvSpPr>
        <p:spPr>
          <a:xfrm>
            <a:off x="1502174" y="1368854"/>
            <a:ext cx="3107413" cy="62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Stage 1: store information appropriately</a:t>
            </a:r>
            <a:endParaRPr lang="ar-SY" dirty="0"/>
          </a:p>
        </p:txBody>
      </p:sp>
      <p:sp>
        <p:nvSpPr>
          <p:cNvPr id="20" name="مستطيل: زوايا مستديرة 19">
            <a:extLst>
              <a:ext uri="{FF2B5EF4-FFF2-40B4-BE49-F238E27FC236}">
                <a16:creationId xmlns:a16="http://schemas.microsoft.com/office/drawing/2014/main" id="{93464BD8-0455-487D-A5FA-D48EF2AAAC48}"/>
              </a:ext>
            </a:extLst>
          </p:cNvPr>
          <p:cNvSpPr/>
          <p:nvPr/>
        </p:nvSpPr>
        <p:spPr>
          <a:xfrm>
            <a:off x="5556873" y="2485116"/>
            <a:ext cx="1611984" cy="9199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Retriever</a:t>
            </a:r>
            <a:endParaRPr lang="ar-SY" dirty="0"/>
          </a:p>
        </p:txBody>
      </p:sp>
      <p:sp>
        <p:nvSpPr>
          <p:cNvPr id="21" name="مستطيل: زوايا مستديرة 20">
            <a:extLst>
              <a:ext uri="{FF2B5EF4-FFF2-40B4-BE49-F238E27FC236}">
                <a16:creationId xmlns:a16="http://schemas.microsoft.com/office/drawing/2014/main" id="{EFD79449-F3B7-458F-92CC-45111A740167}"/>
              </a:ext>
            </a:extLst>
          </p:cNvPr>
          <p:cNvSpPr/>
          <p:nvPr/>
        </p:nvSpPr>
        <p:spPr>
          <a:xfrm>
            <a:off x="5555690" y="4117527"/>
            <a:ext cx="1611984" cy="9199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Prompt builder</a:t>
            </a:r>
            <a:endParaRPr lang="ar-SY" dirty="0"/>
          </a:p>
        </p:txBody>
      </p:sp>
      <p:sp>
        <p:nvSpPr>
          <p:cNvPr id="22" name="مستطيل: زوايا مستديرة 21">
            <a:extLst>
              <a:ext uri="{FF2B5EF4-FFF2-40B4-BE49-F238E27FC236}">
                <a16:creationId xmlns:a16="http://schemas.microsoft.com/office/drawing/2014/main" id="{5F286DEE-BEFB-4940-A36E-9875FCD9D774}"/>
              </a:ext>
            </a:extLst>
          </p:cNvPr>
          <p:cNvSpPr/>
          <p:nvPr/>
        </p:nvSpPr>
        <p:spPr>
          <a:xfrm>
            <a:off x="5555690" y="5677665"/>
            <a:ext cx="1611984" cy="9199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Chat Model</a:t>
            </a:r>
            <a:endParaRPr lang="ar-SY" dirty="0"/>
          </a:p>
        </p:txBody>
      </p:sp>
      <p:grpSp>
        <p:nvGrpSpPr>
          <p:cNvPr id="36" name="مجموعة 35">
            <a:extLst>
              <a:ext uri="{FF2B5EF4-FFF2-40B4-BE49-F238E27FC236}">
                <a16:creationId xmlns:a16="http://schemas.microsoft.com/office/drawing/2014/main" id="{14ACAF4C-B32A-47E9-A7BA-0525AE6F965E}"/>
              </a:ext>
            </a:extLst>
          </p:cNvPr>
          <p:cNvGrpSpPr/>
          <p:nvPr/>
        </p:nvGrpSpPr>
        <p:grpSpPr>
          <a:xfrm>
            <a:off x="9771808" y="5590681"/>
            <a:ext cx="425777" cy="972164"/>
            <a:chOff x="9034806" y="2456836"/>
            <a:chExt cx="425777" cy="972164"/>
          </a:xfrm>
        </p:grpSpPr>
        <p:sp>
          <p:nvSpPr>
            <p:cNvPr id="23" name="شكل بيضاوي 22">
              <a:extLst>
                <a:ext uri="{FF2B5EF4-FFF2-40B4-BE49-F238E27FC236}">
                  <a16:creationId xmlns:a16="http://schemas.microsoft.com/office/drawing/2014/main" id="{0A1F3CA5-6917-4D12-8251-8E788238A77A}"/>
                </a:ext>
              </a:extLst>
            </p:cNvPr>
            <p:cNvSpPr/>
            <p:nvPr/>
          </p:nvSpPr>
          <p:spPr>
            <a:xfrm>
              <a:off x="9078012" y="2456836"/>
              <a:ext cx="348792" cy="314275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Y"/>
            </a:p>
          </p:txBody>
        </p:sp>
        <p:cxnSp>
          <p:nvCxnSpPr>
            <p:cNvPr id="25" name="رابط مستقيم 24">
              <a:extLst>
                <a:ext uri="{FF2B5EF4-FFF2-40B4-BE49-F238E27FC236}">
                  <a16:creationId xmlns:a16="http://schemas.microsoft.com/office/drawing/2014/main" id="{BD3E81FB-ECE9-4411-B115-A439031B508F}"/>
                </a:ext>
              </a:extLst>
            </p:cNvPr>
            <p:cNvCxnSpPr>
              <a:cxnSpLocks/>
            </p:cNvCxnSpPr>
            <p:nvPr/>
          </p:nvCxnSpPr>
          <p:spPr>
            <a:xfrm>
              <a:off x="9247695" y="2771111"/>
              <a:ext cx="0" cy="377442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رابط مستقيم 28">
              <a:extLst>
                <a:ext uri="{FF2B5EF4-FFF2-40B4-BE49-F238E27FC236}">
                  <a16:creationId xmlns:a16="http://schemas.microsoft.com/office/drawing/2014/main" id="{F19B0ED7-6847-4E1F-9C0A-E8772799AE8C}"/>
                </a:ext>
              </a:extLst>
            </p:cNvPr>
            <p:cNvCxnSpPr>
              <a:cxnSpLocks/>
            </p:cNvCxnSpPr>
            <p:nvPr/>
          </p:nvCxnSpPr>
          <p:spPr>
            <a:xfrm>
              <a:off x="9034806" y="2959832"/>
              <a:ext cx="42577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رابط مستقيم 33">
              <a:extLst>
                <a:ext uri="{FF2B5EF4-FFF2-40B4-BE49-F238E27FC236}">
                  <a16:creationId xmlns:a16="http://schemas.microsoft.com/office/drawing/2014/main" id="{8DF8EA0E-BF94-4983-9BED-76C001C833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8012" y="3148553"/>
              <a:ext cx="169683" cy="280447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رابط مستقيم 34">
              <a:extLst>
                <a:ext uri="{FF2B5EF4-FFF2-40B4-BE49-F238E27FC236}">
                  <a16:creationId xmlns:a16="http://schemas.microsoft.com/office/drawing/2014/main" id="{8DBDCB7C-AB27-498F-82B8-778FA20EB1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47694" y="3148552"/>
              <a:ext cx="169683" cy="280447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9" name="مستطيل: زوايا مستديرة 38">
            <a:extLst>
              <a:ext uri="{FF2B5EF4-FFF2-40B4-BE49-F238E27FC236}">
                <a16:creationId xmlns:a16="http://schemas.microsoft.com/office/drawing/2014/main" id="{99AD16D9-69C2-443A-8940-766361DEFBEB}"/>
              </a:ext>
            </a:extLst>
          </p:cNvPr>
          <p:cNvSpPr/>
          <p:nvPr/>
        </p:nvSpPr>
        <p:spPr>
          <a:xfrm>
            <a:off x="8211362" y="2456836"/>
            <a:ext cx="1611984" cy="9199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Embedder</a:t>
            </a:r>
            <a:endParaRPr lang="ar-SY" dirty="0"/>
          </a:p>
        </p:txBody>
      </p:sp>
      <p:sp>
        <p:nvSpPr>
          <p:cNvPr id="40" name="مستطيل 39">
            <a:extLst>
              <a:ext uri="{FF2B5EF4-FFF2-40B4-BE49-F238E27FC236}">
                <a16:creationId xmlns:a16="http://schemas.microsoft.com/office/drawing/2014/main" id="{6972F601-EA3C-495B-91D2-16E391304D35}"/>
              </a:ext>
            </a:extLst>
          </p:cNvPr>
          <p:cNvSpPr/>
          <p:nvPr/>
        </p:nvSpPr>
        <p:spPr>
          <a:xfrm>
            <a:off x="8534045" y="5797477"/>
            <a:ext cx="966617" cy="6802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User query</a:t>
            </a:r>
            <a:endParaRPr lang="ar-SY" dirty="0"/>
          </a:p>
        </p:txBody>
      </p:sp>
      <p:sp>
        <p:nvSpPr>
          <p:cNvPr id="45" name="سهم: لأسفل 44">
            <a:extLst>
              <a:ext uri="{FF2B5EF4-FFF2-40B4-BE49-F238E27FC236}">
                <a16:creationId xmlns:a16="http://schemas.microsoft.com/office/drawing/2014/main" id="{9FF1A8DE-B4E2-4222-A10F-58F60CA5BF60}"/>
              </a:ext>
            </a:extLst>
          </p:cNvPr>
          <p:cNvSpPr/>
          <p:nvPr/>
        </p:nvSpPr>
        <p:spPr>
          <a:xfrm rot="10800000">
            <a:off x="8875950" y="3477289"/>
            <a:ext cx="282806" cy="2200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/>
          </a:p>
        </p:txBody>
      </p:sp>
      <p:sp>
        <p:nvSpPr>
          <p:cNvPr id="46" name="سهم: لأسفل 45">
            <a:extLst>
              <a:ext uri="{FF2B5EF4-FFF2-40B4-BE49-F238E27FC236}">
                <a16:creationId xmlns:a16="http://schemas.microsoft.com/office/drawing/2014/main" id="{DC829832-C9DD-41A5-8D64-0724E9DCB483}"/>
              </a:ext>
            </a:extLst>
          </p:cNvPr>
          <p:cNvSpPr/>
          <p:nvPr/>
        </p:nvSpPr>
        <p:spPr>
          <a:xfrm rot="7284583">
            <a:off x="7669766" y="4710187"/>
            <a:ext cx="265166" cy="14241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/>
          </a:p>
        </p:txBody>
      </p:sp>
      <p:sp>
        <p:nvSpPr>
          <p:cNvPr id="47" name="سهم: لأسفل 46">
            <a:extLst>
              <a:ext uri="{FF2B5EF4-FFF2-40B4-BE49-F238E27FC236}">
                <a16:creationId xmlns:a16="http://schemas.microsoft.com/office/drawing/2014/main" id="{03ED5961-7C59-4D30-B019-0302A83C3342}"/>
              </a:ext>
            </a:extLst>
          </p:cNvPr>
          <p:cNvSpPr/>
          <p:nvPr/>
        </p:nvSpPr>
        <p:spPr>
          <a:xfrm>
            <a:off x="6220280" y="5120696"/>
            <a:ext cx="282804" cy="4846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/>
          </a:p>
        </p:txBody>
      </p:sp>
      <p:sp>
        <p:nvSpPr>
          <p:cNvPr id="48" name="سهم: لأسفل 47">
            <a:extLst>
              <a:ext uri="{FF2B5EF4-FFF2-40B4-BE49-F238E27FC236}">
                <a16:creationId xmlns:a16="http://schemas.microsoft.com/office/drawing/2014/main" id="{8104AA0E-F509-4B51-9841-E53D3AA2EF7A}"/>
              </a:ext>
            </a:extLst>
          </p:cNvPr>
          <p:cNvSpPr/>
          <p:nvPr/>
        </p:nvSpPr>
        <p:spPr>
          <a:xfrm>
            <a:off x="6200634" y="3535469"/>
            <a:ext cx="282804" cy="4846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/>
          </a:p>
        </p:txBody>
      </p:sp>
      <p:sp>
        <p:nvSpPr>
          <p:cNvPr id="50" name="سهم: لأسفل 49">
            <a:extLst>
              <a:ext uri="{FF2B5EF4-FFF2-40B4-BE49-F238E27FC236}">
                <a16:creationId xmlns:a16="http://schemas.microsoft.com/office/drawing/2014/main" id="{56031DCD-C316-46BB-8847-EA030648D03E}"/>
              </a:ext>
            </a:extLst>
          </p:cNvPr>
          <p:cNvSpPr/>
          <p:nvPr/>
        </p:nvSpPr>
        <p:spPr>
          <a:xfrm rot="5400000">
            <a:off x="7540716" y="2528969"/>
            <a:ext cx="298786" cy="848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/>
          </a:p>
        </p:txBody>
      </p:sp>
      <p:cxnSp>
        <p:nvCxnSpPr>
          <p:cNvPr id="52" name="رابط كسهم مستقيم 51">
            <a:extLst>
              <a:ext uri="{FF2B5EF4-FFF2-40B4-BE49-F238E27FC236}">
                <a16:creationId xmlns:a16="http://schemas.microsoft.com/office/drawing/2014/main" id="{5FEE4C0E-8D25-49C6-B5AE-071304D3BB38}"/>
              </a:ext>
            </a:extLst>
          </p:cNvPr>
          <p:cNvCxnSpPr>
            <a:cxnSpLocks/>
          </p:cNvCxnSpPr>
          <p:nvPr/>
        </p:nvCxnSpPr>
        <p:spPr>
          <a:xfrm flipH="1">
            <a:off x="5056530" y="2916786"/>
            <a:ext cx="4770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مربع نص 56">
            <a:extLst>
              <a:ext uri="{FF2B5EF4-FFF2-40B4-BE49-F238E27FC236}">
                <a16:creationId xmlns:a16="http://schemas.microsoft.com/office/drawing/2014/main" id="{7B792D12-3CD1-4173-8CCE-F85025B0BC74}"/>
              </a:ext>
            </a:extLst>
          </p:cNvPr>
          <p:cNvSpPr txBox="1"/>
          <p:nvPr/>
        </p:nvSpPr>
        <p:spPr>
          <a:xfrm>
            <a:off x="1968808" y="3496090"/>
            <a:ext cx="21741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embedded docs</a:t>
            </a:r>
            <a:endParaRPr lang="ar-SY" dirty="0"/>
          </a:p>
        </p:txBody>
      </p:sp>
      <p:sp>
        <p:nvSpPr>
          <p:cNvPr id="58" name="مستطيل: زوايا مستديرة 57">
            <a:extLst>
              <a:ext uri="{FF2B5EF4-FFF2-40B4-BE49-F238E27FC236}">
                <a16:creationId xmlns:a16="http://schemas.microsoft.com/office/drawing/2014/main" id="{B190D47B-3FC6-4EF8-8D80-AE2D25D6474B}"/>
              </a:ext>
            </a:extLst>
          </p:cNvPr>
          <p:cNvSpPr/>
          <p:nvPr/>
        </p:nvSpPr>
        <p:spPr>
          <a:xfrm>
            <a:off x="931270" y="5656043"/>
            <a:ext cx="1611984" cy="9199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Pre-processing</a:t>
            </a:r>
            <a:endParaRPr lang="ar-SY" dirty="0"/>
          </a:p>
        </p:txBody>
      </p:sp>
      <p:sp>
        <p:nvSpPr>
          <p:cNvPr id="59" name="سهم: لأسفل 58">
            <a:extLst>
              <a:ext uri="{FF2B5EF4-FFF2-40B4-BE49-F238E27FC236}">
                <a16:creationId xmlns:a16="http://schemas.microsoft.com/office/drawing/2014/main" id="{56881299-EFD9-48B2-890B-A01F5D4C15CC}"/>
              </a:ext>
            </a:extLst>
          </p:cNvPr>
          <p:cNvSpPr/>
          <p:nvPr/>
        </p:nvSpPr>
        <p:spPr>
          <a:xfrm rot="5400000">
            <a:off x="2826013" y="5819962"/>
            <a:ext cx="274554" cy="556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60" name="مربع نص 59">
            <a:extLst>
              <a:ext uri="{FF2B5EF4-FFF2-40B4-BE49-F238E27FC236}">
                <a16:creationId xmlns:a16="http://schemas.microsoft.com/office/drawing/2014/main" id="{CC0232CB-0D54-4E8B-8BE7-E07A19724E60}"/>
              </a:ext>
            </a:extLst>
          </p:cNvPr>
          <p:cNvSpPr txBox="1"/>
          <p:nvPr/>
        </p:nvSpPr>
        <p:spPr>
          <a:xfrm>
            <a:off x="1845456" y="5164309"/>
            <a:ext cx="310601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chunks (documents)</a:t>
            </a:r>
            <a:endParaRPr lang="ar-SY" dirty="0"/>
          </a:p>
        </p:txBody>
      </p:sp>
      <p:sp>
        <p:nvSpPr>
          <p:cNvPr id="61" name="مربع نص 60">
            <a:extLst>
              <a:ext uri="{FF2B5EF4-FFF2-40B4-BE49-F238E27FC236}">
                <a16:creationId xmlns:a16="http://schemas.microsoft.com/office/drawing/2014/main" id="{C3520094-6F77-456A-B20E-F5D29A64615B}"/>
              </a:ext>
            </a:extLst>
          </p:cNvPr>
          <p:cNvSpPr txBox="1"/>
          <p:nvPr/>
        </p:nvSpPr>
        <p:spPr>
          <a:xfrm>
            <a:off x="2645921" y="5612726"/>
            <a:ext cx="11488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data</a:t>
            </a:r>
            <a:endParaRPr lang="ar-SY" dirty="0"/>
          </a:p>
        </p:txBody>
      </p:sp>
      <p:sp>
        <p:nvSpPr>
          <p:cNvPr id="65" name="مربع نص 64">
            <a:extLst>
              <a:ext uri="{FF2B5EF4-FFF2-40B4-BE49-F238E27FC236}">
                <a16:creationId xmlns:a16="http://schemas.microsoft.com/office/drawing/2014/main" id="{EBF66F72-ED16-44F7-8EA8-ACB43827FFBB}"/>
              </a:ext>
            </a:extLst>
          </p:cNvPr>
          <p:cNvSpPr txBox="1"/>
          <p:nvPr/>
        </p:nvSpPr>
        <p:spPr>
          <a:xfrm>
            <a:off x="6975853" y="2041767"/>
            <a:ext cx="148519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embedded query</a:t>
            </a:r>
            <a:endParaRPr lang="ar-SY" dirty="0"/>
          </a:p>
        </p:txBody>
      </p:sp>
      <p:sp>
        <p:nvSpPr>
          <p:cNvPr id="66" name="مربع نص 65">
            <a:extLst>
              <a:ext uri="{FF2B5EF4-FFF2-40B4-BE49-F238E27FC236}">
                <a16:creationId xmlns:a16="http://schemas.microsoft.com/office/drawing/2014/main" id="{57F47DFB-779D-4A5E-A058-798C4725ED81}"/>
              </a:ext>
            </a:extLst>
          </p:cNvPr>
          <p:cNvSpPr txBox="1"/>
          <p:nvPr/>
        </p:nvSpPr>
        <p:spPr>
          <a:xfrm>
            <a:off x="6466007" y="3593151"/>
            <a:ext cx="21741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retrieved docs</a:t>
            </a:r>
            <a:endParaRPr lang="ar-SY" dirty="0"/>
          </a:p>
        </p:txBody>
      </p:sp>
      <p:sp>
        <p:nvSpPr>
          <p:cNvPr id="67" name="مستطيل 66">
            <a:extLst>
              <a:ext uri="{FF2B5EF4-FFF2-40B4-BE49-F238E27FC236}">
                <a16:creationId xmlns:a16="http://schemas.microsoft.com/office/drawing/2014/main" id="{B4B2D344-44FD-4C20-8C0D-13C9E59F31B7}"/>
              </a:ext>
            </a:extLst>
          </p:cNvPr>
          <p:cNvSpPr/>
          <p:nvPr/>
        </p:nvSpPr>
        <p:spPr>
          <a:xfrm>
            <a:off x="7448712" y="4054086"/>
            <a:ext cx="1274781" cy="10467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prompt template</a:t>
            </a:r>
            <a:endParaRPr lang="ar-SY" dirty="0"/>
          </a:p>
        </p:txBody>
      </p:sp>
      <p:cxnSp>
        <p:nvCxnSpPr>
          <p:cNvPr id="69" name="رابط كسهم مستقيم 68">
            <a:extLst>
              <a:ext uri="{FF2B5EF4-FFF2-40B4-BE49-F238E27FC236}">
                <a16:creationId xmlns:a16="http://schemas.microsoft.com/office/drawing/2014/main" id="{CE2127FC-0088-455A-A61D-49A8BB0AF761}"/>
              </a:ext>
            </a:extLst>
          </p:cNvPr>
          <p:cNvCxnSpPr>
            <a:cxnSpLocks/>
            <a:stCxn id="67" idx="1"/>
            <a:endCxn id="21" idx="3"/>
          </p:cNvCxnSpPr>
          <p:nvPr/>
        </p:nvCxnSpPr>
        <p:spPr>
          <a:xfrm flipH="1">
            <a:off x="7167674" y="4577477"/>
            <a:ext cx="281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مربع نص 71">
            <a:extLst>
              <a:ext uri="{FF2B5EF4-FFF2-40B4-BE49-F238E27FC236}">
                <a16:creationId xmlns:a16="http://schemas.microsoft.com/office/drawing/2014/main" id="{47373EB2-7610-4FA2-93F3-AECE1350ABD8}"/>
              </a:ext>
            </a:extLst>
          </p:cNvPr>
          <p:cNvSpPr txBox="1"/>
          <p:nvPr/>
        </p:nvSpPr>
        <p:spPr>
          <a:xfrm>
            <a:off x="6502757" y="5237582"/>
            <a:ext cx="11488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prompt</a:t>
            </a:r>
            <a:endParaRPr lang="ar-SY" dirty="0"/>
          </a:p>
        </p:txBody>
      </p:sp>
      <p:sp>
        <p:nvSpPr>
          <p:cNvPr id="73" name="مربع نص 72">
            <a:extLst>
              <a:ext uri="{FF2B5EF4-FFF2-40B4-BE49-F238E27FC236}">
                <a16:creationId xmlns:a16="http://schemas.microsoft.com/office/drawing/2014/main" id="{1E070E34-BD15-4346-ACF4-CC166A90D1FF}"/>
              </a:ext>
            </a:extLst>
          </p:cNvPr>
          <p:cNvSpPr txBox="1"/>
          <p:nvPr/>
        </p:nvSpPr>
        <p:spPr>
          <a:xfrm>
            <a:off x="7278885" y="6287881"/>
            <a:ext cx="13307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response</a:t>
            </a:r>
            <a:endParaRPr lang="ar-SY" dirty="0"/>
          </a:p>
        </p:txBody>
      </p:sp>
      <p:sp>
        <p:nvSpPr>
          <p:cNvPr id="74" name="سهم: لأسفل 73">
            <a:extLst>
              <a:ext uri="{FF2B5EF4-FFF2-40B4-BE49-F238E27FC236}">
                <a16:creationId xmlns:a16="http://schemas.microsoft.com/office/drawing/2014/main" id="{BA7DFDD1-A65A-4CE1-BA3A-21A27B668A48}"/>
              </a:ext>
            </a:extLst>
          </p:cNvPr>
          <p:cNvSpPr/>
          <p:nvPr/>
        </p:nvSpPr>
        <p:spPr>
          <a:xfrm rot="16200000">
            <a:off x="7704955" y="5600624"/>
            <a:ext cx="312846" cy="1088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/>
          </a:p>
        </p:txBody>
      </p:sp>
      <p:sp>
        <p:nvSpPr>
          <p:cNvPr id="75" name="مربع نص 74">
            <a:extLst>
              <a:ext uri="{FF2B5EF4-FFF2-40B4-BE49-F238E27FC236}">
                <a16:creationId xmlns:a16="http://schemas.microsoft.com/office/drawing/2014/main" id="{DEFCEDB3-B5E0-48CE-BDE1-8C9090361AF7}"/>
              </a:ext>
            </a:extLst>
          </p:cNvPr>
          <p:cNvSpPr txBox="1"/>
          <p:nvPr/>
        </p:nvSpPr>
        <p:spPr>
          <a:xfrm>
            <a:off x="9167364" y="4323384"/>
            <a:ext cx="11488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query</a:t>
            </a:r>
            <a:endParaRPr lang="ar-SY" dirty="0"/>
          </a:p>
        </p:txBody>
      </p:sp>
      <p:sp>
        <p:nvSpPr>
          <p:cNvPr id="76" name="مربع نص 75">
            <a:extLst>
              <a:ext uri="{FF2B5EF4-FFF2-40B4-BE49-F238E27FC236}">
                <a16:creationId xmlns:a16="http://schemas.microsoft.com/office/drawing/2014/main" id="{CE9F6056-6A82-4F58-8C19-058EB197BD57}"/>
              </a:ext>
            </a:extLst>
          </p:cNvPr>
          <p:cNvSpPr txBox="1"/>
          <p:nvPr/>
        </p:nvSpPr>
        <p:spPr>
          <a:xfrm>
            <a:off x="8110332" y="5293849"/>
            <a:ext cx="11488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query</a:t>
            </a:r>
            <a:endParaRPr lang="ar-SY" dirty="0"/>
          </a:p>
        </p:txBody>
      </p:sp>
      <p:sp>
        <p:nvSpPr>
          <p:cNvPr id="77" name="مستطيل 76">
            <a:extLst>
              <a:ext uri="{FF2B5EF4-FFF2-40B4-BE49-F238E27FC236}">
                <a16:creationId xmlns:a16="http://schemas.microsoft.com/office/drawing/2014/main" id="{2A1DE7A8-830B-46B2-92B4-3961871AA3A9}"/>
              </a:ext>
            </a:extLst>
          </p:cNvPr>
          <p:cNvSpPr/>
          <p:nvPr/>
        </p:nvSpPr>
        <p:spPr>
          <a:xfrm>
            <a:off x="6097941" y="1361863"/>
            <a:ext cx="4959697" cy="62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Stage 2: retrieve relevant information and generate answer</a:t>
            </a:r>
            <a:endParaRPr lang="ar-SY" dirty="0"/>
          </a:p>
        </p:txBody>
      </p:sp>
      <p:sp>
        <p:nvSpPr>
          <p:cNvPr id="6" name="سهم: لأسفل 47">
            <a:extLst>
              <a:ext uri="{FF2B5EF4-FFF2-40B4-BE49-F238E27FC236}">
                <a16:creationId xmlns:a16="http://schemas.microsoft.com/office/drawing/2014/main" id="{5EDF54EB-BCD8-E989-5188-9B82D5E17DC6}"/>
              </a:ext>
            </a:extLst>
          </p:cNvPr>
          <p:cNvSpPr/>
          <p:nvPr/>
        </p:nvSpPr>
        <p:spPr>
          <a:xfrm>
            <a:off x="4390356" y="5100868"/>
            <a:ext cx="282804" cy="4846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/>
          </a:p>
        </p:txBody>
      </p:sp>
      <p:sp>
        <p:nvSpPr>
          <p:cNvPr id="13" name="مربع نص 60">
            <a:extLst>
              <a:ext uri="{FF2B5EF4-FFF2-40B4-BE49-F238E27FC236}">
                <a16:creationId xmlns:a16="http://schemas.microsoft.com/office/drawing/2014/main" id="{B94972C0-F217-64B9-2393-29A4D06A633B}"/>
              </a:ext>
            </a:extLst>
          </p:cNvPr>
          <p:cNvSpPr txBox="1"/>
          <p:nvPr/>
        </p:nvSpPr>
        <p:spPr>
          <a:xfrm>
            <a:off x="3671372" y="4076282"/>
            <a:ext cx="153336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Starting point</a:t>
            </a:r>
            <a:endParaRPr lang="ar-SY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11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CE667-1487-9D1A-3B92-89D94AF37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964C0-5218-3FCE-C20D-9B1909D5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dirty="0"/>
              <a:t>مخطط عمل النظام للتعامل مع المعطيات المهيكلة</a:t>
            </a:r>
            <a:endParaRPr lang="en-US" dirty="0"/>
          </a:p>
        </p:txBody>
      </p:sp>
      <p:sp>
        <p:nvSpPr>
          <p:cNvPr id="78" name="عنصر نائب لرقم الشريحة 77">
            <a:extLst>
              <a:ext uri="{FF2B5EF4-FFF2-40B4-BE49-F238E27FC236}">
                <a16:creationId xmlns:a16="http://schemas.microsoft.com/office/drawing/2014/main" id="{10136D56-E4AF-46BD-908B-812F872D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BA22-56A7-4ED7-A17F-8CBE51401CC4}" type="slidenum">
              <a:rPr lang="en-US" smtClean="0"/>
              <a:t>5</a:t>
            </a:fld>
            <a:endParaRPr lang="en-US"/>
          </a:p>
        </p:txBody>
      </p:sp>
      <p:sp>
        <p:nvSpPr>
          <p:cNvPr id="12" name="أسطوانة 11">
            <a:extLst>
              <a:ext uri="{FF2B5EF4-FFF2-40B4-BE49-F238E27FC236}">
                <a16:creationId xmlns:a16="http://schemas.microsoft.com/office/drawing/2014/main" id="{2CC69030-45D8-64E3-2341-E79054F02E95}"/>
              </a:ext>
            </a:extLst>
          </p:cNvPr>
          <p:cNvSpPr/>
          <p:nvPr/>
        </p:nvSpPr>
        <p:spPr>
          <a:xfrm>
            <a:off x="924863" y="4709621"/>
            <a:ext cx="1338894" cy="169468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Relational</a:t>
            </a:r>
          </a:p>
          <a:p>
            <a:pPr algn="ctr"/>
            <a:r>
              <a:rPr lang="en-US" sz="1400" dirty="0"/>
              <a:t>Database</a:t>
            </a:r>
            <a:endParaRPr lang="ar-SY" sz="1400" dirty="0"/>
          </a:p>
        </p:txBody>
      </p:sp>
      <p:sp>
        <p:nvSpPr>
          <p:cNvPr id="20" name="مستطيل: زوايا مستديرة 19">
            <a:extLst>
              <a:ext uri="{FF2B5EF4-FFF2-40B4-BE49-F238E27FC236}">
                <a16:creationId xmlns:a16="http://schemas.microsoft.com/office/drawing/2014/main" id="{18AB3C78-DB7A-BDB7-E210-53414E3B7D7A}"/>
              </a:ext>
            </a:extLst>
          </p:cNvPr>
          <p:cNvSpPr/>
          <p:nvPr/>
        </p:nvSpPr>
        <p:spPr>
          <a:xfrm>
            <a:off x="6513476" y="1848122"/>
            <a:ext cx="1611984" cy="9199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Retriever</a:t>
            </a:r>
            <a:endParaRPr lang="ar-SY" dirty="0"/>
          </a:p>
        </p:txBody>
      </p:sp>
      <p:sp>
        <p:nvSpPr>
          <p:cNvPr id="21" name="مستطيل: زوايا مستديرة 20">
            <a:extLst>
              <a:ext uri="{FF2B5EF4-FFF2-40B4-BE49-F238E27FC236}">
                <a16:creationId xmlns:a16="http://schemas.microsoft.com/office/drawing/2014/main" id="{5A5F27C3-30C4-A7DA-87E8-BEEB3E3B03F1}"/>
              </a:ext>
            </a:extLst>
          </p:cNvPr>
          <p:cNvSpPr/>
          <p:nvPr/>
        </p:nvSpPr>
        <p:spPr>
          <a:xfrm>
            <a:off x="6512293" y="3480533"/>
            <a:ext cx="1611984" cy="9199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Prompt builder</a:t>
            </a:r>
            <a:endParaRPr lang="ar-SY" dirty="0"/>
          </a:p>
        </p:txBody>
      </p:sp>
      <p:sp>
        <p:nvSpPr>
          <p:cNvPr id="22" name="مستطيل: زوايا مستديرة 21">
            <a:extLst>
              <a:ext uri="{FF2B5EF4-FFF2-40B4-BE49-F238E27FC236}">
                <a16:creationId xmlns:a16="http://schemas.microsoft.com/office/drawing/2014/main" id="{9FDE18BD-6DDD-AB46-991D-EC9DF4E96A69}"/>
              </a:ext>
            </a:extLst>
          </p:cNvPr>
          <p:cNvSpPr/>
          <p:nvPr/>
        </p:nvSpPr>
        <p:spPr>
          <a:xfrm>
            <a:off x="6512293" y="5040671"/>
            <a:ext cx="1611984" cy="9199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Chat Model</a:t>
            </a:r>
            <a:endParaRPr lang="ar-SY" dirty="0"/>
          </a:p>
        </p:txBody>
      </p:sp>
      <p:grpSp>
        <p:nvGrpSpPr>
          <p:cNvPr id="36" name="مجموعة 35">
            <a:extLst>
              <a:ext uri="{FF2B5EF4-FFF2-40B4-BE49-F238E27FC236}">
                <a16:creationId xmlns:a16="http://schemas.microsoft.com/office/drawing/2014/main" id="{A2C29DE3-93DF-3B14-9F17-5311DD78D20E}"/>
              </a:ext>
            </a:extLst>
          </p:cNvPr>
          <p:cNvGrpSpPr/>
          <p:nvPr/>
        </p:nvGrpSpPr>
        <p:grpSpPr>
          <a:xfrm>
            <a:off x="10728411" y="4953687"/>
            <a:ext cx="425777" cy="972164"/>
            <a:chOff x="9034806" y="2456836"/>
            <a:chExt cx="425777" cy="972164"/>
          </a:xfrm>
        </p:grpSpPr>
        <p:sp>
          <p:nvSpPr>
            <p:cNvPr id="23" name="شكل بيضاوي 22">
              <a:extLst>
                <a:ext uri="{FF2B5EF4-FFF2-40B4-BE49-F238E27FC236}">
                  <a16:creationId xmlns:a16="http://schemas.microsoft.com/office/drawing/2014/main" id="{8224D1F2-4D56-09C6-5F73-51E80BBC4F0E}"/>
                </a:ext>
              </a:extLst>
            </p:cNvPr>
            <p:cNvSpPr/>
            <p:nvPr/>
          </p:nvSpPr>
          <p:spPr>
            <a:xfrm>
              <a:off x="9078012" y="2456836"/>
              <a:ext cx="348792" cy="314275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Y"/>
            </a:p>
          </p:txBody>
        </p:sp>
        <p:cxnSp>
          <p:nvCxnSpPr>
            <p:cNvPr id="25" name="رابط مستقيم 24">
              <a:extLst>
                <a:ext uri="{FF2B5EF4-FFF2-40B4-BE49-F238E27FC236}">
                  <a16:creationId xmlns:a16="http://schemas.microsoft.com/office/drawing/2014/main" id="{2718950C-13F5-E9FA-CC29-5C236A7BB9D4}"/>
                </a:ext>
              </a:extLst>
            </p:cNvPr>
            <p:cNvCxnSpPr>
              <a:cxnSpLocks/>
            </p:cNvCxnSpPr>
            <p:nvPr/>
          </p:nvCxnSpPr>
          <p:spPr>
            <a:xfrm>
              <a:off x="9247695" y="2771111"/>
              <a:ext cx="0" cy="377442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رابط مستقيم 28">
              <a:extLst>
                <a:ext uri="{FF2B5EF4-FFF2-40B4-BE49-F238E27FC236}">
                  <a16:creationId xmlns:a16="http://schemas.microsoft.com/office/drawing/2014/main" id="{864BDB6C-6730-C65C-FD51-54F6E8900348}"/>
                </a:ext>
              </a:extLst>
            </p:cNvPr>
            <p:cNvCxnSpPr>
              <a:cxnSpLocks/>
            </p:cNvCxnSpPr>
            <p:nvPr/>
          </p:nvCxnSpPr>
          <p:spPr>
            <a:xfrm>
              <a:off x="9034806" y="2959832"/>
              <a:ext cx="42577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رابط مستقيم 33">
              <a:extLst>
                <a:ext uri="{FF2B5EF4-FFF2-40B4-BE49-F238E27FC236}">
                  <a16:creationId xmlns:a16="http://schemas.microsoft.com/office/drawing/2014/main" id="{3374BD26-77A2-496A-AB52-69A21A269D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8012" y="3148553"/>
              <a:ext cx="169683" cy="280447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رابط مستقيم 34">
              <a:extLst>
                <a:ext uri="{FF2B5EF4-FFF2-40B4-BE49-F238E27FC236}">
                  <a16:creationId xmlns:a16="http://schemas.microsoft.com/office/drawing/2014/main" id="{4B7DA9B0-C59C-B975-A939-6436CD4001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47694" y="3148552"/>
              <a:ext cx="169683" cy="280447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0" name="مستطيل 39">
            <a:extLst>
              <a:ext uri="{FF2B5EF4-FFF2-40B4-BE49-F238E27FC236}">
                <a16:creationId xmlns:a16="http://schemas.microsoft.com/office/drawing/2014/main" id="{9315790C-2F15-105A-E2AF-B4D577EF709D}"/>
              </a:ext>
            </a:extLst>
          </p:cNvPr>
          <p:cNvSpPr/>
          <p:nvPr/>
        </p:nvSpPr>
        <p:spPr>
          <a:xfrm>
            <a:off x="9490648" y="5160483"/>
            <a:ext cx="966617" cy="6802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User query</a:t>
            </a:r>
            <a:endParaRPr lang="ar-SY" dirty="0"/>
          </a:p>
        </p:txBody>
      </p:sp>
      <p:sp>
        <p:nvSpPr>
          <p:cNvPr id="45" name="سهم: لأسفل 44">
            <a:extLst>
              <a:ext uri="{FF2B5EF4-FFF2-40B4-BE49-F238E27FC236}">
                <a16:creationId xmlns:a16="http://schemas.microsoft.com/office/drawing/2014/main" id="{DF9824EF-B7D9-2334-2D4A-105583E6C208}"/>
              </a:ext>
            </a:extLst>
          </p:cNvPr>
          <p:cNvSpPr/>
          <p:nvPr/>
        </p:nvSpPr>
        <p:spPr>
          <a:xfrm rot="10800000">
            <a:off x="9919932" y="2350765"/>
            <a:ext cx="165937" cy="2667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/>
          </a:p>
        </p:txBody>
      </p:sp>
      <p:sp>
        <p:nvSpPr>
          <p:cNvPr id="46" name="سهم: لأسفل 45">
            <a:extLst>
              <a:ext uri="{FF2B5EF4-FFF2-40B4-BE49-F238E27FC236}">
                <a16:creationId xmlns:a16="http://schemas.microsoft.com/office/drawing/2014/main" id="{17E457A0-26EC-B1A8-DA32-99E994FFD8FA}"/>
              </a:ext>
            </a:extLst>
          </p:cNvPr>
          <p:cNvSpPr/>
          <p:nvPr/>
        </p:nvSpPr>
        <p:spPr>
          <a:xfrm rot="7284583">
            <a:off x="8626369" y="4073193"/>
            <a:ext cx="265166" cy="14241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/>
          </a:p>
        </p:txBody>
      </p:sp>
      <p:sp>
        <p:nvSpPr>
          <p:cNvPr id="47" name="سهم: لأسفل 46">
            <a:extLst>
              <a:ext uri="{FF2B5EF4-FFF2-40B4-BE49-F238E27FC236}">
                <a16:creationId xmlns:a16="http://schemas.microsoft.com/office/drawing/2014/main" id="{C30648F7-DED6-9016-C9C7-7B7825F76E23}"/>
              </a:ext>
            </a:extLst>
          </p:cNvPr>
          <p:cNvSpPr/>
          <p:nvPr/>
        </p:nvSpPr>
        <p:spPr>
          <a:xfrm>
            <a:off x="7176883" y="4483702"/>
            <a:ext cx="282804" cy="4846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/>
          </a:p>
        </p:txBody>
      </p:sp>
      <p:sp>
        <p:nvSpPr>
          <p:cNvPr id="48" name="سهم: لأسفل 47">
            <a:extLst>
              <a:ext uri="{FF2B5EF4-FFF2-40B4-BE49-F238E27FC236}">
                <a16:creationId xmlns:a16="http://schemas.microsoft.com/office/drawing/2014/main" id="{611CA362-9D16-97AA-42D8-BB692CBC8144}"/>
              </a:ext>
            </a:extLst>
          </p:cNvPr>
          <p:cNvSpPr/>
          <p:nvPr/>
        </p:nvSpPr>
        <p:spPr>
          <a:xfrm>
            <a:off x="7157237" y="2898475"/>
            <a:ext cx="282804" cy="4846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/>
          </a:p>
        </p:txBody>
      </p:sp>
      <p:sp>
        <p:nvSpPr>
          <p:cNvPr id="50" name="سهم: لأسفل 49">
            <a:extLst>
              <a:ext uri="{FF2B5EF4-FFF2-40B4-BE49-F238E27FC236}">
                <a16:creationId xmlns:a16="http://schemas.microsoft.com/office/drawing/2014/main" id="{725E6826-335F-2D55-222C-F19AC10B82E9}"/>
              </a:ext>
            </a:extLst>
          </p:cNvPr>
          <p:cNvSpPr/>
          <p:nvPr/>
        </p:nvSpPr>
        <p:spPr>
          <a:xfrm rot="5400000">
            <a:off x="9034551" y="1354743"/>
            <a:ext cx="244955" cy="1868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/>
          </a:p>
        </p:txBody>
      </p:sp>
      <p:sp>
        <p:nvSpPr>
          <p:cNvPr id="66" name="مربع نص 65">
            <a:extLst>
              <a:ext uri="{FF2B5EF4-FFF2-40B4-BE49-F238E27FC236}">
                <a16:creationId xmlns:a16="http://schemas.microsoft.com/office/drawing/2014/main" id="{030E4E6A-3FB0-4E15-CC80-175C4BD694EE}"/>
              </a:ext>
            </a:extLst>
          </p:cNvPr>
          <p:cNvSpPr txBox="1"/>
          <p:nvPr/>
        </p:nvSpPr>
        <p:spPr>
          <a:xfrm>
            <a:off x="7422610" y="2956157"/>
            <a:ext cx="21741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retrieved docs</a:t>
            </a:r>
            <a:endParaRPr lang="ar-SY" dirty="0"/>
          </a:p>
        </p:txBody>
      </p:sp>
      <p:sp>
        <p:nvSpPr>
          <p:cNvPr id="67" name="مستطيل 66">
            <a:extLst>
              <a:ext uri="{FF2B5EF4-FFF2-40B4-BE49-F238E27FC236}">
                <a16:creationId xmlns:a16="http://schemas.microsoft.com/office/drawing/2014/main" id="{FCF6E91E-8759-331F-780A-A9AA10F6ABEA}"/>
              </a:ext>
            </a:extLst>
          </p:cNvPr>
          <p:cNvSpPr/>
          <p:nvPr/>
        </p:nvSpPr>
        <p:spPr>
          <a:xfrm>
            <a:off x="8405315" y="3417092"/>
            <a:ext cx="1274781" cy="10467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prompt template</a:t>
            </a:r>
            <a:endParaRPr lang="ar-SY" dirty="0"/>
          </a:p>
        </p:txBody>
      </p:sp>
      <p:cxnSp>
        <p:nvCxnSpPr>
          <p:cNvPr id="69" name="رابط كسهم مستقيم 68">
            <a:extLst>
              <a:ext uri="{FF2B5EF4-FFF2-40B4-BE49-F238E27FC236}">
                <a16:creationId xmlns:a16="http://schemas.microsoft.com/office/drawing/2014/main" id="{234E5666-BABB-9132-FB28-B615D31287A1}"/>
              </a:ext>
            </a:extLst>
          </p:cNvPr>
          <p:cNvCxnSpPr>
            <a:cxnSpLocks/>
            <a:stCxn id="67" idx="1"/>
            <a:endCxn id="21" idx="3"/>
          </p:cNvCxnSpPr>
          <p:nvPr/>
        </p:nvCxnSpPr>
        <p:spPr>
          <a:xfrm flipH="1">
            <a:off x="8124277" y="3940483"/>
            <a:ext cx="281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مربع نص 71">
            <a:extLst>
              <a:ext uri="{FF2B5EF4-FFF2-40B4-BE49-F238E27FC236}">
                <a16:creationId xmlns:a16="http://schemas.microsoft.com/office/drawing/2014/main" id="{6746F418-A2EC-F274-233B-DDFEBEAEB8DA}"/>
              </a:ext>
            </a:extLst>
          </p:cNvPr>
          <p:cNvSpPr txBox="1"/>
          <p:nvPr/>
        </p:nvSpPr>
        <p:spPr>
          <a:xfrm>
            <a:off x="7459360" y="4600588"/>
            <a:ext cx="11488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prompt</a:t>
            </a:r>
            <a:endParaRPr lang="ar-SY" dirty="0"/>
          </a:p>
        </p:txBody>
      </p:sp>
      <p:sp>
        <p:nvSpPr>
          <p:cNvPr id="73" name="مربع نص 72">
            <a:extLst>
              <a:ext uri="{FF2B5EF4-FFF2-40B4-BE49-F238E27FC236}">
                <a16:creationId xmlns:a16="http://schemas.microsoft.com/office/drawing/2014/main" id="{9BAF2FE8-59EC-01B3-8B1B-30CBAE317A47}"/>
              </a:ext>
            </a:extLst>
          </p:cNvPr>
          <p:cNvSpPr txBox="1"/>
          <p:nvPr/>
        </p:nvSpPr>
        <p:spPr>
          <a:xfrm>
            <a:off x="8235488" y="5650887"/>
            <a:ext cx="13307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response</a:t>
            </a:r>
            <a:endParaRPr lang="ar-SY" dirty="0"/>
          </a:p>
        </p:txBody>
      </p:sp>
      <p:sp>
        <p:nvSpPr>
          <p:cNvPr id="74" name="سهم: لأسفل 73">
            <a:extLst>
              <a:ext uri="{FF2B5EF4-FFF2-40B4-BE49-F238E27FC236}">
                <a16:creationId xmlns:a16="http://schemas.microsoft.com/office/drawing/2014/main" id="{B334CAC1-7F56-BC6C-748A-CF11822FA1F2}"/>
              </a:ext>
            </a:extLst>
          </p:cNvPr>
          <p:cNvSpPr/>
          <p:nvPr/>
        </p:nvSpPr>
        <p:spPr>
          <a:xfrm rot="16200000">
            <a:off x="8661558" y="4963630"/>
            <a:ext cx="312846" cy="1088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/>
          </a:p>
        </p:txBody>
      </p:sp>
      <p:sp>
        <p:nvSpPr>
          <p:cNvPr id="75" name="مربع نص 74">
            <a:extLst>
              <a:ext uri="{FF2B5EF4-FFF2-40B4-BE49-F238E27FC236}">
                <a16:creationId xmlns:a16="http://schemas.microsoft.com/office/drawing/2014/main" id="{D95DBA5D-2D38-F8DE-6E18-C031B41A059C}"/>
              </a:ext>
            </a:extLst>
          </p:cNvPr>
          <p:cNvSpPr txBox="1"/>
          <p:nvPr/>
        </p:nvSpPr>
        <p:spPr>
          <a:xfrm>
            <a:off x="10123967" y="3686390"/>
            <a:ext cx="11488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query</a:t>
            </a:r>
            <a:endParaRPr lang="ar-SY" dirty="0"/>
          </a:p>
        </p:txBody>
      </p:sp>
      <p:sp>
        <p:nvSpPr>
          <p:cNvPr id="76" name="مربع نص 75">
            <a:extLst>
              <a:ext uri="{FF2B5EF4-FFF2-40B4-BE49-F238E27FC236}">
                <a16:creationId xmlns:a16="http://schemas.microsoft.com/office/drawing/2014/main" id="{4B7899A4-D6AB-5895-9C15-D444F6643AC5}"/>
              </a:ext>
            </a:extLst>
          </p:cNvPr>
          <p:cNvSpPr txBox="1"/>
          <p:nvPr/>
        </p:nvSpPr>
        <p:spPr>
          <a:xfrm>
            <a:off x="9066935" y="4656855"/>
            <a:ext cx="11488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query</a:t>
            </a:r>
            <a:endParaRPr lang="ar-SY" dirty="0"/>
          </a:p>
        </p:txBody>
      </p:sp>
      <p:sp>
        <p:nvSpPr>
          <p:cNvPr id="5" name="مستطيل: زوايا مستديرة 19">
            <a:extLst>
              <a:ext uri="{FF2B5EF4-FFF2-40B4-BE49-F238E27FC236}">
                <a16:creationId xmlns:a16="http://schemas.microsoft.com/office/drawing/2014/main" id="{F6CEDEAD-DEB7-9145-F49F-C46303C1AD59}"/>
              </a:ext>
            </a:extLst>
          </p:cNvPr>
          <p:cNvSpPr/>
          <p:nvPr/>
        </p:nvSpPr>
        <p:spPr>
          <a:xfrm>
            <a:off x="2818975" y="1718674"/>
            <a:ext cx="1611984" cy="14629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NL2SQL Model</a:t>
            </a:r>
            <a:endParaRPr lang="ar-SY" dirty="0"/>
          </a:p>
        </p:txBody>
      </p:sp>
      <p:sp>
        <p:nvSpPr>
          <p:cNvPr id="14" name="سهم: لأسفل 73">
            <a:extLst>
              <a:ext uri="{FF2B5EF4-FFF2-40B4-BE49-F238E27FC236}">
                <a16:creationId xmlns:a16="http://schemas.microsoft.com/office/drawing/2014/main" id="{091FD1DB-C373-F12E-FDB4-132E1AC40021}"/>
              </a:ext>
            </a:extLst>
          </p:cNvPr>
          <p:cNvSpPr/>
          <p:nvPr/>
        </p:nvSpPr>
        <p:spPr>
          <a:xfrm rot="5400000" flipH="1">
            <a:off x="5329931" y="1244592"/>
            <a:ext cx="284573" cy="18881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/>
          </a:p>
        </p:txBody>
      </p:sp>
      <p:sp>
        <p:nvSpPr>
          <p:cNvPr id="17" name="مستطيل 66">
            <a:extLst>
              <a:ext uri="{FF2B5EF4-FFF2-40B4-BE49-F238E27FC236}">
                <a16:creationId xmlns:a16="http://schemas.microsoft.com/office/drawing/2014/main" id="{29AEE142-2ABB-87B0-FAB8-AF1572F375F5}"/>
              </a:ext>
            </a:extLst>
          </p:cNvPr>
          <p:cNvSpPr/>
          <p:nvPr/>
        </p:nvSpPr>
        <p:spPr>
          <a:xfrm>
            <a:off x="1284349" y="1932786"/>
            <a:ext cx="1274781" cy="10467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DB meta data</a:t>
            </a:r>
            <a:endParaRPr lang="ar-SY" dirty="0"/>
          </a:p>
        </p:txBody>
      </p:sp>
      <p:cxnSp>
        <p:nvCxnSpPr>
          <p:cNvPr id="18" name="رابط كسهم مستقيم 68">
            <a:extLst>
              <a:ext uri="{FF2B5EF4-FFF2-40B4-BE49-F238E27FC236}">
                <a16:creationId xmlns:a16="http://schemas.microsoft.com/office/drawing/2014/main" id="{EA521BB1-2E87-EB78-7FDC-1A0A4B6838C6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 flipV="1">
            <a:off x="2559130" y="2450160"/>
            <a:ext cx="259845" cy="6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سهم: لأسفل 73">
            <a:extLst>
              <a:ext uri="{FF2B5EF4-FFF2-40B4-BE49-F238E27FC236}">
                <a16:creationId xmlns:a16="http://schemas.microsoft.com/office/drawing/2014/main" id="{C347D6D8-15D8-50FC-08F5-9DC73FD8B5E0}"/>
              </a:ext>
            </a:extLst>
          </p:cNvPr>
          <p:cNvSpPr/>
          <p:nvPr/>
        </p:nvSpPr>
        <p:spPr>
          <a:xfrm flipH="1">
            <a:off x="3483563" y="3325488"/>
            <a:ext cx="303122" cy="13841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/>
          </a:p>
        </p:txBody>
      </p:sp>
      <p:sp>
        <p:nvSpPr>
          <p:cNvPr id="28" name="مستطيل: زوايا مستديرة 19">
            <a:extLst>
              <a:ext uri="{FF2B5EF4-FFF2-40B4-BE49-F238E27FC236}">
                <a16:creationId xmlns:a16="http://schemas.microsoft.com/office/drawing/2014/main" id="{4984B421-953B-41D7-4249-F5C3D88F0192}"/>
              </a:ext>
            </a:extLst>
          </p:cNvPr>
          <p:cNvSpPr/>
          <p:nvPr/>
        </p:nvSpPr>
        <p:spPr>
          <a:xfrm>
            <a:off x="2829960" y="4845748"/>
            <a:ext cx="1611984" cy="14629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SQL Executer</a:t>
            </a:r>
            <a:endParaRPr lang="ar-SY" dirty="0"/>
          </a:p>
        </p:txBody>
      </p:sp>
      <p:sp>
        <p:nvSpPr>
          <p:cNvPr id="30" name="سهم: لأسفل 45">
            <a:extLst>
              <a:ext uri="{FF2B5EF4-FFF2-40B4-BE49-F238E27FC236}">
                <a16:creationId xmlns:a16="http://schemas.microsoft.com/office/drawing/2014/main" id="{5CB09D85-31A2-1CB8-74C6-54307F7E23A7}"/>
              </a:ext>
            </a:extLst>
          </p:cNvPr>
          <p:cNvSpPr/>
          <p:nvPr/>
        </p:nvSpPr>
        <p:spPr>
          <a:xfrm rot="13656235">
            <a:off x="5311620" y="2321128"/>
            <a:ext cx="280702" cy="27293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/>
          </a:p>
        </p:txBody>
      </p:sp>
      <p:cxnSp>
        <p:nvCxnSpPr>
          <p:cNvPr id="31" name="رابط كسهم مستقيم 51">
            <a:extLst>
              <a:ext uri="{FF2B5EF4-FFF2-40B4-BE49-F238E27FC236}">
                <a16:creationId xmlns:a16="http://schemas.microsoft.com/office/drawing/2014/main" id="{73232150-D28D-ED82-9043-221D32F93417}"/>
              </a:ext>
            </a:extLst>
          </p:cNvPr>
          <p:cNvCxnSpPr>
            <a:cxnSpLocks/>
          </p:cNvCxnSpPr>
          <p:nvPr/>
        </p:nvCxnSpPr>
        <p:spPr>
          <a:xfrm flipH="1">
            <a:off x="2320628" y="5622041"/>
            <a:ext cx="4770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مربع نص 74">
            <a:extLst>
              <a:ext uri="{FF2B5EF4-FFF2-40B4-BE49-F238E27FC236}">
                <a16:creationId xmlns:a16="http://schemas.microsoft.com/office/drawing/2014/main" id="{AFCC70CF-979B-E6C2-112F-E98A4E8F0B6C}"/>
              </a:ext>
            </a:extLst>
          </p:cNvPr>
          <p:cNvSpPr txBox="1"/>
          <p:nvPr/>
        </p:nvSpPr>
        <p:spPr>
          <a:xfrm>
            <a:off x="5137859" y="1715352"/>
            <a:ext cx="11488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query</a:t>
            </a:r>
            <a:endParaRPr lang="ar-SY" dirty="0"/>
          </a:p>
        </p:txBody>
      </p:sp>
      <p:sp>
        <p:nvSpPr>
          <p:cNvPr id="33" name="مربع نص 74">
            <a:extLst>
              <a:ext uri="{FF2B5EF4-FFF2-40B4-BE49-F238E27FC236}">
                <a16:creationId xmlns:a16="http://schemas.microsoft.com/office/drawing/2014/main" id="{A8A0383F-ABC0-D7ED-0CC1-B082CD454F6E}"/>
              </a:ext>
            </a:extLst>
          </p:cNvPr>
          <p:cNvSpPr txBox="1"/>
          <p:nvPr/>
        </p:nvSpPr>
        <p:spPr>
          <a:xfrm>
            <a:off x="2618957" y="3617317"/>
            <a:ext cx="88189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SQL query</a:t>
            </a:r>
            <a:endParaRPr lang="ar-SY" dirty="0"/>
          </a:p>
        </p:txBody>
      </p:sp>
      <p:sp>
        <p:nvSpPr>
          <p:cNvPr id="37" name="مربع نص 74">
            <a:extLst>
              <a:ext uri="{FF2B5EF4-FFF2-40B4-BE49-F238E27FC236}">
                <a16:creationId xmlns:a16="http://schemas.microsoft.com/office/drawing/2014/main" id="{DFCD7137-020F-362C-D92F-F061D536D234}"/>
              </a:ext>
            </a:extLst>
          </p:cNvPr>
          <p:cNvSpPr txBox="1"/>
          <p:nvPr/>
        </p:nvSpPr>
        <p:spPr>
          <a:xfrm rot="19060940">
            <a:off x="4430959" y="2840416"/>
            <a:ext cx="125498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Relevant table rows</a:t>
            </a:r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258597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FAB3-6CF9-2BAF-AFA0-4683F4758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dirty="0"/>
              <a:t>الأدوات المستخدمة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23302-0FC2-5779-EB78-D933DD59D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ar-SY" dirty="0"/>
              <a:t>تطوير مكونات النظام ومكاملتها</a:t>
            </a:r>
            <a:endParaRPr lang="en-US" dirty="0"/>
          </a:p>
          <a:p>
            <a:endParaRPr lang="en-US" dirty="0"/>
          </a:p>
          <a:p>
            <a:r>
              <a:rPr lang="ar-SY" dirty="0"/>
              <a:t> تطوير </a:t>
            </a:r>
            <a:r>
              <a:rPr lang="en-US" dirty="0"/>
              <a:t>Backend</a:t>
            </a:r>
          </a:p>
          <a:p>
            <a:endParaRPr lang="en-US" dirty="0"/>
          </a:p>
          <a:p>
            <a:endParaRPr lang="en-US" dirty="0"/>
          </a:p>
          <a:p>
            <a:r>
              <a:rPr lang="ar-SY" dirty="0"/>
              <a:t>تطوير </a:t>
            </a:r>
            <a:r>
              <a:rPr lang="en-US" dirty="0"/>
              <a:t>Frontend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0B9D6-E133-6BBB-39F8-51AF91E4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BA22-56A7-4ED7-A17F-8CBE51401CC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2D40A-B599-8C30-C1F9-A9A025F596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3716"/>
          <a:stretch>
            <a:fillRect/>
          </a:stretch>
        </p:blipFill>
        <p:spPr>
          <a:xfrm>
            <a:off x="1868437" y="2019300"/>
            <a:ext cx="885899" cy="884952"/>
          </a:xfrm>
          <a:prstGeom prst="rect">
            <a:avLst/>
          </a:prstGeom>
        </p:spPr>
      </p:pic>
      <p:pic>
        <p:nvPicPr>
          <p:cNvPr id="1030" name="Picture 6" descr="Langchain Icon Logo PNG Vectors Free ...">
            <a:extLst>
              <a:ext uri="{FF2B5EF4-FFF2-40B4-BE49-F238E27FC236}">
                <a16:creationId xmlns:a16="http://schemas.microsoft.com/office/drawing/2014/main" id="{CC2215E1-C331-6907-5654-210770992A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6" t="27073" r="5386" b="26329"/>
          <a:stretch>
            <a:fillRect/>
          </a:stretch>
        </p:blipFill>
        <p:spPr bwMode="auto">
          <a:xfrm>
            <a:off x="3805358" y="2019300"/>
            <a:ext cx="1617761" cy="845411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557F69-A534-9CB1-4644-6FBED73E2874}"/>
              </a:ext>
            </a:extLst>
          </p:cNvPr>
          <p:cNvSpPr txBox="1"/>
          <p:nvPr/>
        </p:nvSpPr>
        <p:spPr>
          <a:xfrm>
            <a:off x="1622069" y="1564243"/>
            <a:ext cx="13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Haystack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E41FD-7B8F-CB4A-C4E8-A4A248BC9964}"/>
              </a:ext>
            </a:extLst>
          </p:cNvPr>
          <p:cNvSpPr txBox="1"/>
          <p:nvPr/>
        </p:nvSpPr>
        <p:spPr>
          <a:xfrm>
            <a:off x="3924921" y="1592818"/>
            <a:ext cx="13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Langchain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AF198E-A57B-37AA-F177-43BDE5AF0C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512" t="5857" r="5512" b="5857"/>
          <a:stretch>
            <a:fillRect/>
          </a:stretch>
        </p:blipFill>
        <p:spPr>
          <a:xfrm>
            <a:off x="1748678" y="3429000"/>
            <a:ext cx="1132267" cy="1123507"/>
          </a:xfrm>
          <a:prstGeom prst="ellipse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4CEFBA-1F3B-AABF-3042-9592ECA52F83}"/>
              </a:ext>
            </a:extLst>
          </p:cNvPr>
          <p:cNvSpPr txBox="1"/>
          <p:nvPr/>
        </p:nvSpPr>
        <p:spPr>
          <a:xfrm>
            <a:off x="1622069" y="3044309"/>
            <a:ext cx="13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Django</a:t>
            </a:r>
          </a:p>
        </p:txBody>
      </p:sp>
      <p:pic>
        <p:nvPicPr>
          <p:cNvPr id="1036" name="Picture 12" descr="Python Flask, HD Png Download - kindpng">
            <a:extLst>
              <a:ext uri="{FF2B5EF4-FFF2-40B4-BE49-F238E27FC236}">
                <a16:creationId xmlns:a16="http://schemas.microsoft.com/office/drawing/2014/main" id="{6FCD2286-924A-E04D-2B2D-1BBFCABC5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7" t="6818" r="4947" b="6816"/>
          <a:stretch>
            <a:fillRect/>
          </a:stretch>
        </p:blipFill>
        <p:spPr bwMode="auto">
          <a:xfrm>
            <a:off x="4171288" y="3412745"/>
            <a:ext cx="1132267" cy="113976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B114C3-FBB4-6E18-7348-598099F5FF77}"/>
              </a:ext>
            </a:extLst>
          </p:cNvPr>
          <p:cNvSpPr txBox="1"/>
          <p:nvPr/>
        </p:nvSpPr>
        <p:spPr>
          <a:xfrm>
            <a:off x="4041553" y="3017806"/>
            <a:ext cx="13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Flask</a:t>
            </a:r>
          </a:p>
        </p:txBody>
      </p:sp>
      <p:pic>
        <p:nvPicPr>
          <p:cNvPr id="1040" name="Picture 16" descr="React Logo PNG Vector (SVG) Free Download">
            <a:extLst>
              <a:ext uri="{FF2B5EF4-FFF2-40B4-BE49-F238E27FC236}">
                <a16:creationId xmlns:a16="http://schemas.microsoft.com/office/drawing/2014/main" id="{5767072D-F6B5-CFCF-7A39-0E5A4EE4E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130" y="4926351"/>
            <a:ext cx="1307539" cy="130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5EB4B5-15CF-DD3C-3899-06C2EF172DB4}"/>
              </a:ext>
            </a:extLst>
          </p:cNvPr>
          <p:cNvSpPr txBox="1"/>
          <p:nvPr/>
        </p:nvSpPr>
        <p:spPr>
          <a:xfrm>
            <a:off x="1677583" y="4596441"/>
            <a:ext cx="13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React</a:t>
            </a:r>
          </a:p>
        </p:txBody>
      </p:sp>
      <p:pic>
        <p:nvPicPr>
          <p:cNvPr id="1042" name="Picture 18" descr="Angular Icon Logo PNG Vector (SVG) Free ...">
            <a:extLst>
              <a:ext uri="{FF2B5EF4-FFF2-40B4-BE49-F238E27FC236}">
                <a16:creationId xmlns:a16="http://schemas.microsoft.com/office/drawing/2014/main" id="{2D54B9A8-296C-B3A4-A12E-13B36EA95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648" y="4926350"/>
            <a:ext cx="1307539" cy="130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599BD0-369A-6750-9A64-B0D19BAD4766}"/>
              </a:ext>
            </a:extLst>
          </p:cNvPr>
          <p:cNvSpPr txBox="1"/>
          <p:nvPr/>
        </p:nvSpPr>
        <p:spPr>
          <a:xfrm>
            <a:off x="4073973" y="4552507"/>
            <a:ext cx="13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393515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26A54-8968-40A2-8154-8741B101A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0715-3357-9AC7-AEBE-DFA4801B2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dirty="0"/>
              <a:t>الأدوات المستخدمة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6EAA1-B2C0-7065-A4C1-E647C2F76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Y" dirty="0"/>
              <a:t>والعديد من الأدوات الأخرى مثل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959AB-482E-CCA4-3563-449C69ADA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BA22-56A7-4ED7-A17F-8CBE51401CC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8DAE0-376E-7380-CC6C-A5E9F3FD24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840" t="22119" r="16557" b="28651"/>
          <a:stretch>
            <a:fillRect/>
          </a:stretch>
        </p:blipFill>
        <p:spPr>
          <a:xfrm>
            <a:off x="950587" y="1955800"/>
            <a:ext cx="2208628" cy="689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ADF8C5-C13C-BA20-B7CD-B4D4A840E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748" y="2968284"/>
            <a:ext cx="1202787" cy="12027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444FD1-5F10-127C-DDF1-1FB1883D8E05}"/>
              </a:ext>
            </a:extLst>
          </p:cNvPr>
          <p:cNvSpPr txBox="1"/>
          <p:nvPr/>
        </p:nvSpPr>
        <p:spPr>
          <a:xfrm>
            <a:off x="4223824" y="2321953"/>
            <a:ext cx="1378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0ABC87-E64F-7AAD-E84B-832B2FF4C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287" y="4495089"/>
            <a:ext cx="1277633" cy="12776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C39E9B9-FD63-B0F7-D6E6-C097C72D4BC0}"/>
              </a:ext>
            </a:extLst>
          </p:cNvPr>
          <p:cNvSpPr txBox="1"/>
          <p:nvPr/>
        </p:nvSpPr>
        <p:spPr>
          <a:xfrm>
            <a:off x="1261078" y="3987258"/>
            <a:ext cx="1468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Bootstrap 5</a:t>
            </a:r>
          </a:p>
        </p:txBody>
      </p:sp>
      <p:pic>
        <p:nvPicPr>
          <p:cNvPr id="2050" name="Picture 2" descr="Mixing Django with Jinja2 without ...">
            <a:extLst>
              <a:ext uri="{FF2B5EF4-FFF2-40B4-BE49-F238E27FC236}">
                <a16:creationId xmlns:a16="http://schemas.microsoft.com/office/drawing/2014/main" id="{B86E145D-824A-A98E-1D10-B6C3251F8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825" y="5133905"/>
            <a:ext cx="1277633" cy="127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331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FB1FC-5C5B-8060-2434-57A10364F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6650B-BDC7-2681-8303-018638F57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dirty="0"/>
              <a:t>الاختبار والتقييم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632F3-D848-F97D-3405-BD25EF4E1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834" y="2133600"/>
            <a:ext cx="4528777" cy="3777622"/>
          </a:xfrm>
        </p:spPr>
        <p:txBody>
          <a:bodyPr/>
          <a:lstStyle/>
          <a:p>
            <a:r>
              <a:rPr lang="ar-SY" dirty="0"/>
              <a:t> تحديد مجموعة معطيات لاختبار النظام:</a:t>
            </a:r>
          </a:p>
          <a:p>
            <a:pPr lvl="1"/>
            <a:r>
              <a:rPr lang="en-US" dirty="0"/>
              <a:t> </a:t>
            </a:r>
            <a:r>
              <a:rPr lang="ar-SY" dirty="0"/>
              <a:t> </a:t>
            </a:r>
            <a:r>
              <a:rPr lang="en-US" dirty="0"/>
              <a:t>ARCD dataset</a:t>
            </a:r>
          </a:p>
          <a:p>
            <a:pPr lvl="1"/>
            <a:r>
              <a:rPr lang="en-US" dirty="0"/>
              <a:t>  1,395 </a:t>
            </a:r>
            <a:r>
              <a:rPr lang="ar-SY" dirty="0"/>
              <a:t>سؤال و 155 مقال</a:t>
            </a:r>
            <a:endParaRPr lang="en-US" dirty="0"/>
          </a:p>
          <a:p>
            <a:pPr lvl="1"/>
            <a:r>
              <a:rPr lang="ar-SY" dirty="0"/>
              <a:t>  تستخدم لاختبار صحة عمل النظام على محتوى غير تخصصي باللغة العربية</a:t>
            </a:r>
            <a:endParaRPr lang="en-US" dirty="0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11995A7D-0F23-4177-92C2-7F404E5C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BA22-56A7-4ED7-A17F-8CBE51401CC4}" type="slidenum">
              <a:rPr lang="en-US" smtClean="0"/>
              <a:t>8</a:t>
            </a:fld>
            <a:endParaRPr lang="en-US"/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6C975955-E0FE-404F-83DC-44FB0E677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83" y="1502684"/>
            <a:ext cx="6114085" cy="456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51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A29E-FD57-2FF7-9ACE-7DD8ACF5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dirty="0"/>
              <a:t>الاختبار والتقييم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5BBEB-596A-6234-237E-591C6841A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46" y="2133600"/>
            <a:ext cx="10871566" cy="3777622"/>
          </a:xfrm>
        </p:spPr>
        <p:txBody>
          <a:bodyPr/>
          <a:lstStyle/>
          <a:p>
            <a:pPr algn="r"/>
            <a:r>
              <a:rPr lang="ar-SY" dirty="0"/>
              <a:t> مقاييس التقييم خلال العمل: </a:t>
            </a:r>
            <a:r>
              <a:rPr lang="en-US" dirty="0"/>
              <a:t>Recall, MRR, MAP</a:t>
            </a:r>
            <a:r>
              <a:rPr lang="ar-SY" dirty="0"/>
              <a:t> للاسترجاع و </a:t>
            </a:r>
            <a:r>
              <a:rPr lang="en-US" dirty="0"/>
              <a:t>SAS</a:t>
            </a:r>
            <a:r>
              <a:rPr lang="ar-SY" dirty="0"/>
              <a:t> للتوليد</a:t>
            </a:r>
            <a:endParaRPr lang="en-US" dirty="0"/>
          </a:p>
          <a:p>
            <a:pPr algn="r"/>
            <a:r>
              <a:rPr lang="en-US" dirty="0" err="1"/>
              <a:t>FlowJudge</a:t>
            </a:r>
            <a:r>
              <a:rPr lang="ar-SY" dirty="0"/>
              <a:t> نموذج لغوي صغير مدرب على مهمة تقييم إجابة النماذج اللغوية.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4C22E-FC8C-6A38-06B9-38803F35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BA22-56A7-4ED7-A17F-8CBE51401CC4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A13EF4-3043-B40F-CF6D-6BD988D51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95" y="3872709"/>
            <a:ext cx="9097645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6973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461</TotalTime>
  <Words>397</Words>
  <Application>Microsoft Office PowerPoint</Application>
  <PresentationFormat>Widescreen</PresentationFormat>
  <Paragraphs>141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Traditional Arabic</vt:lpstr>
      <vt:lpstr>Wingdings 3</vt:lpstr>
      <vt:lpstr>Wisp</vt:lpstr>
      <vt:lpstr>تصميم وكيل محادثة افتراضي معتمد على تقنيات التعلم العميق</vt:lpstr>
      <vt:lpstr>توصيف المشروع</vt:lpstr>
      <vt:lpstr>منهجية عمل النظام</vt:lpstr>
      <vt:lpstr>مخطط عمل النظام للتعامل مع المعطيات غير المهيكلة</vt:lpstr>
      <vt:lpstr>مخطط عمل النظام للتعامل مع المعطيات المهيكلة</vt:lpstr>
      <vt:lpstr>الأدوات المستخدمة</vt:lpstr>
      <vt:lpstr>الأدوات المستخدمة</vt:lpstr>
      <vt:lpstr>الاختبار والتقييم</vt:lpstr>
      <vt:lpstr>الاختبار والتقييم</vt:lpstr>
      <vt:lpstr>الاختبار والنتائج</vt:lpstr>
      <vt:lpstr>الاختبار والنتائج</vt:lpstr>
      <vt:lpstr> وشكراً لإصغائكم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تصميم وكيل محادثة افتراضي معتمد على تقنيات التعلم العميق</dc:title>
  <dc:creator>Mekdad C7</dc:creator>
  <cp:lastModifiedBy>Mekdad C7</cp:lastModifiedBy>
  <cp:revision>49</cp:revision>
  <dcterms:created xsi:type="dcterms:W3CDTF">2025-06-03T01:45:59Z</dcterms:created>
  <dcterms:modified xsi:type="dcterms:W3CDTF">2025-08-03T08:53:46Z</dcterms:modified>
</cp:coreProperties>
</file>