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261" r:id="rId6"/>
    <p:sldId id="262" r:id="rId7"/>
    <p:sldId id="271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4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215" autoAdjust="0"/>
  </p:normalViewPr>
  <p:slideViewPr>
    <p:cSldViewPr>
      <p:cViewPr>
        <p:scale>
          <a:sx n="80" d="100"/>
          <a:sy n="80" d="100"/>
        </p:scale>
        <p:origin x="-87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BC6AC-DE8F-48F9-A787-D0083CD77824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1368-058E-4539-80F2-7593FFABCF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4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plus rapide possible : explique qu’il n’y ai pas de généricité de base.</a:t>
            </a:r>
          </a:p>
          <a:p>
            <a:r>
              <a:rPr lang="fr-FR" dirty="0" smtClean="0"/>
              <a:t>Distribution</a:t>
            </a:r>
            <a:r>
              <a:rPr lang="fr-FR" baseline="0" dirty="0" smtClean="0"/>
              <a:t> gratuite STL : distribution de leur propre implémentation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plus rapide possible : explique qu’il n’y ai pas de généricité de base.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Itérateur</a:t>
            </a:r>
            <a:r>
              <a:rPr lang="fr-FR" dirty="0" smtClean="0"/>
              <a:t> : permet de manipuler les conteneurs</a:t>
            </a:r>
            <a:r>
              <a:rPr lang="fr-FR" baseline="0" dirty="0" smtClean="0"/>
              <a:t> de manière transparente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13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D1368-058E-4539-80F2-7593FFABCFE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3E59354-8C5A-4CEA-A1C2-BB21FCA3FC76}" type="datetimeFigureOut">
              <a:rPr lang="fr-FR" smtClean="0"/>
              <a:pPr/>
              <a:t>30/09/2010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7726DEE-89D6-4A2A-A344-774EC741D3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tutoriel-3-39045-foncteurs-et-iterateurs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Standard Template Library (STL)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AYARI Tarek – MOGRHABI Ali – GASPARD Nicolas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01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 : </a:t>
            </a:r>
            <a:r>
              <a:rPr lang="fr-FR" sz="3600" dirty="0" err="1" smtClean="0"/>
              <a:t>list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20267" y="2564904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Exemple</a:t>
              </a:r>
              <a:endParaRPr lang="fr-FR" sz="22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734088" y="1900730"/>
            <a:ext cx="3960439" cy="454643"/>
            <a:chOff x="0" y="0"/>
            <a:chExt cx="3815704" cy="454643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List</a:t>
              </a:r>
              <a:endParaRPr lang="fr-FR" sz="2200" kern="12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34088" y="3861048"/>
            <a:ext cx="3960439" cy="454643"/>
            <a:chOff x="0" y="0"/>
            <a:chExt cx="3815704" cy="454643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/>
                <a:t>C</a:t>
              </a:r>
              <a:r>
                <a:rPr lang="fr-FR" sz="2200" dirty="0" smtClean="0"/>
                <a:t>omplexité</a:t>
              </a:r>
              <a:endParaRPr lang="fr-FR" sz="22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1730" y="4581128"/>
            <a:ext cx="3932797" cy="1154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Insertion : </a:t>
            </a:r>
            <a:r>
              <a:rPr lang="fr-FR" sz="1600" dirty="0"/>
              <a:t>O(1)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Recherche </a:t>
            </a:r>
            <a:r>
              <a:rPr lang="fr-FR" sz="1600" dirty="0"/>
              <a:t>: O(n) en général, O(1) </a:t>
            </a:r>
            <a:r>
              <a:rPr lang="fr-FR" sz="1600" dirty="0" smtClean="0"/>
              <a:t>premier </a:t>
            </a:r>
            <a:r>
              <a:rPr lang="fr-FR" sz="1600" dirty="0"/>
              <a:t>et </a:t>
            </a:r>
            <a:r>
              <a:rPr lang="fr-FR" sz="1600" dirty="0" smtClean="0"/>
              <a:t>dernier </a:t>
            </a:r>
            <a:r>
              <a:rPr lang="fr-FR" sz="1600" dirty="0"/>
              <a:t>maillon</a:t>
            </a:r>
            <a:endParaRPr lang="fr-FR" sz="1600" kern="1200" dirty="0"/>
          </a:p>
        </p:txBody>
      </p:sp>
      <p:sp>
        <p:nvSpPr>
          <p:cNvPr id="22" name="Rectangle 21"/>
          <p:cNvSpPr/>
          <p:nvPr/>
        </p:nvSpPr>
        <p:spPr>
          <a:xfrm>
            <a:off x="720267" y="3195250"/>
            <a:ext cx="3932797" cy="441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500" dirty="0" smtClean="0"/>
              <a:t>Insérer </a:t>
            </a:r>
            <a:r>
              <a:rPr lang="fr-FR" sz="1500" dirty="0"/>
              <a:t>les valeurs 4, 5, 4, 1 dans une liste </a:t>
            </a:r>
            <a:r>
              <a:rPr lang="fr-FR" sz="1500" dirty="0" smtClean="0"/>
              <a:t>et </a:t>
            </a:r>
            <a:r>
              <a:rPr lang="fr-FR" sz="1500" dirty="0"/>
              <a:t>afficher son contenu </a:t>
            </a:r>
            <a:endParaRPr lang="fr-FR" sz="1500" kern="1200" dirty="0"/>
          </a:p>
        </p:txBody>
      </p:sp>
      <p:grpSp>
        <p:nvGrpSpPr>
          <p:cNvPr id="29" name="Groupe 28"/>
          <p:cNvGrpSpPr/>
          <p:nvPr/>
        </p:nvGrpSpPr>
        <p:grpSpPr>
          <a:xfrm>
            <a:off x="4936816" y="2551588"/>
            <a:ext cx="1368152" cy="454643"/>
            <a:chOff x="0" y="0"/>
            <a:chExt cx="3815704" cy="454643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nextslide"/>
                </a:rPr>
                <a:t>activer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623222" y="6309320"/>
            <a:ext cx="1358603" cy="428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(</a:t>
            </a:r>
            <a:r>
              <a:rPr lang="fr-FR" sz="2200" kern="1200" dirty="0" smtClean="0">
                <a:hlinkClick r:id="rId3" action="ppaction://hlinksldjump"/>
              </a:rPr>
              <a:t>passer</a:t>
            </a:r>
            <a:r>
              <a:rPr lang="fr-FR" sz="2200" kern="1200" dirty="0" smtClean="0"/>
              <a:t>)</a:t>
            </a:r>
            <a:endParaRPr lang="fr-FR" sz="22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4936816" y="1900730"/>
            <a:ext cx="4045009" cy="454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r>
              <a:rPr lang="fr-FR" sz="1600" dirty="0"/>
              <a:t>une structure générique de listes chaînées </a:t>
            </a:r>
            <a:r>
              <a:rPr lang="fr-FR" sz="1600" dirty="0" smtClean="0"/>
              <a:t>pouvant contenir </a:t>
            </a:r>
            <a:r>
              <a:rPr lang="fr-FR" sz="1600" dirty="0"/>
              <a:t>des doublons. </a:t>
            </a:r>
          </a:p>
        </p:txBody>
      </p:sp>
    </p:spTree>
    <p:extLst>
      <p:ext uri="{BB962C8B-B14F-4D97-AF65-F5344CB8AC3E}">
        <p14:creationId xmlns:p14="http://schemas.microsoft.com/office/powerpoint/2010/main" val="4516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332656"/>
            <a:ext cx="806489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1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600" dirty="0" smtClean="0"/>
          </a:p>
        </p:txBody>
      </p:sp>
      <p:grpSp>
        <p:nvGrpSpPr>
          <p:cNvPr id="5" name="Groupe 4"/>
          <p:cNvGrpSpPr/>
          <p:nvPr/>
        </p:nvGrpSpPr>
        <p:grpSpPr>
          <a:xfrm>
            <a:off x="7224464" y="6165304"/>
            <a:ext cx="1368152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previousslide"/>
                </a:rPr>
                <a:t>retour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41" y="571643"/>
            <a:ext cx="6531718" cy="49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 : </a:t>
            </a:r>
            <a:r>
              <a:rPr lang="fr-FR" sz="3600" dirty="0" err="1" smtClean="0"/>
              <a:t>vector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20266" y="4077072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Exemple</a:t>
              </a:r>
              <a:endParaRPr lang="fr-FR" sz="22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706446" y="1556792"/>
            <a:ext cx="3960439" cy="454643"/>
            <a:chOff x="0" y="0"/>
            <a:chExt cx="3815704" cy="454643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/>
                <a:t>Vector</a:t>
              </a:r>
              <a:endParaRPr lang="fr-FR" sz="2200" kern="12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92625" y="2160173"/>
            <a:ext cx="3960439" cy="454643"/>
            <a:chOff x="0" y="0"/>
            <a:chExt cx="3815704" cy="454643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/>
                <a:t>C</a:t>
              </a:r>
              <a:r>
                <a:rPr lang="fr-FR" sz="2200" dirty="0" smtClean="0"/>
                <a:t>omplexité</a:t>
              </a:r>
              <a:endParaRPr lang="fr-FR" sz="22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06446" y="2745517"/>
            <a:ext cx="3932797" cy="938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Accès </a:t>
            </a:r>
            <a:r>
              <a:rPr lang="fr-FR" sz="1600" dirty="0"/>
              <a:t>O(1</a:t>
            </a:r>
            <a:r>
              <a:rPr lang="fr-FR" sz="1600" dirty="0" smtClean="0"/>
              <a:t>)</a:t>
            </a:r>
          </a:p>
          <a:p>
            <a:pPr marL="285750" lvl="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Insertion </a:t>
            </a:r>
            <a:r>
              <a:rPr lang="fr-FR" sz="1600" dirty="0"/>
              <a:t>: O(n) en début de </a:t>
            </a:r>
            <a:r>
              <a:rPr lang="fr-FR" sz="1600" dirty="0" err="1"/>
              <a:t>vector</a:t>
            </a:r>
            <a:r>
              <a:rPr lang="fr-FR" sz="1600" dirty="0"/>
              <a:t> </a:t>
            </a:r>
          </a:p>
          <a:p>
            <a:pPr marL="285750" lvl="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Insertion :O(1</a:t>
            </a:r>
            <a:r>
              <a:rPr lang="fr-FR" sz="1600" dirty="0"/>
              <a:t>) en fin de </a:t>
            </a:r>
            <a:r>
              <a:rPr lang="fr-FR" sz="1600" dirty="0" err="1" smtClean="0"/>
              <a:t>vector</a:t>
            </a:r>
            <a:endParaRPr lang="fr-FR" sz="1600" kern="1200" dirty="0"/>
          </a:p>
        </p:txBody>
      </p:sp>
      <p:grpSp>
        <p:nvGrpSpPr>
          <p:cNvPr id="29" name="Groupe 28"/>
          <p:cNvGrpSpPr/>
          <p:nvPr/>
        </p:nvGrpSpPr>
        <p:grpSpPr>
          <a:xfrm>
            <a:off x="4932040" y="4090388"/>
            <a:ext cx="1368152" cy="454643"/>
            <a:chOff x="0" y="0"/>
            <a:chExt cx="3815704" cy="454643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nextslide"/>
                </a:rPr>
                <a:t>activer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623222" y="6309320"/>
            <a:ext cx="1358603" cy="428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(</a:t>
            </a:r>
            <a:r>
              <a:rPr lang="fr-FR" sz="2200" kern="1200" dirty="0" smtClean="0">
                <a:hlinkClick r:id="rId3" action="ppaction://hlinksldjump"/>
              </a:rPr>
              <a:t>passer</a:t>
            </a:r>
            <a:r>
              <a:rPr lang="fr-FR" sz="2200" kern="1200" dirty="0" smtClean="0"/>
              <a:t>)</a:t>
            </a:r>
            <a:endParaRPr lang="fr-FR" sz="22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4932040" y="1570108"/>
            <a:ext cx="4045009" cy="2113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r>
              <a:rPr lang="fr-FR" sz="1600" dirty="0"/>
              <a:t>La classe V</a:t>
            </a:r>
            <a:r>
              <a:rPr lang="fr-FR" sz="1600" dirty="0" smtClean="0"/>
              <a:t>ector </a:t>
            </a:r>
            <a:r>
              <a:rPr lang="fr-FR" sz="1600" dirty="0"/>
              <a:t>est proche du tableau du C. Tous les éléments contenus dans le V</a:t>
            </a:r>
            <a:r>
              <a:rPr lang="fr-FR" sz="1600" dirty="0" smtClean="0"/>
              <a:t>ector </a:t>
            </a:r>
            <a:r>
              <a:rPr lang="fr-FR" sz="1600" dirty="0"/>
              <a:t>sont adjacents en mémoire, ce qui permet d'accéder immédiatement à n'importe quel élément</a:t>
            </a:r>
            <a:r>
              <a:rPr lang="fr-FR" sz="1600" dirty="0" smtClean="0"/>
              <a:t>.</a:t>
            </a:r>
            <a:r>
              <a:rPr lang="fr-FR" sz="1600" dirty="0"/>
              <a:t> </a:t>
            </a:r>
            <a:r>
              <a:rPr lang="fr-FR" sz="1600" dirty="0" smtClean="0"/>
              <a:t>L'avantage comparé </a:t>
            </a:r>
            <a:r>
              <a:rPr lang="fr-FR" sz="1600" dirty="0"/>
              <a:t>au tableau du C est sa faculté à se </a:t>
            </a:r>
            <a:r>
              <a:rPr lang="fr-FR" sz="1600" dirty="0" smtClean="0"/>
              <a:t>réallouer automatiquement </a:t>
            </a:r>
            <a:r>
              <a:rPr lang="fr-FR" sz="1600" dirty="0"/>
              <a:t>en cas de </a:t>
            </a:r>
            <a:r>
              <a:rPr lang="fr-FR" sz="1600" dirty="0" smtClean="0"/>
              <a:t>besoin.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603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88640"/>
            <a:ext cx="8064896" cy="59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600" dirty="0" smtClean="0"/>
          </a:p>
        </p:txBody>
      </p:sp>
      <p:grpSp>
        <p:nvGrpSpPr>
          <p:cNvPr id="5" name="Groupe 4"/>
          <p:cNvGrpSpPr/>
          <p:nvPr/>
        </p:nvGrpSpPr>
        <p:grpSpPr>
          <a:xfrm>
            <a:off x="7242736" y="6309320"/>
            <a:ext cx="1368152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previousslide"/>
                </a:rPr>
                <a:t>retour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0" y="1053693"/>
            <a:ext cx="7992889" cy="47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 : </a:t>
            </a:r>
            <a:r>
              <a:rPr lang="fr-FR" sz="3600" dirty="0" smtClean="0"/>
              <a:t>set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553372" y="5157192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Exemple</a:t>
              </a:r>
              <a:endParaRPr lang="fr-FR" sz="22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539552" y="1556792"/>
            <a:ext cx="3960439" cy="454643"/>
            <a:chOff x="0" y="0"/>
            <a:chExt cx="3815704" cy="454643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/>
                <a:t>Set</a:t>
              </a:r>
              <a:endParaRPr lang="fr-FR" sz="2200" kern="12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525731" y="2276872"/>
            <a:ext cx="3960439" cy="454643"/>
            <a:chOff x="0" y="0"/>
            <a:chExt cx="3815704" cy="454643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/>
                <a:t>C</a:t>
              </a:r>
              <a:r>
                <a:rPr lang="fr-FR" sz="2200" dirty="0" smtClean="0"/>
                <a:t>omplexité</a:t>
              </a:r>
              <a:endParaRPr lang="fr-FR" sz="22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25731" y="2996952"/>
            <a:ext cx="3932797" cy="938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/>
              <a:t>O(log(n)) pour la recherche et </a:t>
            </a:r>
            <a:r>
              <a:rPr lang="fr-FR" sz="1600" dirty="0" smtClean="0"/>
              <a:t>l'insertion</a:t>
            </a:r>
            <a:endParaRPr lang="fr-FR" sz="1600" kern="1200" dirty="0"/>
          </a:p>
        </p:txBody>
      </p:sp>
      <p:grpSp>
        <p:nvGrpSpPr>
          <p:cNvPr id="29" name="Groupe 28"/>
          <p:cNvGrpSpPr/>
          <p:nvPr/>
        </p:nvGrpSpPr>
        <p:grpSpPr>
          <a:xfrm>
            <a:off x="4854056" y="5143876"/>
            <a:ext cx="1368152" cy="454643"/>
            <a:chOff x="0" y="0"/>
            <a:chExt cx="3815704" cy="454643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nextslide"/>
                </a:rPr>
                <a:t>activer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23222" y="6309320"/>
            <a:ext cx="1358603" cy="428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(</a:t>
            </a:r>
            <a:r>
              <a:rPr lang="fr-FR" sz="2200" kern="1200" dirty="0" smtClean="0">
                <a:hlinkClick r:id="rId3" action="ppaction://hlinksldjump"/>
              </a:rPr>
              <a:t>passer</a:t>
            </a:r>
            <a:r>
              <a:rPr lang="fr-FR" sz="2200" kern="1200" dirty="0" smtClean="0"/>
              <a:t>)</a:t>
            </a:r>
            <a:endParaRPr lang="fr-FR" sz="2200" kern="1200" dirty="0"/>
          </a:p>
        </p:txBody>
      </p:sp>
      <p:sp>
        <p:nvSpPr>
          <p:cNvPr id="17" name="Rectangle 16"/>
          <p:cNvSpPr/>
          <p:nvPr/>
        </p:nvSpPr>
        <p:spPr>
          <a:xfrm>
            <a:off x="4644092" y="1570108"/>
            <a:ext cx="4337733" cy="428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 smtClean="0"/>
              <a:t>Une Structure permettant </a:t>
            </a:r>
            <a:r>
              <a:rPr lang="fr-FR" sz="1600" dirty="0"/>
              <a:t>de décrire un ensemble ordonné et sans doublons </a:t>
            </a:r>
            <a:r>
              <a:rPr lang="fr-FR" sz="1600" dirty="0" smtClean="0"/>
              <a:t>d'éléments</a:t>
            </a:r>
            <a:endParaRPr lang="fr-FR" sz="1600" kern="1200" dirty="0"/>
          </a:p>
        </p:txBody>
      </p:sp>
    </p:spTree>
    <p:extLst>
      <p:ext uri="{BB962C8B-B14F-4D97-AF65-F5344CB8AC3E}">
        <p14:creationId xmlns:p14="http://schemas.microsoft.com/office/powerpoint/2010/main" val="35700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88640"/>
            <a:ext cx="8064896" cy="59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endParaRPr lang="fr-FR" sz="1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242736" y="6309320"/>
            <a:ext cx="1368152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previousslide"/>
                </a:rPr>
                <a:t>retour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32" y="620689"/>
            <a:ext cx="7056736" cy="49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 : </a:t>
            </a:r>
            <a:r>
              <a:rPr lang="fr-FR" sz="3600" dirty="0" smtClean="0"/>
              <a:t>Map</a:t>
            </a:r>
            <a:endParaRPr lang="fr-FR" sz="3600" dirty="0"/>
          </a:p>
        </p:txBody>
      </p:sp>
      <p:grpSp>
        <p:nvGrpSpPr>
          <p:cNvPr id="21" name="Groupe 4"/>
          <p:cNvGrpSpPr/>
          <p:nvPr/>
        </p:nvGrpSpPr>
        <p:grpSpPr>
          <a:xfrm>
            <a:off x="553372" y="5157192"/>
            <a:ext cx="3960439" cy="454643"/>
            <a:chOff x="0" y="0"/>
            <a:chExt cx="3815704" cy="454643"/>
          </a:xfrm>
        </p:grpSpPr>
        <p:sp>
          <p:nvSpPr>
            <p:cNvPr id="22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Exemple</a:t>
              </a:r>
              <a:endParaRPr lang="fr-FR" sz="22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539552" y="1556792"/>
            <a:ext cx="3960439" cy="454643"/>
            <a:chOff x="0" y="0"/>
            <a:chExt cx="3815704" cy="454643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Map</a:t>
              </a:r>
              <a:endParaRPr lang="fr-FR" sz="2200" kern="1200" dirty="0"/>
            </a:p>
          </p:txBody>
        </p:sp>
      </p:grpSp>
      <p:grpSp>
        <p:nvGrpSpPr>
          <p:cNvPr id="27" name="Groupe 30"/>
          <p:cNvGrpSpPr/>
          <p:nvPr/>
        </p:nvGrpSpPr>
        <p:grpSpPr>
          <a:xfrm>
            <a:off x="525731" y="2276872"/>
            <a:ext cx="3960439" cy="454643"/>
            <a:chOff x="0" y="0"/>
            <a:chExt cx="3815704" cy="454643"/>
          </a:xfrm>
        </p:grpSpPr>
        <p:sp>
          <p:nvSpPr>
            <p:cNvPr id="28" name="Rectangle à coins arrondis 3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/>
                <a:t>C</a:t>
              </a:r>
              <a:r>
                <a:rPr lang="fr-FR" sz="2200" dirty="0" smtClean="0"/>
                <a:t>omplexité</a:t>
              </a:r>
              <a:endParaRPr lang="fr-FR" sz="2200" kern="12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25731" y="2996952"/>
            <a:ext cx="3932797" cy="938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/>
              <a:t>O(log(n)) pour la recherche et </a:t>
            </a:r>
            <a:r>
              <a:rPr lang="fr-FR" sz="1600" dirty="0" smtClean="0"/>
              <a:t>l'insertion</a:t>
            </a:r>
            <a:endParaRPr lang="fr-FR" sz="1600" kern="1200" dirty="0"/>
          </a:p>
        </p:txBody>
      </p:sp>
      <p:grpSp>
        <p:nvGrpSpPr>
          <p:cNvPr id="31" name="Groupe 28"/>
          <p:cNvGrpSpPr/>
          <p:nvPr/>
        </p:nvGrpSpPr>
        <p:grpSpPr>
          <a:xfrm>
            <a:off x="4854056" y="5143876"/>
            <a:ext cx="1368152" cy="454643"/>
            <a:chOff x="0" y="0"/>
            <a:chExt cx="3815704" cy="454643"/>
          </a:xfrm>
        </p:grpSpPr>
        <p:sp>
          <p:nvSpPr>
            <p:cNvPr id="32" name="Rectangle à coins arrondis 29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nextslide"/>
                </a:rPr>
                <a:t>activer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23222" y="6309320"/>
            <a:ext cx="1358603" cy="428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(</a:t>
            </a:r>
            <a:r>
              <a:rPr lang="fr-FR" sz="2200" kern="1200" dirty="0" smtClean="0">
                <a:hlinkClick r:id="rId2" action="ppaction://hlinksldjump"/>
              </a:rPr>
              <a:t>passer</a:t>
            </a:r>
            <a:r>
              <a:rPr lang="fr-FR" sz="2200" kern="1200" dirty="0" smtClean="0"/>
              <a:t>)</a:t>
            </a:r>
            <a:endParaRPr lang="fr-FR" sz="2200" kern="1200" dirty="0"/>
          </a:p>
        </p:txBody>
      </p:sp>
      <p:sp>
        <p:nvSpPr>
          <p:cNvPr id="35" name="Rectangle 34"/>
          <p:cNvSpPr/>
          <p:nvPr/>
        </p:nvSpPr>
        <p:spPr>
          <a:xfrm>
            <a:off x="4644092" y="1556792"/>
            <a:ext cx="4337733" cy="454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600" dirty="0" smtClean="0"/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 smtClean="0"/>
              <a:t>Une Structure permettant  </a:t>
            </a:r>
            <a:r>
              <a:rPr lang="fr-FR" sz="1600" dirty="0"/>
              <a:t>d'associer une clé (identifiant) à une donnée (table associative). </a:t>
            </a:r>
            <a:br>
              <a:rPr lang="fr-FR" sz="1600" dirty="0"/>
            </a:br>
            <a:endParaRPr lang="fr-FR" sz="1600" kern="1200" dirty="0"/>
          </a:p>
        </p:txBody>
      </p:sp>
    </p:spTree>
    <p:extLst>
      <p:ext uri="{BB962C8B-B14F-4D97-AF65-F5344CB8AC3E}">
        <p14:creationId xmlns:p14="http://schemas.microsoft.com/office/powerpoint/2010/main" val="30710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488" y="188640"/>
            <a:ext cx="8085400" cy="59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endParaRPr lang="fr-FR" sz="1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242736" y="6309320"/>
            <a:ext cx="1368152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previousslide"/>
                </a:rPr>
                <a:t>retour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9"/>
            <a:ext cx="7704856" cy="46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914400"/>
          </a:xfrm>
        </p:spPr>
        <p:txBody>
          <a:bodyPr/>
          <a:lstStyle/>
          <a:p>
            <a:r>
              <a:rPr lang="fr-FR" dirty="0" smtClean="0"/>
              <a:t>Class string </a:t>
            </a:r>
            <a:endParaRPr lang="fr-FR" dirty="0"/>
          </a:p>
        </p:txBody>
      </p:sp>
      <p:sp>
        <p:nvSpPr>
          <p:cNvPr id="13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899592" y="1772816"/>
            <a:ext cx="6696744" cy="1800200"/>
          </a:xfrm>
        </p:spPr>
        <p:txBody>
          <a:bodyPr anchor="t" anchorCtr="0"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bibliothèque STL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Plusieurs opérations sur les chaînes de caractères 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Utilisé partout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483768" y="3861048"/>
            <a:ext cx="3932797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Exemple</a:t>
            </a:r>
            <a:endParaRPr lang="fr-FR" sz="2200" kern="1200" dirty="0"/>
          </a:p>
        </p:txBody>
      </p:sp>
      <p:sp>
        <p:nvSpPr>
          <p:cNvPr id="7" name="Rectangle 6"/>
          <p:cNvSpPr/>
          <p:nvPr/>
        </p:nvSpPr>
        <p:spPr>
          <a:xfrm>
            <a:off x="395536" y="4581128"/>
            <a:ext cx="80854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>
              <a:buNone/>
            </a:pPr>
            <a:r>
              <a:rPr lang="en-US" sz="1600" dirty="0" smtClean="0"/>
              <a:t>string  </a:t>
            </a:r>
            <a:r>
              <a:rPr lang="en-US" sz="1600" dirty="0" err="1" smtClean="0"/>
              <a:t>chaine</a:t>
            </a:r>
            <a:r>
              <a:rPr lang="en-US" sz="1600" dirty="0" smtClean="0"/>
              <a:t>(“ </a:t>
            </a:r>
            <a:r>
              <a:rPr lang="en-US" sz="1600" dirty="0" err="1" smtClean="0"/>
              <a:t>stl</a:t>
            </a:r>
            <a:r>
              <a:rPr lang="en-US" sz="1600" dirty="0" smtClean="0"/>
              <a:t> ”) ;</a:t>
            </a:r>
            <a:endParaRPr lang="fr-FR" sz="1600" dirty="0" smtClean="0"/>
          </a:p>
          <a:p>
            <a:pPr>
              <a:buNone/>
            </a:pPr>
            <a:r>
              <a:rPr lang="en-US" sz="1600" dirty="0" err="1" smtClean="0"/>
              <a:t>for_each</a:t>
            </a:r>
            <a:r>
              <a:rPr lang="en-US" sz="1600" dirty="0" smtClean="0"/>
              <a:t>(</a:t>
            </a:r>
            <a:r>
              <a:rPr lang="en-US" sz="1600" dirty="0" err="1" smtClean="0"/>
              <a:t>chaine.begin</a:t>
            </a:r>
            <a:r>
              <a:rPr lang="en-US" sz="1600" dirty="0" smtClean="0"/>
              <a:t>(), </a:t>
            </a:r>
            <a:r>
              <a:rPr lang="en-US" sz="1600" dirty="0" err="1" smtClean="0"/>
              <a:t>chaine.end</a:t>
            </a:r>
            <a:r>
              <a:rPr lang="en-US" sz="1600" dirty="0" smtClean="0"/>
              <a:t>(),</a:t>
            </a:r>
            <a:r>
              <a:rPr lang="en-US" sz="1600" dirty="0" err="1" smtClean="0"/>
              <a:t>toopper</a:t>
            </a:r>
            <a:r>
              <a:rPr lang="en-US" sz="1600" dirty="0" smtClean="0"/>
              <a:t>) ; 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 txBox="1">
            <a:spLocks/>
          </p:cNvSpPr>
          <p:nvPr/>
        </p:nvSpPr>
        <p:spPr>
          <a:xfrm>
            <a:off x="755576" y="476672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Fonction </a:t>
            </a:r>
            <a:r>
              <a:rPr kumimoji="0" lang="fr-FR" sz="4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for_each</a:t>
            </a:r>
            <a:r>
              <a:rPr kumimoji="0" lang="fr-FR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:</a:t>
            </a:r>
            <a:endParaRPr kumimoji="0" lang="fr-FR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9512" y="1412776"/>
            <a:ext cx="8964488" cy="24482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for_each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InputIterator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first,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InputIterator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last, Type f) </a:t>
            </a:r>
          </a:p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Prend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en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paramètre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deux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itérateurs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et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fonction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 fait passer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juste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le nom de la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fonction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un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seul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parametre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 f (&amp;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elementConteneur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). </a:t>
            </a:r>
          </a:p>
        </p:txBody>
      </p:sp>
      <p:sp>
        <p:nvSpPr>
          <p:cNvPr id="14" name="Espace réservé du contenu 3"/>
          <p:cNvSpPr txBox="1">
            <a:spLocks/>
          </p:cNvSpPr>
          <p:nvPr/>
        </p:nvSpPr>
        <p:spPr>
          <a:xfrm>
            <a:off x="323528" y="4437112"/>
            <a:ext cx="3528392" cy="21602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fr-FR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utilistation</a:t>
            </a:r>
            <a:endParaRPr kumimoji="0" lang="fr-F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fr-F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Performance</a:t>
            </a:r>
            <a:endParaRPr kumimoji="0" lang="fr-FR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520" y="3789040"/>
            <a:ext cx="3932797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/>
              <a:t>Avantages</a:t>
            </a:r>
            <a:endParaRPr lang="fr-FR" sz="22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4788024" y="3789040"/>
            <a:ext cx="3932797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/>
              <a:t>Limites</a:t>
            </a:r>
            <a:endParaRPr lang="fr-FR" sz="2200" kern="1200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4932040" y="4509120"/>
            <a:ext cx="3528392" cy="21602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fr-F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Nombre des </a:t>
            </a:r>
            <a:r>
              <a:rPr kumimoji="0" lang="fr-FR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parametres</a:t>
            </a:r>
            <a:r>
              <a:rPr kumimoji="0" lang="fr-F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§"/>
              <a:tabLst/>
              <a:defRPr/>
            </a:pPr>
            <a:r>
              <a:rPr lang="fr-FR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Niveau mémoire</a:t>
            </a:r>
            <a:endParaRPr kumimoji="0" lang="fr-F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914400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83768" y="1412776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: </a:t>
            </a:r>
            <a:endParaRPr lang="fr-FR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Historique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Généralités</a:t>
            </a:r>
          </a:p>
          <a:p>
            <a:r>
              <a:rPr lang="fr-FR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Itérateurs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G</a:t>
            </a:r>
            <a:r>
              <a:rPr lang="fr-FR" dirty="0" smtClean="0"/>
              <a:t>énéralités</a:t>
            </a:r>
            <a:endParaRPr lang="fr-FR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T</a:t>
            </a:r>
            <a:r>
              <a:rPr lang="fr-FR" dirty="0" smtClean="0"/>
              <a:t>ypes </a:t>
            </a:r>
            <a:r>
              <a:rPr lang="fr-FR" dirty="0"/>
              <a:t>de conteneurs</a:t>
            </a:r>
            <a:r>
              <a:rPr lang="fr-FR" dirty="0" smtClean="0"/>
              <a:t> </a:t>
            </a:r>
          </a:p>
          <a:p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Exemples</a:t>
            </a:r>
          </a:p>
          <a:p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lgorithmes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</a:schemeClr>
                </a:solidFill>
              </a:rPr>
              <a:t>Exemples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</a:schemeClr>
                </a:solidFill>
              </a:rPr>
              <a:t>Performances</a:t>
            </a:r>
          </a:p>
          <a:p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Bilan : avantages et inconvénients</a:t>
            </a:r>
          </a:p>
          <a:p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</a:p>
          <a:p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Bibliographie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543800" cy="914400"/>
          </a:xfrm>
        </p:spPr>
        <p:txBody>
          <a:bodyPr/>
          <a:lstStyle/>
          <a:p>
            <a:r>
              <a:rPr lang="fr-FR" dirty="0" smtClean="0"/>
              <a:t>Les Foncteurs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0" y="980728"/>
            <a:ext cx="8676456" cy="3429000"/>
          </a:xfrm>
        </p:spPr>
        <p:txBody>
          <a:bodyPr anchor="t" anchorCtr="0"/>
          <a:lstStyle/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Solution : surcharger l’opérateur ()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Pour cela il existe la notion de foncteur </a:t>
            </a:r>
          </a:p>
          <a:p>
            <a:pPr>
              <a:buNone/>
            </a:pPr>
            <a:r>
              <a:rPr lang="fr-FR" sz="1800" dirty="0" smtClean="0"/>
              <a:t> </a:t>
            </a:r>
          </a:p>
          <a:p>
            <a:pPr lvl="6">
              <a:buFont typeface="Wingdings" pitchFamily="2" charset="2"/>
              <a:buChar char="Ø"/>
            </a:pPr>
            <a:r>
              <a:rPr lang="fr-FR" sz="1800" dirty="0" smtClean="0"/>
              <a:t>Plusieurs paramètres	</a:t>
            </a:r>
          </a:p>
          <a:p>
            <a:pPr lvl="6">
              <a:buFont typeface="Wingdings" pitchFamily="2" charset="2"/>
              <a:buChar char="Ø"/>
            </a:pPr>
            <a:endParaRPr lang="fr-FR" sz="1800" dirty="0" smtClean="0"/>
          </a:p>
          <a:p>
            <a:pPr lvl="6">
              <a:buFont typeface="Wingdings" pitchFamily="2" charset="2"/>
              <a:buChar char="Ø"/>
            </a:pPr>
            <a:r>
              <a:rPr lang="fr-FR" sz="1800" dirty="0" err="1" smtClean="0"/>
              <a:t>Templates</a:t>
            </a:r>
            <a:r>
              <a:rPr lang="fr-FR" sz="1800" dirty="0" smtClean="0"/>
              <a:t>		</a:t>
            </a:r>
            <a:endParaRPr lang="fr-FR" sz="1800" dirty="0"/>
          </a:p>
        </p:txBody>
      </p:sp>
      <p:sp>
        <p:nvSpPr>
          <p:cNvPr id="5" name="Rectangle 4"/>
          <p:cNvSpPr/>
          <p:nvPr/>
        </p:nvSpPr>
        <p:spPr>
          <a:xfrm>
            <a:off x="2339752" y="3861048"/>
            <a:ext cx="3932797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hlinkClick r:id="rId2" action="ppaction://hlinksldjump"/>
              </a:rPr>
              <a:t>Exemple</a:t>
            </a:r>
            <a:endParaRPr lang="fr-FR" sz="2200" kern="1200" dirty="0"/>
          </a:p>
        </p:txBody>
      </p:sp>
      <p:grpSp>
        <p:nvGrpSpPr>
          <p:cNvPr id="6" name="Groupe 5"/>
          <p:cNvGrpSpPr/>
          <p:nvPr/>
        </p:nvGrpSpPr>
        <p:grpSpPr>
          <a:xfrm>
            <a:off x="7308304" y="6165304"/>
            <a:ext cx="1368152" cy="454643"/>
            <a:chOff x="0" y="0"/>
            <a:chExt cx="3815704" cy="454643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>
                  <a:hlinkClick r:id="rId3" action="ppaction://hlinksldjump"/>
                </a:rPr>
                <a:t>(suite)</a:t>
              </a:r>
              <a:endParaRPr lang="fr-FR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88640"/>
            <a:ext cx="8568952" cy="59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t" anchorCtr="0">
            <a:noAutofit/>
          </a:bodyPr>
          <a:lstStyle/>
          <a:p>
            <a:r>
              <a:rPr lang="fr-FR" sz="1600" dirty="0" smtClean="0"/>
              <a:t>#</a:t>
            </a:r>
            <a:r>
              <a:rPr lang="fr-FR" sz="1600" dirty="0" err="1" smtClean="0"/>
              <a:t>include</a:t>
            </a:r>
            <a:r>
              <a:rPr lang="fr-FR" sz="1600" dirty="0" smtClean="0"/>
              <a:t> &lt;</a:t>
            </a:r>
            <a:r>
              <a:rPr lang="fr-FR" sz="1600" dirty="0" err="1" smtClean="0"/>
              <a:t>iostream</a:t>
            </a:r>
            <a:r>
              <a:rPr lang="fr-FR" sz="1600" dirty="0" smtClean="0"/>
              <a:t>&gt; </a:t>
            </a:r>
          </a:p>
          <a:p>
            <a:r>
              <a:rPr lang="fr-FR" sz="1600" dirty="0" smtClean="0"/>
              <a:t>class </a:t>
            </a:r>
            <a:r>
              <a:rPr lang="fr-FR" sz="1600" dirty="0" err="1" smtClean="0"/>
              <a:t>ecrireDansFlux</a:t>
            </a:r>
            <a:r>
              <a:rPr lang="fr-FR" sz="1600" dirty="0" smtClean="0"/>
              <a:t> { 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std</a:t>
            </a:r>
            <a:r>
              <a:rPr lang="fr-FR" sz="1600" dirty="0" smtClean="0"/>
              <a:t>::</a:t>
            </a:r>
            <a:r>
              <a:rPr lang="fr-FR" sz="1600" dirty="0" err="1" smtClean="0"/>
              <a:t>ostream</a:t>
            </a:r>
            <a:r>
              <a:rPr lang="fr-FR" sz="1600" dirty="0" smtClean="0"/>
              <a:t> &amp; flux_; </a:t>
            </a:r>
          </a:p>
          <a:p>
            <a:r>
              <a:rPr lang="fr-FR" sz="1600" dirty="0" smtClean="0"/>
              <a:t>public: </a:t>
            </a:r>
            <a:r>
              <a:rPr lang="fr-FR" sz="1600" dirty="0" err="1" smtClean="0"/>
              <a:t>ecrireDansFlux</a:t>
            </a:r>
            <a:r>
              <a:rPr lang="fr-FR" sz="1600" dirty="0" smtClean="0"/>
              <a:t>(</a:t>
            </a:r>
            <a:r>
              <a:rPr lang="fr-FR" sz="1600" dirty="0" err="1" smtClean="0"/>
              <a:t>std</a:t>
            </a:r>
            <a:r>
              <a:rPr lang="fr-FR" sz="1600" dirty="0" smtClean="0"/>
              <a:t>::</a:t>
            </a:r>
            <a:r>
              <a:rPr lang="fr-FR" sz="1600" dirty="0" err="1" smtClean="0"/>
              <a:t>ostream</a:t>
            </a:r>
            <a:r>
              <a:rPr lang="fr-FR" sz="1600" dirty="0" smtClean="0"/>
              <a:t> &amp; flux) : flux_(flux) { }</a:t>
            </a:r>
          </a:p>
          <a:p>
            <a:r>
              <a:rPr lang="fr-FR" sz="1600" dirty="0" smtClean="0"/>
              <a:t> </a:t>
            </a:r>
            <a:r>
              <a:rPr lang="fr-FR" sz="1600" dirty="0" err="1" smtClean="0"/>
              <a:t>template</a:t>
            </a:r>
            <a:r>
              <a:rPr lang="fr-FR" sz="1600" dirty="0" smtClean="0"/>
              <a:t> &lt;class T&gt;</a:t>
            </a:r>
          </a:p>
          <a:p>
            <a:r>
              <a:rPr lang="fr-FR" sz="1600" dirty="0" smtClean="0"/>
              <a:t> </a:t>
            </a:r>
            <a:r>
              <a:rPr lang="fr-FR" sz="1600" dirty="0" err="1" smtClean="0"/>
              <a:t>void</a:t>
            </a:r>
            <a:r>
              <a:rPr lang="fr-FR" sz="1600" dirty="0" smtClean="0"/>
              <a:t> </a:t>
            </a:r>
            <a:r>
              <a:rPr lang="fr-FR" sz="1600" dirty="0" err="1" smtClean="0"/>
              <a:t>operator</a:t>
            </a:r>
            <a:r>
              <a:rPr lang="fr-FR" sz="1600" dirty="0" smtClean="0"/>
              <a:t>() (</a:t>
            </a:r>
            <a:r>
              <a:rPr lang="fr-FR" sz="1600" dirty="0" err="1" smtClean="0"/>
              <a:t>const</a:t>
            </a:r>
            <a:r>
              <a:rPr lang="fr-FR" sz="1600" dirty="0" smtClean="0"/>
              <a:t> T &amp;val) </a:t>
            </a:r>
          </a:p>
          <a:p>
            <a:r>
              <a:rPr lang="fr-FR" sz="1600" dirty="0" smtClean="0"/>
              <a:t>{ flux_ &lt;&lt; val; } </a:t>
            </a:r>
          </a:p>
          <a:p>
            <a:endParaRPr lang="fr-FR" sz="1600" dirty="0" smtClean="0"/>
          </a:p>
          <a:p>
            <a:r>
              <a:rPr lang="fr-FR" sz="1600" dirty="0" smtClean="0"/>
              <a:t>};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----------------------------- ---------------Utilisation ---------------------------------------------------------</a:t>
            </a:r>
          </a:p>
          <a:p>
            <a:r>
              <a:rPr lang="fr-FR" sz="1600" dirty="0" smtClean="0"/>
              <a:t>#</a:t>
            </a:r>
            <a:r>
              <a:rPr lang="fr-FR" sz="1600" dirty="0" err="1" smtClean="0"/>
              <a:t>include</a:t>
            </a:r>
            <a:r>
              <a:rPr lang="fr-FR" sz="1600" dirty="0" smtClean="0"/>
              <a:t> "</a:t>
            </a:r>
            <a:r>
              <a:rPr lang="fr-FR" sz="1600" dirty="0" err="1" smtClean="0"/>
              <a:t>ecrireDansFlux.h</a:t>
            </a:r>
            <a:r>
              <a:rPr lang="fr-FR" sz="1600" dirty="0" smtClean="0"/>
              <a:t>" </a:t>
            </a:r>
          </a:p>
          <a:p>
            <a:r>
              <a:rPr lang="fr-FR" sz="1600" dirty="0" err="1" smtClean="0"/>
              <a:t>void</a:t>
            </a:r>
            <a:r>
              <a:rPr lang="fr-FR" sz="1600" dirty="0" smtClean="0"/>
              <a:t> </a:t>
            </a:r>
            <a:r>
              <a:rPr lang="fr-FR" sz="1600" dirty="0" err="1" smtClean="0"/>
              <a:t>ecrireVecteurDansFichier</a:t>
            </a:r>
            <a:r>
              <a:rPr lang="fr-FR" sz="1600" dirty="0" smtClean="0"/>
              <a:t>(</a:t>
            </a:r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std</a:t>
            </a:r>
            <a:r>
              <a:rPr lang="fr-FR" sz="1600" dirty="0" smtClean="0"/>
              <a:t>::string &amp;</a:t>
            </a:r>
            <a:r>
              <a:rPr lang="fr-FR" sz="1600" dirty="0" err="1" smtClean="0"/>
              <a:t>filename</a:t>
            </a:r>
            <a:r>
              <a:rPr lang="fr-FR" sz="1600" dirty="0" smtClean="0"/>
              <a:t>, </a:t>
            </a:r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std</a:t>
            </a:r>
            <a:r>
              <a:rPr lang="fr-FR" sz="1600" dirty="0" smtClean="0"/>
              <a:t>::</a:t>
            </a:r>
            <a:r>
              <a:rPr lang="fr-FR" sz="1600" dirty="0" err="1" smtClean="0"/>
              <a:t>vector</a:t>
            </a:r>
            <a:r>
              <a:rPr lang="fr-FR" sz="1600" dirty="0" smtClean="0"/>
              <a:t>&lt;</a:t>
            </a:r>
            <a:r>
              <a:rPr lang="fr-FR" sz="1600" dirty="0" err="1" smtClean="0"/>
              <a:t>std</a:t>
            </a:r>
            <a:r>
              <a:rPr lang="fr-FR" sz="1600" dirty="0" smtClean="0"/>
              <a:t>::string&gt; &amp;v) </a:t>
            </a:r>
          </a:p>
          <a:p>
            <a:r>
              <a:rPr lang="fr-FR" sz="1600" dirty="0" smtClean="0"/>
              <a:t>{</a:t>
            </a:r>
          </a:p>
          <a:p>
            <a:r>
              <a:rPr lang="fr-FR" sz="1600" dirty="0" smtClean="0"/>
              <a:t> </a:t>
            </a:r>
            <a:r>
              <a:rPr lang="fr-FR" sz="1600" dirty="0" err="1" smtClean="0"/>
              <a:t>std</a:t>
            </a:r>
            <a:r>
              <a:rPr lang="fr-FR" sz="1600" dirty="0" smtClean="0"/>
              <a:t>::</a:t>
            </a:r>
            <a:r>
              <a:rPr lang="fr-FR" sz="1600" dirty="0" err="1" smtClean="0"/>
              <a:t>ofstream</a:t>
            </a:r>
            <a:r>
              <a:rPr lang="fr-FR" sz="1600" dirty="0" smtClean="0"/>
              <a:t> flux(</a:t>
            </a:r>
            <a:r>
              <a:rPr lang="fr-FR" sz="1600" dirty="0" err="1" smtClean="0"/>
              <a:t>filename.c_str</a:t>
            </a:r>
            <a:r>
              <a:rPr lang="fr-FR" sz="1600" dirty="0" smtClean="0"/>
              <a:t>()); // Flux d'écriture dans le fichier. </a:t>
            </a:r>
            <a:r>
              <a:rPr lang="fr-FR" sz="1600" dirty="0" err="1" smtClean="0"/>
              <a:t>std</a:t>
            </a:r>
            <a:r>
              <a:rPr lang="fr-FR" sz="1600" dirty="0" smtClean="0"/>
              <a:t>::</a:t>
            </a:r>
            <a:r>
              <a:rPr lang="fr-FR" sz="1600" dirty="0" err="1" smtClean="0"/>
              <a:t>for_each</a:t>
            </a:r>
            <a:r>
              <a:rPr lang="fr-FR" sz="1600" dirty="0" smtClean="0"/>
              <a:t>(</a:t>
            </a:r>
            <a:r>
              <a:rPr lang="fr-FR" sz="1600" dirty="0" err="1" smtClean="0"/>
              <a:t>v.begin</a:t>
            </a:r>
            <a:r>
              <a:rPr lang="fr-FR" sz="1600" dirty="0" smtClean="0"/>
              <a:t>(), </a:t>
            </a:r>
            <a:r>
              <a:rPr lang="fr-FR" sz="1600" dirty="0" err="1" smtClean="0"/>
              <a:t>v.end</a:t>
            </a:r>
            <a:r>
              <a:rPr lang="fr-FR" sz="1600" dirty="0" smtClean="0"/>
              <a:t>(), </a:t>
            </a:r>
            <a:r>
              <a:rPr lang="fr-FR" sz="1600" dirty="0" err="1" smtClean="0"/>
              <a:t>ecrireDansFlux</a:t>
            </a:r>
            <a:r>
              <a:rPr lang="fr-FR" sz="1600" dirty="0" smtClean="0"/>
              <a:t>(flux)); </a:t>
            </a:r>
          </a:p>
          <a:p>
            <a:r>
              <a:rPr lang="fr-FR" sz="1600" dirty="0" smtClean="0"/>
              <a:t>}</a:t>
            </a:r>
          </a:p>
          <a:p>
            <a:endParaRPr lang="fr-FR" sz="1600" dirty="0" smtClean="0"/>
          </a:p>
          <a:p>
            <a:r>
              <a:rPr lang="fr-FR" sz="1600" dirty="0" smtClean="0">
                <a:hlinkClick r:id="rId2"/>
              </a:rPr>
              <a:t>http://www.siteduzero.com/tutoriel-3-39045-foncteurs-et-iterateurs.html</a:t>
            </a:r>
            <a:endParaRPr lang="fr-FR" sz="1600" dirty="0"/>
          </a:p>
        </p:txBody>
      </p:sp>
      <p:grpSp>
        <p:nvGrpSpPr>
          <p:cNvPr id="6" name="Groupe 5"/>
          <p:cNvGrpSpPr/>
          <p:nvPr/>
        </p:nvGrpSpPr>
        <p:grpSpPr>
          <a:xfrm>
            <a:off x="7242736" y="6309320"/>
            <a:ext cx="1368152" cy="454643"/>
            <a:chOff x="0" y="0"/>
            <a:chExt cx="3815704" cy="454643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previousslide"/>
                </a:rPr>
                <a:t>retour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543800" cy="914400"/>
          </a:xfrm>
        </p:spPr>
        <p:txBody>
          <a:bodyPr/>
          <a:lstStyle/>
          <a:p>
            <a:r>
              <a:rPr lang="fr-FR" dirty="0" smtClean="0"/>
              <a:t>Les algorithmes STL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331640" y="1412776"/>
            <a:ext cx="6336704" cy="4752528"/>
          </a:xfrm>
        </p:spPr>
        <p:txBody>
          <a:bodyPr anchor="t" anchorCtr="0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 &lt;</a:t>
            </a:r>
            <a:r>
              <a:rPr lang="fr-FR" sz="2800" dirty="0" err="1" smtClean="0"/>
              <a:t>algorithm</a:t>
            </a:r>
            <a:r>
              <a:rPr lang="fr-FR" sz="2800" dirty="0" smtClean="0"/>
              <a:t>&gt;</a:t>
            </a:r>
          </a:p>
          <a:p>
            <a:pPr>
              <a:buFont typeface="Wingdings" pitchFamily="2" charset="2"/>
              <a:buChar char="§"/>
            </a:pPr>
            <a:endParaRPr lang="fr-FR" sz="2800" dirty="0" smtClean="0"/>
          </a:p>
          <a:p>
            <a:pPr>
              <a:buFont typeface="Wingdings" pitchFamily="2" charset="2"/>
              <a:buChar char="§"/>
            </a:pPr>
            <a:r>
              <a:rPr lang="fr-FR" sz="2800" dirty="0" smtClean="0"/>
              <a:t>Beaucoup d’algorithmes  utiles</a:t>
            </a:r>
          </a:p>
          <a:p>
            <a:pPr>
              <a:buFont typeface="Wingdings" pitchFamily="2" charset="2"/>
              <a:buChar char="§"/>
            </a:pPr>
            <a:endParaRPr lang="fr-FR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Sort , copy , </a:t>
            </a:r>
            <a:r>
              <a:rPr lang="en-US" sz="2800" dirty="0" err="1" smtClean="0"/>
              <a:t>for_each</a:t>
            </a:r>
            <a:r>
              <a:rPr lang="en-US" sz="2800" dirty="0" smtClean="0"/>
              <a:t>, find, count , </a:t>
            </a:r>
            <a:r>
              <a:rPr lang="en-US" sz="2800" dirty="0" err="1" smtClean="0"/>
              <a:t>find_if</a:t>
            </a:r>
            <a:r>
              <a:rPr lang="en-US" sz="2800" dirty="0" smtClean="0"/>
              <a:t> , </a:t>
            </a:r>
            <a:r>
              <a:rPr lang="en-US" sz="2800" dirty="0" err="1" smtClean="0"/>
              <a:t>copy_if</a:t>
            </a:r>
            <a:r>
              <a:rPr lang="en-US" sz="2800" dirty="0" smtClean="0"/>
              <a:t> , </a:t>
            </a:r>
            <a:r>
              <a:rPr lang="en-US" sz="2800" dirty="0" err="1" smtClean="0"/>
              <a:t>remove_if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fr-FR" sz="2800" dirty="0" smtClean="0"/>
          </a:p>
          <a:p>
            <a:pPr>
              <a:buFont typeface="Wingdings" pitchFamily="2" charset="2"/>
              <a:buChar char="§"/>
            </a:pPr>
            <a:r>
              <a:rPr lang="fr-FR" sz="2800" dirty="0" smtClean="0"/>
              <a:t>Programmation séquentiel</a:t>
            </a:r>
          </a:p>
          <a:p>
            <a:pPr>
              <a:buFont typeface="Wingdings" pitchFamily="2" charset="2"/>
              <a:buChar char="§"/>
            </a:pPr>
            <a:endParaRPr lang="fr-FR" sz="2800" dirty="0" smtClean="0"/>
          </a:p>
          <a:p>
            <a:pPr>
              <a:buFont typeface="Wingdings" pitchFamily="2" charset="2"/>
              <a:buChar char="§"/>
            </a:pPr>
            <a:r>
              <a:rPr lang="fr-FR" sz="2800" dirty="0" smtClean="0"/>
              <a:t>Algorithmes génériques ..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914400"/>
          </a:xfrm>
        </p:spPr>
        <p:txBody>
          <a:bodyPr/>
          <a:lstStyle/>
          <a:p>
            <a:r>
              <a:rPr lang="fr-FR" dirty="0" smtClean="0"/>
              <a:t>Performances STL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11560" y="1196752"/>
            <a:ext cx="8280920" cy="1368152"/>
          </a:xfrm>
        </p:spPr>
        <p:txBody>
          <a:bodyPr anchor="t" anchorCtr="0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Très bonnes performances en séquentiel. 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Ajout Suppression en O(1) généralement 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err="1" smtClean="0"/>
              <a:t>Std</a:t>
            </a:r>
            <a:r>
              <a:rPr lang="fr-FR" dirty="0" smtClean="0"/>
              <a:t>::sort à une complexité temporelle de O(n*log(n)) 	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Mais en parallèle?  … 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85689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43800" cy="914400"/>
          </a:xfrm>
        </p:spPr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280920" cy="5472608"/>
          </a:xfrm>
        </p:spPr>
        <p:txBody>
          <a:bodyPr anchor="t" anchorCtr="0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dirty="0" smtClean="0"/>
              <a:t>La STL ne contient pas d’algorithmes parallèles </a:t>
            </a:r>
            <a:r>
              <a:rPr lang="fr-FR" sz="2800" dirty="0" smtClean="0">
                <a:sym typeface="Wingdings" pitchFamily="2" charset="2"/>
              </a:rPr>
              <a:t></a:t>
            </a:r>
            <a:r>
              <a:rPr lang="fr-FR" sz="2800" dirty="0" smtClean="0"/>
              <a:t> STL inadaptée au traitement parallèle. </a:t>
            </a:r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absence de conteneurs et algorithmes natifs pour les graphes ou les arbres.</a:t>
            </a:r>
          </a:p>
          <a:p>
            <a:pPr>
              <a:buNone/>
            </a:pPr>
            <a:r>
              <a:rPr lang="fr-FR" sz="2800" dirty="0" smtClean="0"/>
              <a:t>  </a:t>
            </a:r>
          </a:p>
          <a:p>
            <a:pPr>
              <a:buNone/>
            </a:pP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543800" cy="914400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23528" y="1313384"/>
            <a:ext cx="8280920" cy="5544616"/>
          </a:xfrm>
        </p:spPr>
        <p:txBody>
          <a:bodyPr anchor="t" anchorCtr="0"/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Bonnes performances en Séquentiel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Conteneurs et algorithmes génériques</a:t>
            </a:r>
          </a:p>
          <a:p>
            <a:pPr>
              <a:buFont typeface="Wingdings" pitchFamily="2" charset="2"/>
              <a:buChar char="§"/>
            </a:pPr>
            <a:r>
              <a:rPr lang="fr-FR" dirty="0" err="1" smtClean="0"/>
              <a:t>Itérateurs</a:t>
            </a:r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Flexibilité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Rapidité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Qualité du code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Facilité de compréhension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Maintenance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Réutilisation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compatibilité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543800" cy="914400"/>
          </a:xfrm>
        </p:spPr>
        <p:txBody>
          <a:bodyPr/>
          <a:lstStyle/>
          <a:p>
            <a:r>
              <a:rPr lang="fr-FR" dirty="0" smtClean="0"/>
              <a:t>Exemples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7544" y="908720"/>
            <a:ext cx="7344816" cy="5544616"/>
          </a:xfrm>
        </p:spPr>
        <p:txBody>
          <a:bodyPr anchor="t" anchorCtr="0"/>
          <a:lstStyle/>
          <a:p>
            <a:pPr>
              <a:buFont typeface="Wingdings" pitchFamily="2" charset="2"/>
              <a:buChar char="§"/>
            </a:pPr>
            <a:r>
              <a:rPr lang="fr-FR" dirty="0" err="1" smtClean="0"/>
              <a:t>Catia</a:t>
            </a:r>
            <a:r>
              <a:rPr lang="fr-FR" dirty="0" smtClean="0"/>
              <a:t> v5, un logiciel de conception assisté par ordinateur (CAD)  pour concevoir des airbus , a été entièrement écrit en c++, en utilisant STL </a:t>
            </a:r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&amp; développement de drivers en c++, en utilisant STL</a:t>
            </a:r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Structures de données omniprésentes dans presque tous les programmes évolués </a:t>
            </a:r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Algorithmes utiles pour la plupart des taches courantes 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543800" cy="914400"/>
          </a:xfrm>
        </p:spPr>
        <p:txBody>
          <a:bodyPr/>
          <a:lstStyle/>
          <a:p>
            <a:r>
              <a:rPr lang="fr-FR" dirty="0" smtClean="0"/>
              <a:t>Conclusion : 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660367" y="2060848"/>
            <a:ext cx="3961144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Partie importante du C++</a:t>
            </a:r>
            <a:endParaRPr lang="fr-FR" sz="2200" kern="1200" dirty="0"/>
          </a:p>
        </p:txBody>
      </p:sp>
      <p:sp>
        <p:nvSpPr>
          <p:cNvPr id="6" name="Rectangle 5"/>
          <p:cNvSpPr/>
          <p:nvPr/>
        </p:nvSpPr>
        <p:spPr>
          <a:xfrm>
            <a:off x="2660367" y="2671926"/>
            <a:ext cx="3961144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/>
              <a:t>Grand </a:t>
            </a:r>
            <a:r>
              <a:rPr lang="fr-FR" sz="2200" smtClean="0"/>
              <a:t>nombre </a:t>
            </a:r>
            <a:r>
              <a:rPr lang="fr-FR" sz="2200" smtClean="0"/>
              <a:t>d’éléments</a:t>
            </a:r>
            <a:endParaRPr lang="fr-FR" sz="2200" kern="1200" dirty="0"/>
          </a:p>
        </p:txBody>
      </p:sp>
      <p:sp>
        <p:nvSpPr>
          <p:cNvPr id="7" name="Rectangle 6"/>
          <p:cNvSpPr/>
          <p:nvPr/>
        </p:nvSpPr>
        <p:spPr>
          <a:xfrm>
            <a:off x="2660367" y="3284984"/>
            <a:ext cx="3961144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/>
              <a:t>Bénéfice </a:t>
            </a:r>
            <a:r>
              <a:rPr lang="fr-FR" sz="2200" dirty="0" smtClean="0"/>
              <a:t>utilisateur</a:t>
            </a:r>
            <a:endParaRPr lang="fr-FR" sz="2200" kern="1200" dirty="0"/>
          </a:p>
        </p:txBody>
      </p:sp>
      <p:sp>
        <p:nvSpPr>
          <p:cNvPr id="9" name="Rectangle 8"/>
          <p:cNvSpPr/>
          <p:nvPr/>
        </p:nvSpPr>
        <p:spPr>
          <a:xfrm>
            <a:off x="2660367" y="4005064"/>
            <a:ext cx="3961144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/>
              <a:t>Evolution</a:t>
            </a:r>
            <a:endParaRPr lang="fr-FR" sz="22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914400"/>
          </a:xfrm>
        </p:spPr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60367" y="2060848"/>
            <a:ext cx="3961144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err="1" smtClean="0"/>
              <a:t>Wikipedia</a:t>
            </a:r>
            <a:endParaRPr lang="fr-FR" sz="2200" kern="1200" dirty="0"/>
          </a:p>
        </p:txBody>
      </p:sp>
      <p:sp>
        <p:nvSpPr>
          <p:cNvPr id="5" name="Rectangle 4"/>
          <p:cNvSpPr/>
          <p:nvPr/>
        </p:nvSpPr>
        <p:spPr>
          <a:xfrm>
            <a:off x="2660366" y="2780928"/>
            <a:ext cx="3961143" cy="4280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/>
              <a:t>ens.lal.in2p3.fr</a:t>
            </a:r>
            <a:endParaRPr lang="fr-FR" sz="2200" kern="1200" dirty="0"/>
          </a:p>
        </p:txBody>
      </p:sp>
      <p:sp>
        <p:nvSpPr>
          <p:cNvPr id="6" name="Rectangle 5"/>
          <p:cNvSpPr/>
          <p:nvPr/>
        </p:nvSpPr>
        <p:spPr>
          <a:xfrm>
            <a:off x="2660366" y="3501008"/>
            <a:ext cx="3961145" cy="4280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/>
              <a:t>cs.brown.edu</a:t>
            </a:r>
            <a:endParaRPr lang="fr-FR" sz="2200" kern="1200" dirty="0"/>
          </a:p>
        </p:txBody>
      </p:sp>
      <p:sp>
        <p:nvSpPr>
          <p:cNvPr id="7" name="Rectangle 6"/>
          <p:cNvSpPr/>
          <p:nvPr/>
        </p:nvSpPr>
        <p:spPr>
          <a:xfrm>
            <a:off x="2660365" y="4221088"/>
            <a:ext cx="3961144" cy="4280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/>
              <a:t>Imag.fr</a:t>
            </a:r>
            <a:endParaRPr lang="fr-FR" sz="22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: </a:t>
            </a:r>
            <a:r>
              <a:rPr lang="fr-FR" sz="3600" dirty="0" smtClean="0"/>
              <a:t>historique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683567" y="1700808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Alexander Stepanov</a:t>
              </a:r>
              <a:endParaRPr lang="fr-FR" sz="2200" kern="12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73227" y="2512752"/>
            <a:ext cx="3981117" cy="432048"/>
            <a:chOff x="0" y="0"/>
            <a:chExt cx="3815704" cy="454643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General Electric</a:t>
              </a:r>
              <a:endParaRPr lang="fr-FR" sz="2000" kern="1200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5004048" y="1714124"/>
            <a:ext cx="3981117" cy="428011"/>
            <a:chOff x="0" y="0"/>
            <a:chExt cx="3815704" cy="454643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Programmation générique (1979)</a:t>
              </a:r>
              <a:endParaRPr lang="fr-FR" sz="2000" kern="1200" dirty="0"/>
            </a:p>
          </p:txBody>
        </p:sp>
      </p:grpSp>
      <p:sp>
        <p:nvSpPr>
          <p:cNvPr id="28" name="Flèche droite 27"/>
          <p:cNvSpPr/>
          <p:nvPr/>
        </p:nvSpPr>
        <p:spPr>
          <a:xfrm>
            <a:off x="4283968" y="1628498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lèche vers le bas 1"/>
          <p:cNvSpPr/>
          <p:nvPr/>
        </p:nvSpPr>
        <p:spPr>
          <a:xfrm>
            <a:off x="2415646" y="2063888"/>
            <a:ext cx="576064" cy="5010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4969791" y="2516789"/>
            <a:ext cx="3981117" cy="428011"/>
            <a:chOff x="0" y="0"/>
            <a:chExt cx="3815704" cy="454643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Ada (1987)</a:t>
              </a:r>
              <a:endParaRPr lang="fr-FR" sz="2000" kern="1200" dirty="0"/>
            </a:p>
          </p:txBody>
        </p:sp>
      </p:grpSp>
      <p:sp>
        <p:nvSpPr>
          <p:cNvPr id="32" name="Flèche droite 31"/>
          <p:cNvSpPr/>
          <p:nvPr/>
        </p:nvSpPr>
        <p:spPr>
          <a:xfrm>
            <a:off x="4249711" y="2431163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611560" y="3573016"/>
            <a:ext cx="3981117" cy="432048"/>
            <a:chOff x="0" y="0"/>
            <a:chExt cx="3815704" cy="454643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Comité ANSI/ISO</a:t>
              </a:r>
              <a:endParaRPr lang="fr-FR" sz="2000" kern="1200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908124" y="3577053"/>
            <a:ext cx="3981117" cy="428011"/>
            <a:chOff x="0" y="0"/>
            <a:chExt cx="3815704" cy="454643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C++ (1993)</a:t>
              </a:r>
              <a:endParaRPr lang="fr-FR" sz="2000" kern="1200" dirty="0"/>
            </a:p>
          </p:txBody>
        </p:sp>
      </p:grpSp>
      <p:sp>
        <p:nvSpPr>
          <p:cNvPr id="39" name="Flèche droite 38"/>
          <p:cNvSpPr/>
          <p:nvPr/>
        </p:nvSpPr>
        <p:spPr>
          <a:xfrm>
            <a:off x="4188044" y="3491427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lèche droite rayée 39"/>
          <p:cNvSpPr/>
          <p:nvPr/>
        </p:nvSpPr>
        <p:spPr>
          <a:xfrm rot="5400000">
            <a:off x="2267740" y="2890885"/>
            <a:ext cx="792088" cy="71619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611560" y="4703312"/>
            <a:ext cx="3981117" cy="432048"/>
            <a:chOff x="0" y="0"/>
            <a:chExt cx="3815704" cy="454643"/>
          </a:xfrm>
        </p:grpSpPr>
        <p:sp>
          <p:nvSpPr>
            <p:cNvPr id="43" name="Rectangle à coins arrondis 42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HP</a:t>
              </a:r>
              <a:endParaRPr lang="fr-FR" sz="2000" kern="1200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908124" y="4707349"/>
            <a:ext cx="3981117" cy="428011"/>
            <a:chOff x="0" y="0"/>
            <a:chExt cx="3815704" cy="454643"/>
          </a:xfrm>
        </p:grpSpPr>
        <p:sp>
          <p:nvSpPr>
            <p:cNvPr id="46" name="Rectangle à coins arrondis 4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Distribution gratuite STL (1994)</a:t>
              </a:r>
              <a:endParaRPr lang="fr-FR" sz="2000" kern="1200" dirty="0"/>
            </a:p>
          </p:txBody>
        </p:sp>
      </p:grpSp>
      <p:sp>
        <p:nvSpPr>
          <p:cNvPr id="48" name="Flèche droite 47"/>
          <p:cNvSpPr/>
          <p:nvPr/>
        </p:nvSpPr>
        <p:spPr>
          <a:xfrm>
            <a:off x="4188044" y="4621723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Flèche droite rayée 48"/>
          <p:cNvSpPr/>
          <p:nvPr/>
        </p:nvSpPr>
        <p:spPr>
          <a:xfrm rot="5400000">
            <a:off x="2267740" y="4021181"/>
            <a:ext cx="792088" cy="71619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44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2" grpId="0" animBg="1"/>
      <p:bldP spid="39" grpId="0" animBg="1"/>
      <p:bldP spid="40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: </a:t>
            </a:r>
            <a:r>
              <a:rPr lang="fr-FR" sz="3600" dirty="0" smtClean="0"/>
              <a:t>présentation de STL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683567" y="1700808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Bibliothèque standard du </a:t>
              </a:r>
              <a:r>
                <a:rPr lang="fr-FR" sz="2200" dirty="0" err="1" smtClean="0"/>
                <a:t>c</a:t>
              </a:r>
              <a:r>
                <a:rPr lang="fr-FR" sz="2200" kern="1200" dirty="0" err="1" smtClean="0"/>
                <a:t>++</a:t>
              </a:r>
              <a:endParaRPr lang="fr-FR" sz="2200" kern="12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83377" y="2420887"/>
            <a:ext cx="3589173" cy="745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 smtClean="0"/>
              <a:t>Données doivent supporter opérations comme copie</a:t>
            </a:r>
            <a:endParaRPr lang="fr-FR" sz="2000" kern="12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72233" y="4653136"/>
            <a:ext cx="3981117" cy="792088"/>
            <a:chOff x="0" y="0"/>
            <a:chExt cx="3815704" cy="454643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Etre la plus rapide possible</a:t>
              </a:r>
              <a:endParaRPr lang="fr-FR" sz="2000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83567" y="2420887"/>
            <a:ext cx="3981117" cy="792088"/>
            <a:chOff x="0" y="0"/>
            <a:chExt cx="3815704" cy="454643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Définit des structures de données et des algorithmes </a:t>
              </a:r>
              <a:r>
                <a:rPr lang="fr-FR" sz="2000" b="1" kern="1200" dirty="0" smtClean="0"/>
                <a:t>génériques</a:t>
              </a:r>
              <a:endParaRPr lang="fr-FR" sz="2000" b="1" kern="12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74074" y="5805264"/>
            <a:ext cx="3981117" cy="792088"/>
            <a:chOff x="0" y="0"/>
            <a:chExt cx="3815704" cy="454643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 smtClean="0"/>
                <a:t>Trois grands types d’éléments</a:t>
              </a:r>
              <a:endParaRPr lang="fr-FR" sz="2000" kern="12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674074" y="3573016"/>
            <a:ext cx="3981117" cy="792088"/>
            <a:chOff x="0" y="0"/>
            <a:chExt cx="3815704" cy="454643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3316" y="13316"/>
              <a:ext cx="3789071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Implantée grâce a des classes et à des fonctions</a:t>
              </a:r>
              <a:endParaRPr lang="fr-FR" sz="2000" kern="1200" dirty="0"/>
            </a:p>
          </p:txBody>
        </p:sp>
      </p:grpSp>
      <p:sp>
        <p:nvSpPr>
          <p:cNvPr id="24" name="Flèche droite 23"/>
          <p:cNvSpPr/>
          <p:nvPr/>
        </p:nvSpPr>
        <p:spPr>
          <a:xfrm>
            <a:off x="4572000" y="2492896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383339" y="1555284"/>
            <a:ext cx="3578181" cy="745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2000" dirty="0" smtClean="0"/>
              <a:t>Norme : aucuns copyright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2000" dirty="0" smtClean="0"/>
              <a:t>Bibliothèques : possibilité</a:t>
            </a:r>
            <a:endParaRPr lang="fr-FR" sz="2000" kern="1200" dirty="0"/>
          </a:p>
        </p:txBody>
      </p:sp>
      <p:sp>
        <p:nvSpPr>
          <p:cNvPr id="28" name="Flèche droite 27"/>
          <p:cNvSpPr/>
          <p:nvPr/>
        </p:nvSpPr>
        <p:spPr>
          <a:xfrm>
            <a:off x="4560931" y="1627293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90328" y="3619414"/>
            <a:ext cx="3558684" cy="745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2000" dirty="0" smtClean="0"/>
              <a:t>Code source lisible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2000" kern="1200" dirty="0" smtClean="0"/>
              <a:t>Facilement réutilisable</a:t>
            </a:r>
            <a:endParaRPr lang="fr-FR" sz="2000" kern="1200" dirty="0"/>
          </a:p>
        </p:txBody>
      </p:sp>
      <p:sp>
        <p:nvSpPr>
          <p:cNvPr id="32" name="Flèche droite 31"/>
          <p:cNvSpPr/>
          <p:nvPr/>
        </p:nvSpPr>
        <p:spPr>
          <a:xfrm>
            <a:off x="4571998" y="3691423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383377" y="4709831"/>
            <a:ext cx="3589169" cy="745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 smtClean="0"/>
              <a:t>  Malgré temps de compilation</a:t>
            </a:r>
            <a:endParaRPr lang="fr-FR" sz="2000" kern="1200" dirty="0"/>
          </a:p>
        </p:txBody>
      </p:sp>
      <p:sp>
        <p:nvSpPr>
          <p:cNvPr id="36" name="Flèche droite 35"/>
          <p:cNvSpPr/>
          <p:nvPr/>
        </p:nvSpPr>
        <p:spPr>
          <a:xfrm>
            <a:off x="4571996" y="4781840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83250" y="5637316"/>
            <a:ext cx="3553271" cy="11524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2000" b="1" dirty="0" err="1" smtClean="0"/>
              <a:t>Itérateurs</a:t>
            </a:r>
            <a:endParaRPr lang="fr-FR" sz="2000" b="1" dirty="0" smtClean="0"/>
          </a:p>
          <a:p>
            <a:pPr marL="34290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2000" b="1" dirty="0" smtClean="0"/>
              <a:t>Conteneurs + String</a:t>
            </a:r>
            <a:endParaRPr lang="fr-FR" sz="2000" b="1" dirty="0"/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2000" b="1" dirty="0" smtClean="0"/>
              <a:t>Algorithmes</a:t>
            </a:r>
            <a:endParaRPr lang="fr-FR" sz="2000" b="1" kern="1200" dirty="0"/>
          </a:p>
        </p:txBody>
      </p:sp>
      <p:sp>
        <p:nvSpPr>
          <p:cNvPr id="40" name="Flèche droite 39"/>
          <p:cNvSpPr/>
          <p:nvPr/>
        </p:nvSpPr>
        <p:spPr>
          <a:xfrm>
            <a:off x="4528806" y="5923671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Itérateurs</a:t>
            </a:r>
            <a:r>
              <a:rPr lang="fr-FR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fr-FR" sz="3600" dirty="0" smtClean="0"/>
              <a:t>généralités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683567" y="1700808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Généralisation pointeur</a:t>
              </a:r>
              <a:endParaRPr lang="fr-FR" sz="2200" kern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83354" y="1555284"/>
            <a:ext cx="3589173" cy="745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 smtClean="0"/>
              <a:t>Parcourir en séquences les éléments d’un conteneur</a:t>
            </a:r>
            <a:endParaRPr lang="fr-FR" sz="2000" kern="1200" dirty="0"/>
          </a:p>
        </p:txBody>
      </p:sp>
      <p:sp>
        <p:nvSpPr>
          <p:cNvPr id="30" name="Flèche droite 29"/>
          <p:cNvSpPr/>
          <p:nvPr/>
        </p:nvSpPr>
        <p:spPr>
          <a:xfrm>
            <a:off x="4571977" y="1627293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697388" y="2342058"/>
            <a:ext cx="3960439" cy="454643"/>
            <a:chOff x="0" y="0"/>
            <a:chExt cx="3815704" cy="454643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Exemple</a:t>
              </a:r>
              <a:endParaRPr lang="fr-FR" sz="2200" kern="1200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9" y="3068959"/>
            <a:ext cx="5616614" cy="3529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7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Itérateurs</a:t>
            </a:r>
            <a:r>
              <a:rPr lang="fr-FR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fr-FR" sz="3600" dirty="0" smtClean="0"/>
              <a:t>types de conteneurs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20267" y="1887415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Trois principaux types</a:t>
              </a:r>
              <a:endParaRPr lang="fr-FR" sz="22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706446" y="3190380"/>
            <a:ext cx="3960439" cy="454643"/>
            <a:chOff x="0" y="0"/>
            <a:chExt cx="3815704" cy="454643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List</a:t>
              </a:r>
              <a:endParaRPr lang="fr-FR" sz="2200" kern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06218" y="2769630"/>
            <a:ext cx="3578181" cy="1020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Insérer/supprimer au milieu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Insertion en temps constant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kern="1200" dirty="0" smtClean="0"/>
              <a:t>Accès au </a:t>
            </a:r>
            <a:r>
              <a:rPr lang="fr-FR" sz="1600" kern="1200" dirty="0" err="1" smtClean="0"/>
              <a:t>n-ième</a:t>
            </a:r>
            <a:r>
              <a:rPr lang="fr-FR" sz="1600" kern="1200" dirty="0" smtClean="0"/>
              <a:t> depuis le 1er</a:t>
            </a:r>
            <a:endParaRPr lang="fr-FR" sz="1600" kern="1200" dirty="0"/>
          </a:p>
        </p:txBody>
      </p:sp>
      <p:sp>
        <p:nvSpPr>
          <p:cNvPr id="28" name="Flèche droite 27"/>
          <p:cNvSpPr/>
          <p:nvPr/>
        </p:nvSpPr>
        <p:spPr>
          <a:xfrm>
            <a:off x="4583810" y="3116865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684742" y="4271349"/>
            <a:ext cx="3960439" cy="454643"/>
            <a:chOff x="0" y="0"/>
            <a:chExt cx="3815704" cy="454643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/>
                <a:t>Vector</a:t>
              </a:r>
              <a:endParaRPr lang="fr-FR" sz="22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400935" y="3933056"/>
            <a:ext cx="3578181" cy="938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Accès au </a:t>
            </a:r>
            <a:r>
              <a:rPr lang="fr-FR" sz="1600" dirty="0" err="1" smtClean="0"/>
              <a:t>n-ième</a:t>
            </a:r>
            <a:r>
              <a:rPr lang="fr-FR" sz="1600" dirty="0" smtClean="0"/>
              <a:t> élément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Insertion /suppression couteuse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kern="1200" dirty="0" smtClean="0"/>
              <a:t>Très efficace pour parcourir</a:t>
            </a:r>
            <a:endParaRPr lang="fr-FR" sz="1600" kern="1200" dirty="0"/>
          </a:p>
        </p:txBody>
      </p:sp>
      <p:sp>
        <p:nvSpPr>
          <p:cNvPr id="35" name="Flèche droite 34"/>
          <p:cNvSpPr/>
          <p:nvPr/>
        </p:nvSpPr>
        <p:spPr>
          <a:xfrm>
            <a:off x="4562106" y="4197834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670921" y="5505934"/>
            <a:ext cx="3960439" cy="454643"/>
            <a:chOff x="0" y="0"/>
            <a:chExt cx="3815704" cy="454643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err="1" smtClean="0"/>
                <a:t>Map</a:t>
              </a:r>
              <a:endParaRPr lang="fr-FR" sz="2200" kern="12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406218" y="5085184"/>
            <a:ext cx="3578181" cy="1020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Listes associatives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Maintenues triées lors insertion</a:t>
            </a:r>
          </a:p>
        </p:txBody>
      </p:sp>
      <p:sp>
        <p:nvSpPr>
          <p:cNvPr id="40" name="Flèche droite 39"/>
          <p:cNvSpPr/>
          <p:nvPr/>
        </p:nvSpPr>
        <p:spPr>
          <a:xfrm>
            <a:off x="4562106" y="5433624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4" grpId="0" animBg="1"/>
      <p:bldP spid="35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43800" cy="914400"/>
          </a:xfrm>
        </p:spPr>
        <p:txBody>
          <a:bodyPr/>
          <a:lstStyle/>
          <a:p>
            <a:r>
              <a:rPr lang="fr-FR" dirty="0" smtClean="0"/>
              <a:t>Classes : 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907704" y="5661248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dirty="0" smtClean="0"/>
              <a:t>Il </a:t>
            </a:r>
            <a:r>
              <a:rPr lang="fr-FR" sz="2000" dirty="0"/>
              <a:t>est important de choisir une classe cohérente avec son besoin</a:t>
            </a:r>
            <a:r>
              <a:rPr lang="fr-FR" sz="2000" dirty="0" smtClean="0"/>
              <a:t>.</a:t>
            </a:r>
          </a:p>
        </p:txBody>
      </p:sp>
      <p:grpSp>
        <p:nvGrpSpPr>
          <p:cNvPr id="5" name="Groupe 23"/>
          <p:cNvGrpSpPr/>
          <p:nvPr/>
        </p:nvGrpSpPr>
        <p:grpSpPr>
          <a:xfrm>
            <a:off x="567799" y="4149080"/>
            <a:ext cx="1980219" cy="454643"/>
            <a:chOff x="0" y="0"/>
            <a:chExt cx="3815704" cy="454643"/>
          </a:xfrm>
        </p:grpSpPr>
        <p:sp>
          <p:nvSpPr>
            <p:cNvPr id="6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/>
                <a:t>Intérêt</a:t>
              </a:r>
              <a:endParaRPr lang="fr-FR" sz="2200" kern="1200" dirty="0"/>
            </a:p>
          </p:txBody>
        </p:sp>
      </p:grpSp>
      <p:sp>
        <p:nvSpPr>
          <p:cNvPr id="8" name="Flèche droite 27"/>
          <p:cNvSpPr/>
          <p:nvPr/>
        </p:nvSpPr>
        <p:spPr>
          <a:xfrm>
            <a:off x="2407078" y="4076770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05259" y="4065310"/>
            <a:ext cx="4335094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contenir n'importe quel type de données</a:t>
            </a:r>
          </a:p>
          <a:p>
            <a:pPr marL="342900" lvl="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des </a:t>
            </a:r>
            <a:r>
              <a:rPr lang="fr-FR" sz="1600" dirty="0"/>
              <a:t>algorithmes de recherches, suppression, de tas</a:t>
            </a:r>
            <a:r>
              <a:rPr lang="fr-FR" sz="1600" dirty="0" smtClean="0"/>
              <a:t>.</a:t>
            </a:r>
          </a:p>
        </p:txBody>
      </p:sp>
      <p:grpSp>
        <p:nvGrpSpPr>
          <p:cNvPr id="10" name="Groupe 23"/>
          <p:cNvGrpSpPr/>
          <p:nvPr/>
        </p:nvGrpSpPr>
        <p:grpSpPr>
          <a:xfrm>
            <a:off x="553977" y="1628800"/>
            <a:ext cx="1980219" cy="454643"/>
            <a:chOff x="0" y="0"/>
            <a:chExt cx="3815704" cy="454643"/>
          </a:xfrm>
        </p:grpSpPr>
        <p:sp>
          <p:nvSpPr>
            <p:cNvPr id="11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/>
                <a:t>STL</a:t>
              </a:r>
              <a:endParaRPr lang="fr-FR" sz="2200" kern="1200" dirty="0"/>
            </a:p>
          </p:txBody>
        </p:sp>
      </p:grpSp>
      <p:sp>
        <p:nvSpPr>
          <p:cNvPr id="13" name="Flèche droite 27"/>
          <p:cNvSpPr/>
          <p:nvPr/>
        </p:nvSpPr>
        <p:spPr>
          <a:xfrm>
            <a:off x="2463199" y="1558411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405260" y="1412776"/>
            <a:ext cx="4335094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285750" lvl="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/>
              <a:t>différentes classes </a:t>
            </a:r>
            <a:r>
              <a:rPr lang="fr-FR" sz="1600" dirty="0" smtClean="0"/>
              <a:t>conteneurs</a:t>
            </a:r>
          </a:p>
          <a:p>
            <a:pPr marL="285750" lvl="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fr-FR" sz="1600" dirty="0" smtClean="0"/>
              <a:t>Plus ou moins efficaces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05262" y="2702885"/>
            <a:ext cx="4335092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600" dirty="0"/>
              <a:t>Pair		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/>
              <a:t>Vector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/>
              <a:t>List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89436" y="2810268"/>
            <a:ext cx="1376534" cy="9361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Set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Map</a:t>
            </a:r>
            <a:endParaRPr lang="en-US" sz="1600" dirty="0"/>
          </a:p>
          <a:p>
            <a:pPr marL="342900" indent="-342900">
              <a:buFont typeface="Wingdings" pitchFamily="2" charset="2"/>
              <a:buChar char="Ø"/>
            </a:pPr>
            <a:endParaRPr lang="en-US" sz="1600" dirty="0"/>
          </a:p>
        </p:txBody>
      </p:sp>
      <p:grpSp>
        <p:nvGrpSpPr>
          <p:cNvPr id="17" name="Groupe 23"/>
          <p:cNvGrpSpPr/>
          <p:nvPr/>
        </p:nvGrpSpPr>
        <p:grpSpPr>
          <a:xfrm>
            <a:off x="560888" y="2882578"/>
            <a:ext cx="1980219" cy="454643"/>
            <a:chOff x="0" y="0"/>
            <a:chExt cx="3815704" cy="454643"/>
          </a:xfrm>
        </p:grpSpPr>
        <p:sp>
          <p:nvSpPr>
            <p:cNvPr id="18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3317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/>
                <a:t>Conteneurs</a:t>
              </a:r>
              <a:endParaRPr lang="fr-FR" sz="2200" kern="1200" dirty="0"/>
            </a:p>
          </p:txBody>
        </p:sp>
      </p:grpSp>
      <p:sp>
        <p:nvSpPr>
          <p:cNvPr id="20" name="Flèche droite 27"/>
          <p:cNvSpPr/>
          <p:nvPr/>
        </p:nvSpPr>
        <p:spPr>
          <a:xfrm>
            <a:off x="2432491" y="2810268"/>
            <a:ext cx="841958" cy="5992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Isosceles Triangle 20"/>
          <p:cNvSpPr/>
          <p:nvPr/>
        </p:nvSpPr>
        <p:spPr>
          <a:xfrm>
            <a:off x="784809" y="5687479"/>
            <a:ext cx="634250" cy="6554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dobe Caslon Pro" pitchFamily="18" charset="0"/>
              </a:rPr>
              <a:t>!</a:t>
            </a:r>
            <a:endParaRPr lang="fr-FR" sz="20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43800" cy="914400"/>
          </a:xfrm>
        </p:spPr>
        <p:txBody>
          <a:bodyPr/>
          <a:lstStyle/>
          <a:p>
            <a:r>
              <a:rPr lang="fr-FR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 : </a:t>
            </a:r>
            <a:r>
              <a:rPr lang="fr-FR" sz="3600" dirty="0" smtClean="0"/>
              <a:t>pair</a:t>
            </a:r>
            <a:endParaRPr lang="fr-FR" sz="36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20267" y="2564904"/>
            <a:ext cx="3960439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Exemple</a:t>
              </a:r>
              <a:endParaRPr lang="fr-FR" sz="22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734088" y="1900730"/>
            <a:ext cx="3960439" cy="454643"/>
            <a:chOff x="0" y="0"/>
            <a:chExt cx="3815704" cy="454643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/>
                <a:t>Pair</a:t>
              </a:r>
              <a:endParaRPr lang="fr-FR" sz="2200" kern="12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34088" y="3861048"/>
            <a:ext cx="3960439" cy="454643"/>
            <a:chOff x="0" y="0"/>
            <a:chExt cx="3815704" cy="454643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/>
                <a:t>C</a:t>
              </a:r>
              <a:r>
                <a:rPr lang="fr-FR" sz="2200" dirty="0" smtClean="0"/>
                <a:t>omplexité</a:t>
              </a:r>
              <a:endParaRPr lang="fr-FR" sz="22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1730" y="4581128"/>
            <a:ext cx="3932797" cy="1154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 smtClean="0"/>
              <a:t>Complexité : insertion et accès en O(1)</a:t>
            </a:r>
            <a:endParaRPr lang="fr-FR" sz="1600" kern="1200" dirty="0"/>
          </a:p>
        </p:txBody>
      </p:sp>
      <p:grpSp>
        <p:nvGrpSpPr>
          <p:cNvPr id="29" name="Groupe 28"/>
          <p:cNvGrpSpPr/>
          <p:nvPr/>
        </p:nvGrpSpPr>
        <p:grpSpPr>
          <a:xfrm>
            <a:off x="4936816" y="2551588"/>
            <a:ext cx="1368152" cy="454643"/>
            <a:chOff x="0" y="0"/>
            <a:chExt cx="3815704" cy="454643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nextslide"/>
                </a:rPr>
                <a:t>activer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623222" y="6309320"/>
            <a:ext cx="1358603" cy="428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(</a:t>
            </a:r>
            <a:r>
              <a:rPr lang="fr-FR" sz="2200" kern="1200" dirty="0" smtClean="0">
                <a:hlinkClick r:id="rId3" action="ppaction://hlinksldjump"/>
              </a:rPr>
              <a:t>passer</a:t>
            </a:r>
            <a:r>
              <a:rPr lang="fr-FR" sz="2200" kern="1200" dirty="0" smtClean="0"/>
              <a:t>)</a:t>
            </a:r>
            <a:endParaRPr lang="fr-FR" sz="22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4936816" y="1900730"/>
            <a:ext cx="4045009" cy="454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r>
              <a:rPr lang="fr-FR" sz="1600" dirty="0"/>
              <a:t>Une structure contenant deux éléments éventuellement de types différents</a:t>
            </a:r>
          </a:p>
        </p:txBody>
      </p:sp>
    </p:spTree>
    <p:extLst>
      <p:ext uri="{BB962C8B-B14F-4D97-AF65-F5344CB8AC3E}">
        <p14:creationId xmlns:p14="http://schemas.microsoft.com/office/powerpoint/2010/main" val="42381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919" y="1772816"/>
            <a:ext cx="8064896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41910" tIns="27940" rIns="41910" bIns="27940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600" dirty="0" smtClean="0"/>
          </a:p>
        </p:txBody>
      </p:sp>
      <p:grpSp>
        <p:nvGrpSpPr>
          <p:cNvPr id="5" name="Groupe 4"/>
          <p:cNvGrpSpPr/>
          <p:nvPr/>
        </p:nvGrpSpPr>
        <p:grpSpPr>
          <a:xfrm>
            <a:off x="7224464" y="6165304"/>
            <a:ext cx="1368152" cy="454643"/>
            <a:chOff x="0" y="0"/>
            <a:chExt cx="3815704" cy="45464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0"/>
              <a:ext cx="3815704" cy="45464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3316" y="13316"/>
              <a:ext cx="3789072" cy="4280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kern="1200" dirty="0" smtClean="0"/>
                <a:t>(</a:t>
              </a:r>
              <a:r>
                <a:rPr lang="fr-FR" sz="2200" kern="1200" dirty="0" smtClean="0">
                  <a:hlinkClick r:id="" action="ppaction://hlinkshowjump?jump=previousslide"/>
                </a:rPr>
                <a:t>retour</a:t>
              </a:r>
              <a:r>
                <a:rPr lang="fr-FR" sz="2200" kern="1200" dirty="0" smtClean="0"/>
                <a:t>)</a:t>
              </a:r>
              <a:endParaRPr lang="fr-FR" sz="2200" kern="1200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42" y="2035190"/>
            <a:ext cx="6605741" cy="28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lémentair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Élémentai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708</TotalTime>
  <Words>919</Words>
  <Application>Microsoft Office PowerPoint</Application>
  <PresentationFormat>Affichage à l'écran (4:3)</PresentationFormat>
  <Paragraphs>243</Paragraphs>
  <Slides>28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Élémentaire</vt:lpstr>
      <vt:lpstr>Standard Template Library (STL)</vt:lpstr>
      <vt:lpstr>Plan</vt:lpstr>
      <vt:lpstr>Introduction : historique</vt:lpstr>
      <vt:lpstr>Introduction : présentation de STL</vt:lpstr>
      <vt:lpstr>Itérateurs : généralités</vt:lpstr>
      <vt:lpstr>Itérateurs : types de conteneurs</vt:lpstr>
      <vt:lpstr>Classes : introduction</vt:lpstr>
      <vt:lpstr>Classes : pair</vt:lpstr>
      <vt:lpstr>Présentation PowerPoint</vt:lpstr>
      <vt:lpstr>Classes : list</vt:lpstr>
      <vt:lpstr>Présentation PowerPoint</vt:lpstr>
      <vt:lpstr>Classes : vector</vt:lpstr>
      <vt:lpstr>Présentation PowerPoint</vt:lpstr>
      <vt:lpstr>Classes : set</vt:lpstr>
      <vt:lpstr>Présentation PowerPoint</vt:lpstr>
      <vt:lpstr>Classes : Map</vt:lpstr>
      <vt:lpstr>Présentation PowerPoint</vt:lpstr>
      <vt:lpstr>Class string </vt:lpstr>
      <vt:lpstr>Présentation PowerPoint</vt:lpstr>
      <vt:lpstr>Les Foncteurs </vt:lpstr>
      <vt:lpstr>Présentation PowerPoint</vt:lpstr>
      <vt:lpstr>Les algorithmes STL</vt:lpstr>
      <vt:lpstr>Performances STL</vt:lpstr>
      <vt:lpstr>Inconvénients</vt:lpstr>
      <vt:lpstr>Avantages</vt:lpstr>
      <vt:lpstr>Exemples d’utilisation</vt:lpstr>
      <vt:lpstr>Conclusion :  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red</dc:creator>
  <cp:lastModifiedBy>red</cp:lastModifiedBy>
  <cp:revision>93</cp:revision>
  <dcterms:created xsi:type="dcterms:W3CDTF">2010-09-16T14:48:00Z</dcterms:created>
  <dcterms:modified xsi:type="dcterms:W3CDTF">2010-09-30T07:42:26Z</dcterms:modified>
</cp:coreProperties>
</file>