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7" r:id="rId2"/>
    <p:sldId id="318"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7" r:id="rId62"/>
    <p:sldId id="319"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3" autoAdjust="0"/>
    <p:restoredTop sz="94660"/>
  </p:normalViewPr>
  <p:slideViewPr>
    <p:cSldViewPr snapToGrid="0">
      <p:cViewPr varScale="1">
        <p:scale>
          <a:sx n="79" d="100"/>
          <a:sy n="79" d="100"/>
        </p:scale>
        <p:origin x="12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616DC1-513C-45C6-9C0E-AD5ADDD27B07}" type="datetimeFigureOut">
              <a:rPr lang="en-US" smtClean="0"/>
              <a:t>5/17/2014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C3D41D-B32F-4946-9271-03369B16C781}" type="slidenum">
              <a:rPr lang="en-US" smtClean="0"/>
              <a:t>‹#›</a:t>
            </a:fld>
            <a:endParaRPr lang="en-US"/>
          </a:p>
        </p:txBody>
      </p:sp>
    </p:spTree>
    <p:extLst>
      <p:ext uri="{BB962C8B-B14F-4D97-AF65-F5344CB8AC3E}">
        <p14:creationId xmlns:p14="http://schemas.microsoft.com/office/powerpoint/2010/main" val="3672761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F5722B-B797-413B-92C6-7C3295365B0A}" type="slidenum">
              <a:rPr lang="en-US"/>
              <a:pPr/>
              <a:t>1</a:t>
            </a:fld>
            <a:endParaRPr lang="en-US"/>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4420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FEA57-37DE-444C-A5EF-5CE4C54507EB}" type="slidenum">
              <a:rPr lang="en-US"/>
              <a:pPr/>
              <a:t>11</a:t>
            </a:fld>
            <a:endParaRPr lang="en-US"/>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r>
              <a:rPr lang="en-US"/>
              <a:t>Let us now inspect the stack when a function is called.  For every function a “Stack Frame” is set up, which contains parameters (passed by value or reference), a saved copy of the calling function’s frame pointer (EBP is used as the frame pointer) and a copy of the instruction pointer (EIP), so that the program can resume operation after the function returns, from where it was called.</a:t>
            </a:r>
          </a:p>
          <a:p>
            <a:endParaRPr lang="en-US"/>
          </a:p>
          <a:p>
            <a:r>
              <a:rPr lang="en-US"/>
              <a:t>All local variables declared within a function are instantiated on the stack.  These variables get destroyed when the function returns.</a:t>
            </a:r>
          </a:p>
        </p:txBody>
      </p:sp>
    </p:spTree>
    <p:extLst>
      <p:ext uri="{BB962C8B-B14F-4D97-AF65-F5344CB8AC3E}">
        <p14:creationId xmlns:p14="http://schemas.microsoft.com/office/powerpoint/2010/main" val="2565609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E82635-8ABB-4DAF-9BC8-960394D41E3B}" type="slidenum">
              <a:rPr lang="en-US"/>
              <a:pPr/>
              <a:t>12</a:t>
            </a:fld>
            <a:endParaRPr lang="en-US"/>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r>
              <a:rPr lang="en-US"/>
              <a:t>If a local variable on the stack is overflowed, with a long enough input, parts of the input can overwrite parts of the stack frame, especially saved register values such as those of EBP and EIP.</a:t>
            </a:r>
          </a:p>
        </p:txBody>
      </p:sp>
    </p:spTree>
    <p:extLst>
      <p:ext uri="{BB962C8B-B14F-4D97-AF65-F5344CB8AC3E}">
        <p14:creationId xmlns:p14="http://schemas.microsoft.com/office/powerpoint/2010/main" val="3874694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382BB-D708-46CE-9244-53270DDBABF5}" type="slidenum">
              <a:rPr lang="en-US"/>
              <a:pPr/>
              <a:t>13</a:t>
            </a:fld>
            <a:endParaRPr lang="en-US"/>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r>
              <a:rPr lang="en-US"/>
              <a:t>When the function returns, the saved value of EIP, now overwritten with “AAAA” is popped off into the EIP register.  Therefore, EIP becomes “AAAA” (0x41414141).</a:t>
            </a:r>
          </a:p>
        </p:txBody>
      </p:sp>
    </p:spTree>
    <p:extLst>
      <p:ext uri="{BB962C8B-B14F-4D97-AF65-F5344CB8AC3E}">
        <p14:creationId xmlns:p14="http://schemas.microsoft.com/office/powerpoint/2010/main" val="2565798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D5FCF-67FE-4E1D-B35F-84211328CF13}" type="slidenum">
              <a:rPr lang="en-US"/>
              <a:pPr/>
              <a:t>14</a:t>
            </a:fld>
            <a:endParaRPr lang="en-US"/>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98123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33812B-0B75-4E96-ADBA-3524F09A21B2}" type="slidenum">
              <a:rPr lang="en-US"/>
              <a:pPr/>
              <a:t>15</a:t>
            </a:fld>
            <a:endParaRPr lang="en-US"/>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pPr marL="228600" indent="-228600"/>
            <a:r>
              <a:rPr lang="en-US"/>
              <a:t>Once we get control of EIP, we need to figure out many things in order to successfully exploit the vulnerability.</a:t>
            </a:r>
          </a:p>
          <a:p>
            <a:pPr marL="228600" indent="-228600"/>
            <a:endParaRPr lang="en-US"/>
          </a:p>
          <a:p>
            <a:pPr marL="228600" indent="-228600">
              <a:buFont typeface="Arial" panose="020B0604020202020204" pitchFamily="34" charset="0"/>
              <a:buAutoNum type="arabicPeriod"/>
            </a:pPr>
            <a:r>
              <a:rPr lang="en-US"/>
              <a:t>We need to figure out which 4 bytes get overwritten in to EIP</a:t>
            </a:r>
          </a:p>
          <a:p>
            <a:pPr marL="228600" indent="-228600">
              <a:buFont typeface="Arial" panose="020B0604020202020204" pitchFamily="34" charset="0"/>
              <a:buAutoNum type="arabicPeriod"/>
            </a:pPr>
            <a:r>
              <a:rPr lang="en-US"/>
              <a:t>We then need to figure out where we should pack our shellcode into the buffer</a:t>
            </a:r>
          </a:p>
          <a:p>
            <a:pPr marL="228600" indent="-228600">
              <a:buFont typeface="Arial" panose="020B0604020202020204" pitchFamily="34" charset="0"/>
              <a:buAutoNum type="arabicPeriod"/>
            </a:pPr>
            <a:r>
              <a:rPr lang="en-US"/>
              <a:t>And lastly, we need to figure out where our code would reside in the memory, so that we can make EIP jump to it.</a:t>
            </a:r>
          </a:p>
        </p:txBody>
      </p:sp>
    </p:spTree>
    <p:extLst>
      <p:ext uri="{BB962C8B-B14F-4D97-AF65-F5344CB8AC3E}">
        <p14:creationId xmlns:p14="http://schemas.microsoft.com/office/powerpoint/2010/main" val="3018091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62D589-78E5-4B8B-B14E-BF2E80331D77}" type="slidenum">
              <a:rPr lang="en-US"/>
              <a:pPr/>
              <a:t>16</a:t>
            </a:fld>
            <a:endParaRPr lang="en-US"/>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r>
              <a:rPr lang="en-US"/>
              <a:t>The concepts in Metasploit framework 2.6 and 3.0 are more or less the  the same.  The 3.0 framework is completely re-written using Ruby, in a very object oriented manner.  The code is much cleaner than Perl, but the 3.0 branch is still incomplete.  There are a lot of features yet to be developed.  For our presentation, we shall be focussing on the 2.6 code, with some examples in 3.0.  It is the concepts that we want to focus upon, and not the implementation.</a:t>
            </a:r>
          </a:p>
        </p:txBody>
      </p:sp>
    </p:spTree>
    <p:extLst>
      <p:ext uri="{BB962C8B-B14F-4D97-AF65-F5344CB8AC3E}">
        <p14:creationId xmlns:p14="http://schemas.microsoft.com/office/powerpoint/2010/main" val="356075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D856A3-01EB-41B7-A7F5-3D6433B6878B}" type="slidenum">
              <a:rPr lang="en-US"/>
              <a:pPr/>
              <a:t>17</a:t>
            </a:fld>
            <a:endParaRPr lang="en-US"/>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r>
              <a:rPr lang="en-US"/>
              <a:t>Some of the features of the Metasploit framework.  Metasploit is useful in vulnerability research in many ways.  </a:t>
            </a:r>
          </a:p>
        </p:txBody>
      </p:sp>
    </p:spTree>
    <p:extLst>
      <p:ext uri="{BB962C8B-B14F-4D97-AF65-F5344CB8AC3E}">
        <p14:creationId xmlns:p14="http://schemas.microsoft.com/office/powerpoint/2010/main" val="2332297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7B103-E6D3-4E16-971B-1A08EC2A3DD3}" type="slidenum">
              <a:rPr lang="en-US"/>
              <a:pPr/>
              <a:t>18</a:t>
            </a:fld>
            <a:endParaRPr lang="en-US"/>
          </a:p>
        </p:txBody>
      </p:sp>
      <p:sp>
        <p:nvSpPr>
          <p:cNvPr id="647170" name="Rectangle 2"/>
          <p:cNvSpPr>
            <a:spLocks noGrp="1" noRot="1" noChangeAspect="1" noChangeArrowheads="1" noTextEdit="1"/>
          </p:cNvSpPr>
          <p:nvPr>
            <p:ph type="sldImg"/>
          </p:nvPr>
        </p:nvSpPr>
        <p:spPr>
          <a:ln/>
        </p:spPr>
      </p:sp>
      <p:sp>
        <p:nvSpPr>
          <p:cNvPr id="647171" name="Rectangle 3"/>
          <p:cNvSpPr>
            <a:spLocks noGrp="1" noChangeArrowheads="1"/>
          </p:cNvSpPr>
          <p:nvPr>
            <p:ph type="body" idx="1"/>
          </p:nvPr>
        </p:nvSpPr>
        <p:spPr/>
        <p:txBody>
          <a:bodyPr/>
          <a:lstStyle/>
          <a:p>
            <a:r>
              <a:rPr lang="en-US"/>
              <a:t>We know that 4 “AAAA”s make their way into the EIP.  To determine which exact 4 bytes go into the EIP, we use a cyclic pattern as an input.  The pattern has the property that no 4 bytes repeat themselves, for a long length.  Metasploit’s PEX (Perl EXtension) routines contain a built-in pattern generator and a pattern matcher.</a:t>
            </a:r>
          </a:p>
        </p:txBody>
      </p:sp>
    </p:spTree>
    <p:extLst>
      <p:ext uri="{BB962C8B-B14F-4D97-AF65-F5344CB8AC3E}">
        <p14:creationId xmlns:p14="http://schemas.microsoft.com/office/powerpoint/2010/main" val="3922452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927D12-5CC6-4F2A-A0F9-A5109B197F48}" type="slidenum">
              <a:rPr lang="en-US"/>
              <a:pPr/>
              <a:t>19</a:t>
            </a:fld>
            <a:endParaRPr lang="en-US"/>
          </a:p>
        </p:txBody>
      </p:sp>
      <p:sp>
        <p:nvSpPr>
          <p:cNvPr id="593922" name="Rectangle 2"/>
          <p:cNvSpPr>
            <a:spLocks noGrp="1" noRot="1" noChangeAspect="1" noChangeArrowheads="1" noTextEdit="1"/>
          </p:cNvSpPr>
          <p:nvPr>
            <p:ph type="sldImg"/>
          </p:nvPr>
        </p:nvSpPr>
        <p:spPr>
          <a:ln/>
        </p:spPr>
      </p:sp>
      <p:sp>
        <p:nvSpPr>
          <p:cNvPr id="593923" name="Rectangle 3"/>
          <p:cNvSpPr>
            <a:spLocks noGrp="1" noChangeArrowheads="1"/>
          </p:cNvSpPr>
          <p:nvPr>
            <p:ph type="body" idx="1"/>
          </p:nvPr>
        </p:nvSpPr>
        <p:spPr/>
        <p:txBody>
          <a:bodyPr/>
          <a:lstStyle/>
          <a:p>
            <a:r>
              <a:rPr lang="en-US"/>
              <a:t>When the program crashes with the pattern as an input, the registers get loaded with 4 bytes from the pattern.  Comparing the position of these 4 bytes in the original pattern, we can determine the distance from the beginning of the buffer.  In this example, we see that EIP is 0x68423768, which is “h8Bh” in little-endian order.  From the program “patternOffset.pl”, we can find out that the substring “h8Bh” occurs 1012 bytes down the pattern.  Therefore, to gain control of EIP, our buffer should be atleast 1016 bytes in length, the last 4 bytes overwrite the EIP.</a:t>
            </a:r>
          </a:p>
        </p:txBody>
      </p:sp>
    </p:spTree>
    <p:extLst>
      <p:ext uri="{BB962C8B-B14F-4D97-AF65-F5344CB8AC3E}">
        <p14:creationId xmlns:p14="http://schemas.microsoft.com/office/powerpoint/2010/main" val="405889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9E393-6D46-477C-B0A3-B4AC52A40D27}" type="slidenum">
              <a:rPr lang="en-US"/>
              <a:pPr/>
              <a:t>20</a:t>
            </a:fld>
            <a:endParaRPr lang="en-US"/>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r>
              <a:rPr lang="en-US"/>
              <a:t>There are many ways of getting control of the Program Counter.  The most obvious one is a direct overwrite of the saved EIP in the stack, which happens with Stack overflows.  Another way of getting control of EIP is by overwriting an exception handler address in the stack.  We shall discuss abuse of exception handlers later on in this talk.</a:t>
            </a:r>
          </a:p>
          <a:p>
            <a:endParaRPr lang="en-US"/>
          </a:p>
          <a:p>
            <a:r>
              <a:rPr lang="en-US"/>
              <a:t>Bugs such as Format string bugs, Heap overflows and Integer overflows allow us to overwrite arbitrary memory locations with arbitrary values, i.e. the ability to write a 4 byte value at a given memory address.  This is a “what-and-where” bug, which offers us “WHAT do you want to write, and WHERE do you want to write it”.  To get control of the EIP, we would therefore overwrite an address pointing to a frequently used API or system call which would be represented as a pointer to a function.  When the program invokes the pointer to that function, we gain control of the EIP.</a:t>
            </a:r>
          </a:p>
        </p:txBody>
      </p:sp>
    </p:spTree>
    <p:extLst>
      <p:ext uri="{BB962C8B-B14F-4D97-AF65-F5344CB8AC3E}">
        <p14:creationId xmlns:p14="http://schemas.microsoft.com/office/powerpoint/2010/main" val="358485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0CF8D-EDC7-44D9-918F-6F734DD1AA2F}" type="slidenum">
              <a:rPr lang="en-US"/>
              <a:pPr/>
              <a:t>3</a:t>
            </a:fld>
            <a:endParaRPr lang="en-US"/>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pPr marL="228600" indent="-228600"/>
            <a:r>
              <a:rPr lang="en-US"/>
              <a:t>Let us understand the process of vulnerability research.</a:t>
            </a:r>
          </a:p>
          <a:p>
            <a:pPr marL="228600" indent="-228600"/>
            <a:endParaRPr lang="en-US"/>
          </a:p>
          <a:p>
            <a:pPr marL="228600" indent="-228600"/>
            <a:r>
              <a:rPr lang="en-US"/>
              <a:t>There are three distinct areas of focus:</a:t>
            </a:r>
          </a:p>
          <a:p>
            <a:pPr marL="228600" indent="-228600">
              <a:buFont typeface="Arial" panose="020B0604020202020204" pitchFamily="34" charset="0"/>
              <a:buAutoNum type="arabicPeriod"/>
            </a:pPr>
            <a:r>
              <a:rPr lang="en-US"/>
              <a:t>Vulnerability discovery</a:t>
            </a:r>
          </a:p>
          <a:p>
            <a:pPr marL="228600" indent="-228600">
              <a:buFont typeface="Arial" panose="020B0604020202020204" pitchFamily="34" charset="0"/>
              <a:buAutoNum type="arabicPeriod"/>
            </a:pPr>
            <a:r>
              <a:rPr lang="en-US"/>
              <a:t>Reverse engineering, debugging and disassembly for analysis of the vulnerability</a:t>
            </a:r>
          </a:p>
          <a:p>
            <a:pPr marL="228600" indent="-228600">
              <a:buFont typeface="Arial" panose="020B0604020202020204" pitchFamily="34" charset="0"/>
              <a:buAutoNum type="arabicPeriod"/>
            </a:pPr>
            <a:r>
              <a:rPr lang="en-US"/>
              <a:t>Creating a stable working exploit</a:t>
            </a:r>
          </a:p>
          <a:p>
            <a:pPr marL="228600" indent="-228600">
              <a:buFont typeface="Arial" panose="020B0604020202020204" pitchFamily="34" charset="0"/>
              <a:buAutoNum type="arabicPeriod"/>
            </a:pPr>
            <a:endParaRPr lang="en-US"/>
          </a:p>
          <a:p>
            <a:pPr marL="228600" indent="-228600">
              <a:buFont typeface="Arial" panose="020B0604020202020204" pitchFamily="34" charset="0"/>
              <a:buNone/>
            </a:pPr>
            <a:r>
              <a:rPr lang="en-US"/>
              <a:t>Vulnerability discovery involves a process called “fuzzing” - sending varying amounts and types of data as inputs to applications, in an attempt to cause a failure situation.  If a failure situation results in getting control of the instruction pointer, then we have a candidate for exploitation.</a:t>
            </a:r>
          </a:p>
          <a:p>
            <a:pPr marL="228600" indent="-228600">
              <a:buFont typeface="Arial" panose="020B0604020202020204" pitchFamily="34" charset="0"/>
              <a:buNone/>
            </a:pPr>
            <a:endParaRPr lang="en-US"/>
          </a:p>
          <a:p>
            <a:pPr marL="228600" indent="-228600">
              <a:buFont typeface="Arial" panose="020B0604020202020204" pitchFamily="34" charset="0"/>
              <a:buNone/>
            </a:pPr>
            <a:r>
              <a:rPr lang="en-US"/>
              <a:t>The debugging process is an iterative process to analyse how exactly we can take control of the instruction pointer, what attack vectors work, how do we determine which character sets are allowed by the protocol / parser and which characters are denied, and eventually, where and how can we pack our custom code into the attack vector.</a:t>
            </a:r>
          </a:p>
          <a:p>
            <a:pPr marL="228600" indent="-228600">
              <a:buFont typeface="Arial" panose="020B0604020202020204" pitchFamily="34" charset="0"/>
              <a:buNone/>
            </a:pPr>
            <a:endParaRPr lang="en-US"/>
          </a:p>
          <a:p>
            <a:pPr marL="228600" indent="-228600">
              <a:buFont typeface="Arial" panose="020B0604020202020204" pitchFamily="34" charset="0"/>
              <a:buNone/>
            </a:pPr>
            <a:r>
              <a:rPr lang="en-US"/>
              <a:t>The exploit creation process involves choice of a suitable payload and determining reliable offsets and addresses.  This process also involves analysis on various platforms, operating systems, service packs, patches, etc. to create a one-size-fits-all exploit.</a:t>
            </a:r>
          </a:p>
        </p:txBody>
      </p:sp>
    </p:spTree>
    <p:extLst>
      <p:ext uri="{BB962C8B-B14F-4D97-AF65-F5344CB8AC3E}">
        <p14:creationId xmlns:p14="http://schemas.microsoft.com/office/powerpoint/2010/main" val="1916139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55D3F9-5EA3-4706-B841-CC9EC7F552B2}" type="slidenum">
              <a:rPr lang="en-US"/>
              <a:pPr/>
              <a:t>21</a:t>
            </a:fld>
            <a:endParaRPr lang="en-US"/>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r>
              <a:rPr lang="en-US"/>
              <a:t>Now comes the question of injecting our own code to be executed.  We inject the code directly into the buffer that we send for the attack.</a:t>
            </a:r>
          </a:p>
        </p:txBody>
      </p:sp>
    </p:spTree>
    <p:extLst>
      <p:ext uri="{BB962C8B-B14F-4D97-AF65-F5344CB8AC3E}">
        <p14:creationId xmlns:p14="http://schemas.microsoft.com/office/powerpoint/2010/main" val="2453646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4EA78-CEAA-4997-A45F-1DB7B9488B8B}" type="slidenum">
              <a:rPr lang="en-US"/>
              <a:pPr/>
              <a:t>22</a:t>
            </a:fld>
            <a:endParaRPr lang="en-US"/>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r>
              <a:rPr lang="en-US"/>
              <a:t>To create our own shellcode, we have to either learn assembly language and hand-assemble the opcodes, or we can use a shellcode library or a research framework like Metasploit.</a:t>
            </a:r>
          </a:p>
        </p:txBody>
      </p:sp>
    </p:spTree>
    <p:extLst>
      <p:ext uri="{BB962C8B-B14F-4D97-AF65-F5344CB8AC3E}">
        <p14:creationId xmlns:p14="http://schemas.microsoft.com/office/powerpoint/2010/main" val="23623177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7043C8-DAB7-4673-BA57-A6AC9E42D6D1}" type="slidenum">
              <a:rPr lang="en-US"/>
              <a:pPr/>
              <a:t>23</a:t>
            </a:fld>
            <a:endParaRPr lang="en-US"/>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r>
              <a:rPr lang="en-US"/>
              <a:t>After packing the shellcode in the buffer, the most important thing to determine is where will this buffer reside in memory.  We get control of the EIP, but we need to know where we want to point the EIP to.</a:t>
            </a:r>
          </a:p>
        </p:txBody>
      </p:sp>
    </p:spTree>
    <p:extLst>
      <p:ext uri="{BB962C8B-B14F-4D97-AF65-F5344CB8AC3E}">
        <p14:creationId xmlns:p14="http://schemas.microsoft.com/office/powerpoint/2010/main" val="36429310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1BED4D-9607-4746-ADEF-EF39CDE13857}" type="slidenum">
              <a:rPr lang="en-US"/>
              <a:pPr/>
              <a:t>24</a:t>
            </a:fld>
            <a:endParaRPr lang="en-US"/>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pPr marL="228600" indent="-228600"/>
            <a:r>
              <a:rPr lang="en-US"/>
              <a:t>There are two methods of getting our code to execute.</a:t>
            </a:r>
          </a:p>
          <a:p>
            <a:pPr marL="228600" indent="-228600"/>
            <a:endParaRPr lang="en-US"/>
          </a:p>
          <a:p>
            <a:pPr marL="228600" indent="-228600">
              <a:buFont typeface="Arial" panose="020B0604020202020204" pitchFamily="34" charset="0"/>
              <a:buAutoNum type="arabicPeriod"/>
            </a:pPr>
            <a:r>
              <a:rPr lang="en-US"/>
              <a:t>Return to Stack</a:t>
            </a:r>
          </a:p>
          <a:p>
            <a:pPr marL="228600" indent="-228600">
              <a:buFont typeface="Arial" panose="020B0604020202020204" pitchFamily="34" charset="0"/>
              <a:buAutoNum type="arabicPeriod"/>
            </a:pPr>
            <a:r>
              <a:rPr lang="en-US"/>
              <a:t>Return to Shared Library</a:t>
            </a:r>
          </a:p>
          <a:p>
            <a:pPr marL="228600" indent="-228600">
              <a:buFont typeface="Arial" panose="020B0604020202020204" pitchFamily="34" charset="0"/>
              <a:buAutoNum type="arabicPeriod"/>
            </a:pPr>
            <a:endParaRPr lang="en-US"/>
          </a:p>
          <a:p>
            <a:pPr marL="228600" indent="-228600">
              <a:buFont typeface="Arial" panose="020B0604020202020204" pitchFamily="34" charset="0"/>
              <a:buNone/>
            </a:pPr>
            <a:r>
              <a:rPr lang="en-US"/>
              <a:t>Return to Stack involves guessing the address within the stack, where our injected buffer resides.  Usually it can be found by observing the value of the Stack Pointer (ESP) at the point of program crashing, and taking a negative offset from the ESP value, to jump directly into the buffer.  There are reliability issues in doing a direct jump-to-stack.  Sometimes the stack may vary in size, depending on how the functions end up being called, and stack addresses may differ between every execution.  I term this phenomenon as “address jitter”.  To get around this, we may pack a large “NOP sled” (series of NOP instructions) before our actual shellcode, and use an address which lands into the NOP sled.  If the address is off by a few bytes, we would still land in some region within the NOP sled, and continue to our shellcode.  The larger the NOP sled, the greater the reliability.</a:t>
            </a:r>
          </a:p>
          <a:p>
            <a:pPr marL="228600" indent="-228600">
              <a:buFont typeface="Arial" panose="020B0604020202020204" pitchFamily="34" charset="0"/>
              <a:buNone/>
            </a:pPr>
            <a:endParaRPr lang="en-US"/>
          </a:p>
          <a:p>
            <a:pPr marL="228600" indent="-228600">
              <a:buFont typeface="Arial" panose="020B0604020202020204" pitchFamily="34" charset="0"/>
              <a:buNone/>
            </a:pPr>
            <a:r>
              <a:rPr lang="en-US"/>
              <a:t>Another problem that occurs in the jump-to-stack technique is when a program is compiled with stack protection mechanisms (inserting Canary values into the stack).  In this case, we cannot use a direct jump-to-stack.</a:t>
            </a:r>
          </a:p>
          <a:p>
            <a:pPr marL="228600" indent="-228600">
              <a:buFont typeface="Arial" panose="020B0604020202020204" pitchFamily="34" charset="0"/>
              <a:buNone/>
            </a:pPr>
            <a:endParaRPr lang="en-US"/>
          </a:p>
          <a:p>
            <a:pPr marL="228600" indent="-228600">
              <a:buFont typeface="Arial" panose="020B0604020202020204" pitchFamily="34" charset="0"/>
              <a:buNone/>
            </a:pPr>
            <a:r>
              <a:rPr lang="en-US"/>
              <a:t>The second technique, Return to Shared Library, offers greater reliability.  Most release programs are compiled with an optimizing compiler, optimized for speed instead of memory usage.  When optimized for speed, the compiler keeps the most frequently used values and addresses in registers as far as possible.  This reduces symbol table lookup and variable fetch operations, and speeds up the code.  When a crash occurs, some register or the other will point to a part of the input buffer.  We can make the EIP jump to the value in the register, via an JMP REG instruction.  All we now need to do is find memory locations which contain opcodes for JMP REG.</a:t>
            </a:r>
          </a:p>
          <a:p>
            <a:pPr marL="228600" indent="-228600">
              <a:buFont typeface="Arial" panose="020B0604020202020204" pitchFamily="34" charset="0"/>
              <a:buNone/>
            </a:pPr>
            <a:endParaRPr lang="en-US"/>
          </a:p>
          <a:p>
            <a:pPr marL="228600" indent="-228600">
              <a:buFont typeface="Arial" panose="020B0604020202020204" pitchFamily="34" charset="0"/>
              <a:buNone/>
            </a:pPr>
            <a:r>
              <a:rPr lang="en-US"/>
              <a:t>Shared libraries are excellent candidates for looking for such opcodes, because shared libraries always get loaded at fixed locations in the process memory, making addresses reliable.</a:t>
            </a:r>
          </a:p>
        </p:txBody>
      </p:sp>
    </p:spTree>
    <p:extLst>
      <p:ext uri="{BB962C8B-B14F-4D97-AF65-F5344CB8AC3E}">
        <p14:creationId xmlns:p14="http://schemas.microsoft.com/office/powerpoint/2010/main" val="750704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00E92B-9710-4E9E-9CFD-6107513DE16B}" type="slidenum">
              <a:rPr lang="en-US"/>
              <a:pPr/>
              <a:t>25</a:t>
            </a:fld>
            <a:endParaRPr lang="en-US"/>
          </a:p>
        </p:txBody>
      </p:sp>
      <p:sp>
        <p:nvSpPr>
          <p:cNvPr id="61235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23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This slide illustrates the Return-to-Stack technique.</a:t>
            </a:r>
          </a:p>
        </p:txBody>
      </p:sp>
    </p:spTree>
    <p:extLst>
      <p:ext uri="{BB962C8B-B14F-4D97-AF65-F5344CB8AC3E}">
        <p14:creationId xmlns:p14="http://schemas.microsoft.com/office/powerpoint/2010/main" val="22625453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BD8A2D-4A4E-4E2D-BA3C-004F8DAF4338}" type="slidenum">
              <a:rPr lang="en-US"/>
              <a:pPr/>
              <a:t>26</a:t>
            </a:fld>
            <a:endParaRPr lang="en-US"/>
          </a:p>
        </p:txBody>
      </p:sp>
      <p:sp>
        <p:nvSpPr>
          <p:cNvPr id="58265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82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This slide illlustrates the Return-to-Shared library technique.  In this example, at the time of program crash, EBX points to a region in the beginning of the buffer, and ESP points to the region of the buffer after the EIP overwrite location.</a:t>
            </a:r>
          </a:p>
          <a:p>
            <a:endParaRPr lang="en-US"/>
          </a:p>
          <a:p>
            <a:r>
              <a:rPr lang="en-US"/>
              <a:t>We therefore have two choices to place our shellcode.  If the distance between the beginning of the buffer and the EIP overwrite location is large enough, we can place the shellcode near the beginning of the buffer.  If this distance isn’t large enough, then we pack our shellcode at the end of the buffer.  It all depends on whether we have registers pointing to the different buffer regions.  We have to pack the code wherever a register points to it.</a:t>
            </a:r>
          </a:p>
        </p:txBody>
      </p:sp>
    </p:spTree>
    <p:extLst>
      <p:ext uri="{BB962C8B-B14F-4D97-AF65-F5344CB8AC3E}">
        <p14:creationId xmlns:p14="http://schemas.microsoft.com/office/powerpoint/2010/main" val="25339553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20E7E-DF29-4543-AFE7-58A82ECC9B15}" type="slidenum">
              <a:rPr lang="en-US"/>
              <a:pPr/>
              <a:t>27</a:t>
            </a:fld>
            <a:endParaRPr lang="en-US"/>
          </a:p>
        </p:txBody>
      </p:sp>
      <p:sp>
        <p:nvSpPr>
          <p:cNvPr id="58470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847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If we pack our code at the beginning of the buffer, we need to look for a JMP EBX or CALL EBX instruction.  Let us assume that a shared library like “xyz.dll” contains such an instruction.  We then load the region that overwrites the EIP with an address into “xyz.dll” where we can find a CALL EBX instruction.  Upon exploitation, the control would get transferred to the CALL EBX instruction, which would in turn transfer the control to our shellcode.</a:t>
            </a:r>
          </a:p>
        </p:txBody>
      </p:sp>
    </p:spTree>
    <p:extLst>
      <p:ext uri="{BB962C8B-B14F-4D97-AF65-F5344CB8AC3E}">
        <p14:creationId xmlns:p14="http://schemas.microsoft.com/office/powerpoint/2010/main" val="1483111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7C278E-2556-452E-9D1B-C894CD2B5C98}" type="slidenum">
              <a:rPr lang="en-US"/>
              <a:pPr/>
              <a:t>28</a:t>
            </a:fld>
            <a:endParaRPr lang="en-US"/>
          </a:p>
        </p:txBody>
      </p:sp>
      <p:sp>
        <p:nvSpPr>
          <p:cNvPr id="58675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5867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If we pack our code at the end of the buffer, we need to look for a JMP ESP or CALL ESP instruction.  Let us assume that a shared library like “abc.dll” contains such an instruction.  We then load the region that overwrites the EIP with an address into “abc.dll” where we can find a JMP ESP instruction.  Upon exploitation, the control would get transferred to the JMP ESP instruction, which would in turn transfer the control to our shellcode.</a:t>
            </a:r>
          </a:p>
        </p:txBody>
      </p:sp>
    </p:spTree>
    <p:extLst>
      <p:ext uri="{BB962C8B-B14F-4D97-AF65-F5344CB8AC3E}">
        <p14:creationId xmlns:p14="http://schemas.microsoft.com/office/powerpoint/2010/main" val="35813410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EEA851-5E4B-4425-B42A-46C8F1A7B076}" type="slidenum">
              <a:rPr lang="en-US"/>
              <a:pPr/>
              <a:t>29</a:t>
            </a:fld>
            <a:endParaRPr lang="en-US"/>
          </a:p>
        </p:txBody>
      </p:sp>
      <p:sp>
        <p:nvSpPr>
          <p:cNvPr id="648194" name="Rectangle 2"/>
          <p:cNvSpPr>
            <a:spLocks noGrp="1" noRot="1" noChangeAspect="1" noChangeArrowheads="1" noTextEdit="1"/>
          </p:cNvSpPr>
          <p:nvPr>
            <p:ph type="sldImg"/>
          </p:nvPr>
        </p:nvSpPr>
        <p:spPr>
          <a:ln/>
        </p:spPr>
      </p:sp>
      <p:sp>
        <p:nvSpPr>
          <p:cNvPr id="648195" name="Rectangle 3"/>
          <p:cNvSpPr>
            <a:spLocks noGrp="1" noChangeArrowheads="1"/>
          </p:cNvSpPr>
          <p:nvPr>
            <p:ph type="body" idx="1"/>
          </p:nvPr>
        </p:nvSpPr>
        <p:spPr/>
        <p:txBody>
          <a:bodyPr/>
          <a:lstStyle/>
          <a:p>
            <a:r>
              <a:rPr lang="en-US"/>
              <a:t>How do we go about searching for such JMP or CALL instructions within shared libraries? We can look for opcode patterns using our debugger and searching through memory pages, or we can use Metasploit’s “msfpescan” or “msfelfscan” tools.</a:t>
            </a:r>
          </a:p>
        </p:txBody>
      </p:sp>
    </p:spTree>
    <p:extLst>
      <p:ext uri="{BB962C8B-B14F-4D97-AF65-F5344CB8AC3E}">
        <p14:creationId xmlns:p14="http://schemas.microsoft.com/office/powerpoint/2010/main" val="14914555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716D70-DDE2-40D6-8CD6-D669200FA020}" type="slidenum">
              <a:rPr lang="en-US"/>
              <a:pPr/>
              <a:t>30</a:t>
            </a:fld>
            <a:endParaRPr lang="en-US"/>
          </a:p>
        </p:txBody>
      </p:sp>
      <p:sp>
        <p:nvSpPr>
          <p:cNvPr id="649218" name="Rectangle 2"/>
          <p:cNvSpPr>
            <a:spLocks noGrp="1" noRot="1" noChangeAspect="1" noChangeArrowheads="1" noTextEdit="1"/>
          </p:cNvSpPr>
          <p:nvPr>
            <p:ph type="sldImg"/>
          </p:nvPr>
        </p:nvSpPr>
        <p:spPr>
          <a:ln/>
        </p:spPr>
      </p:sp>
      <p:sp>
        <p:nvSpPr>
          <p:cNvPr id="649219" name="Rectangle 3"/>
          <p:cNvSpPr>
            <a:spLocks noGrp="1" noChangeArrowheads="1"/>
          </p:cNvSpPr>
          <p:nvPr>
            <p:ph type="body" idx="1"/>
          </p:nvPr>
        </p:nvSpPr>
        <p:spPr/>
        <p:txBody>
          <a:bodyPr/>
          <a:lstStyle/>
          <a:p>
            <a:r>
              <a:rPr lang="en-US"/>
              <a:t>Metasploit libraries have a built-in disassembler which is used by msfpescan and msfelfscan to search through executables and shared libraries for specific instructions.  Three popular instructions that get searched are JMP, CALL and POP/POP/RET triads.  msfpescan and msfelfscan can be used to search for custom instructions using regular expressions as well.  These are very powerful tools.</a:t>
            </a:r>
          </a:p>
        </p:txBody>
      </p:sp>
    </p:spTree>
    <p:extLst>
      <p:ext uri="{BB962C8B-B14F-4D97-AF65-F5344CB8AC3E}">
        <p14:creationId xmlns:p14="http://schemas.microsoft.com/office/powerpoint/2010/main" val="2682867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EBDE6A-8C7B-4468-B579-5FC611A069D5}" type="slidenum">
              <a:rPr lang="en-US"/>
              <a:pPr/>
              <a:t>4</a:t>
            </a:fld>
            <a:endParaRPr lang="en-US"/>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r>
              <a:rPr lang="en-US" dirty="0"/>
              <a:t>The Intel x86 register set has four general purpose registers (EAX, EBX, ECX, EDX) and four pointer registers (ESP, EBP, ESI, EDI).  The most important, and the most sought after register is EIP - the Program Counter.</a:t>
            </a:r>
          </a:p>
          <a:p>
            <a:endParaRPr lang="en-US" dirty="0"/>
          </a:p>
          <a:p>
            <a:r>
              <a:rPr lang="en-US" dirty="0"/>
              <a:t>EIP points to memory which contains code.  The CPU will fetch the next instruction from memory pointed to by EIP and execute it.  If we can make EIP point to arbitrary addresses, which may contain code that we inject, we can take control of an executing process.</a:t>
            </a:r>
          </a:p>
          <a:p>
            <a:endParaRPr lang="en-US" dirty="0"/>
          </a:p>
          <a:p>
            <a:r>
              <a:rPr lang="en-US" dirty="0"/>
              <a:t>The general purpose registers EAX, EBX, ECX and EDX are the Accumulator, Base, Counter and Data registers.  They are used for general purpose operations such as arithmetic operations, loops (where ECX gets used as a counter) and condition evaluation.</a:t>
            </a:r>
          </a:p>
          <a:p>
            <a:endParaRPr lang="en-US" dirty="0"/>
          </a:p>
          <a:p>
            <a:r>
              <a:rPr lang="en-US" dirty="0"/>
              <a:t>The two pointer registers ESI and EDI point to blocks of memory, one of them being a source, and one being a destination.  There are instructions in the x86 CPU to copy bytes and words from the source location to the destination location.  Calls such as </a:t>
            </a:r>
            <a:r>
              <a:rPr lang="en-US" dirty="0" err="1"/>
              <a:t>memcpy</a:t>
            </a:r>
            <a:r>
              <a:rPr lang="en-US" dirty="0"/>
              <a:t>() use these registers.</a:t>
            </a:r>
          </a:p>
          <a:p>
            <a:endParaRPr lang="en-US" dirty="0"/>
          </a:p>
          <a:p>
            <a:r>
              <a:rPr lang="en-US" dirty="0"/>
              <a:t>The Stack Pointer register ESP always points to the top of the stack.  A Push operation into the stack causes the stack pointer to decrement, in multiples of 4 bytes, with the pushed value being added on the top of the stack.  A Pop operation causes a value to be “lifted off” the stack, and the stack pointer increments in multiples of 4 bytes.</a:t>
            </a:r>
          </a:p>
        </p:txBody>
      </p:sp>
    </p:spTree>
    <p:extLst>
      <p:ext uri="{BB962C8B-B14F-4D97-AF65-F5344CB8AC3E}">
        <p14:creationId xmlns:p14="http://schemas.microsoft.com/office/powerpoint/2010/main" val="2010240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A7FA8-7A1D-4055-91EF-5C54B1C689A4}" type="slidenum">
              <a:rPr lang="en-US"/>
              <a:pPr/>
              <a:t>31</a:t>
            </a:fld>
            <a:endParaRPr lang="en-US"/>
          </a:p>
        </p:txBody>
      </p:sp>
      <p:sp>
        <p:nvSpPr>
          <p:cNvPr id="6451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451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Here is an example of searching for a JMP/CALL ESI instruction within Windows’ USER32.DLL.  It lists out addresses within the DLL that contain a JMP or CALL ESI instruction.  We can use any address, as long as it doesn’t have bytes that interfere with payload parsing.  e.g. null bytes (0x00) would mess up the payload.</a:t>
            </a:r>
          </a:p>
        </p:txBody>
      </p:sp>
    </p:spTree>
    <p:extLst>
      <p:ext uri="{BB962C8B-B14F-4D97-AF65-F5344CB8AC3E}">
        <p14:creationId xmlns:p14="http://schemas.microsoft.com/office/powerpoint/2010/main" val="7826856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B7AB8-9DB9-448E-9163-D0A987EC066E}" type="slidenum">
              <a:rPr lang="en-US"/>
              <a:pPr/>
              <a:t>32</a:t>
            </a:fld>
            <a:endParaRPr lang="en-US"/>
          </a:p>
        </p:txBody>
      </p:sp>
      <p:sp>
        <p:nvSpPr>
          <p:cNvPr id="650242" name="Rectangle 2"/>
          <p:cNvSpPr>
            <a:spLocks noGrp="1" noRot="1" noChangeAspect="1" noChangeArrowheads="1" noTextEdit="1"/>
          </p:cNvSpPr>
          <p:nvPr>
            <p:ph type="sldImg"/>
          </p:nvPr>
        </p:nvSpPr>
        <p:spPr>
          <a:ln/>
        </p:spPr>
      </p:sp>
      <p:sp>
        <p:nvSpPr>
          <p:cNvPr id="650243" name="Rectangle 3"/>
          <p:cNvSpPr>
            <a:spLocks noGrp="1" noChangeArrowheads="1"/>
          </p:cNvSpPr>
          <p:nvPr>
            <p:ph type="body" idx="1"/>
          </p:nvPr>
        </p:nvSpPr>
        <p:spPr/>
        <p:txBody>
          <a:bodyPr/>
          <a:lstStyle/>
          <a:p>
            <a:r>
              <a:rPr lang="en-US"/>
              <a:t>What would be some good choices to search for opcode patterns?  The first would be to search the executing binary itself.  If we find a suitable opcode pattern in the executing binary, then our offets would be independent of any shared libraries, making the exploit portable across different service packs or patch levels or kernels of the same OS.  The next choice would be to look through shared libraries included with the software build.  For example, Winamp comes with different DLLs for decoding various audio and video formats.  Using a shared library from the released software would be analogous to using the same software binary, making the exploit portable as well.  If we cannot find opcode patterns in the binaries or DLLs, we would then search through default shared libraries included in the OS distribution, such as KERNEL32.DLL, USER32.DLL, libc.so, etc.  This would make the exploit work only on that particular kernel and service pack version of that OS.  For different kernels and service packs, we would need to find different addresses, since DLLs may tend to change.</a:t>
            </a:r>
          </a:p>
        </p:txBody>
      </p:sp>
    </p:spTree>
    <p:extLst>
      <p:ext uri="{BB962C8B-B14F-4D97-AF65-F5344CB8AC3E}">
        <p14:creationId xmlns:p14="http://schemas.microsoft.com/office/powerpoint/2010/main" val="3713943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E7CB9C-A898-413A-95BC-5B40BFB7D9C4}" type="slidenum">
              <a:rPr lang="en-US"/>
              <a:pPr/>
              <a:t>33</a:t>
            </a:fld>
            <a:endParaRPr lang="en-US"/>
          </a:p>
        </p:txBody>
      </p:sp>
      <p:sp>
        <p:nvSpPr>
          <p:cNvPr id="651266" name="Rectangle 2"/>
          <p:cNvSpPr>
            <a:spLocks noGrp="1" noRot="1" noChangeAspect="1" noChangeArrowheads="1" noTextEdit="1"/>
          </p:cNvSpPr>
          <p:nvPr>
            <p:ph type="sldImg"/>
          </p:nvPr>
        </p:nvSpPr>
        <p:spPr>
          <a:ln/>
        </p:spPr>
      </p:sp>
      <p:sp>
        <p:nvSpPr>
          <p:cNvPr id="651267" name="Rectangle 3"/>
          <p:cNvSpPr>
            <a:spLocks noGrp="1" noChangeArrowheads="1"/>
          </p:cNvSpPr>
          <p:nvPr>
            <p:ph type="body" idx="1"/>
          </p:nvPr>
        </p:nvSpPr>
        <p:spPr/>
        <p:txBody>
          <a:bodyPr/>
          <a:lstStyle/>
          <a:p>
            <a:r>
              <a:rPr lang="en-US"/>
              <a:t>Let us take an example of Peercast 0.1216. It suffers from a stack overflow in its HTTP requests.  From debugging, we determine that the layout of the attack vector is as shown in the diagram.  The buffer has to be atleast 784 bytes long.  The first 780 bytes are not used.  Bytes 781-784 overwrite EIP.  The only register that we can use is ESP, which points to the part of the buffer at byte 785.  We therefore have no choice but to place our shellcode at byte 785 onwards, and look for a JMP ESP or CALL ESP instruction.</a:t>
            </a:r>
          </a:p>
          <a:p>
            <a:endParaRPr lang="en-US"/>
          </a:p>
          <a:p>
            <a:r>
              <a:rPr lang="en-US"/>
              <a:t>A demonstration follows.</a:t>
            </a:r>
          </a:p>
        </p:txBody>
      </p:sp>
    </p:spTree>
    <p:extLst>
      <p:ext uri="{BB962C8B-B14F-4D97-AF65-F5344CB8AC3E}">
        <p14:creationId xmlns:p14="http://schemas.microsoft.com/office/powerpoint/2010/main" val="2419657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88C5AE-016C-47D2-9C57-660A0210B347}" type="slidenum">
              <a:rPr lang="en-US"/>
              <a:pPr/>
              <a:t>34</a:t>
            </a:fld>
            <a:endParaRPr lang="en-US"/>
          </a:p>
        </p:txBody>
      </p:sp>
      <p:sp>
        <p:nvSpPr>
          <p:cNvPr id="600066" name="Rectangle 2"/>
          <p:cNvSpPr>
            <a:spLocks noGrp="1" noRot="1" noChangeAspect="1" noChangeArrowheads="1" noTextEdit="1"/>
          </p:cNvSpPr>
          <p:nvPr>
            <p:ph type="sldImg"/>
          </p:nvPr>
        </p:nvSpPr>
        <p:spPr>
          <a:ln/>
        </p:spPr>
      </p:sp>
      <p:sp>
        <p:nvSpPr>
          <p:cNvPr id="600067" name="Rectangle 3"/>
          <p:cNvSpPr>
            <a:spLocks noGrp="1" noChangeArrowheads="1"/>
          </p:cNvSpPr>
          <p:nvPr>
            <p:ph type="body" idx="1"/>
          </p:nvPr>
        </p:nvSpPr>
        <p:spPr/>
        <p:txBody>
          <a:bodyPr/>
          <a:lstStyle/>
          <a:p>
            <a:r>
              <a:rPr lang="en-US"/>
              <a:t>There are different types of shellcode, depending on the functionality.  Of particular interest is “staged shellcode”, which is a two-part shellcode.  The first part is a “loader” stage, which waits for a connection and the second stage to arrive.  It loads the second part in the memory, and transfers control to it.  Staged shellcode is useful in situations where the buffer space is small. The loader is small enough to fit in many tight situations, and the second part of the shellcode can be transmitted later.</a:t>
            </a:r>
          </a:p>
          <a:p>
            <a:endParaRPr lang="en-US"/>
          </a:p>
          <a:p>
            <a:r>
              <a:rPr lang="en-US"/>
              <a:t>Metasploit has some advanced shellcode, such as the Meterpreter (which stands for METasploit intERPRETER).  The Meterpreter allows for very advanced post-exploitation and stealth techniques.</a:t>
            </a:r>
          </a:p>
        </p:txBody>
      </p:sp>
    </p:spTree>
    <p:extLst>
      <p:ext uri="{BB962C8B-B14F-4D97-AF65-F5344CB8AC3E}">
        <p14:creationId xmlns:p14="http://schemas.microsoft.com/office/powerpoint/2010/main" val="22427529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960B14-8BC2-403F-8145-0F183EDF92B8}" type="slidenum">
              <a:rPr lang="en-US"/>
              <a:pPr/>
              <a:t>35</a:t>
            </a:fld>
            <a:endParaRPr lang="en-US"/>
          </a:p>
        </p:txBody>
      </p:sp>
      <p:sp>
        <p:nvSpPr>
          <p:cNvPr id="602114" name="Rectangle 2"/>
          <p:cNvSpPr>
            <a:spLocks noGrp="1" noRot="1" noChangeAspect="1" noChangeArrowheads="1" noTextEdit="1"/>
          </p:cNvSpPr>
          <p:nvPr>
            <p:ph type="sldImg"/>
          </p:nvPr>
        </p:nvSpPr>
        <p:spPr>
          <a:ln/>
        </p:spPr>
      </p:sp>
      <p:sp>
        <p:nvSpPr>
          <p:cNvPr id="602115" name="Rectangle 3"/>
          <p:cNvSpPr>
            <a:spLocks noGrp="1" noChangeArrowheads="1"/>
          </p:cNvSpPr>
          <p:nvPr>
            <p:ph type="body" idx="1"/>
          </p:nvPr>
        </p:nvSpPr>
        <p:spPr/>
        <p:txBody>
          <a:bodyPr/>
          <a:lstStyle/>
          <a:p>
            <a:r>
              <a:rPr lang="en-US"/>
              <a:t>In most cases, using the raw shellcode will not work.  This is because the shellcode may contain characters that are not usable within the exploit’s attack vector.  Null bytes (0x00) have to be almost always avoided, because the parsing mechanisms in the victim program will terminate at the occurrence of a null byte.  If we are dealing with ASCII protocols such as HTTP, characters such as CR and LF have to be avoided too, since these constitute line breaks.</a:t>
            </a:r>
          </a:p>
          <a:p>
            <a:endParaRPr lang="en-US"/>
          </a:p>
          <a:p>
            <a:r>
              <a:rPr lang="en-US"/>
              <a:t>We have two choices - either hand-assemble the shellcode avoiding all opcodes and operands which result into such characters, or use a payload encoder, provided by Metasploit.  Payload encoders are small pieces of code which decode part of the shellcode in memory.  A popular shellcode encoder is “Alpha2” written by Skylined.  The Alpha2 encoder generates alphanumeric only shellcode (similar to Base64 encoding).</a:t>
            </a:r>
          </a:p>
        </p:txBody>
      </p:sp>
    </p:spTree>
    <p:extLst>
      <p:ext uri="{BB962C8B-B14F-4D97-AF65-F5344CB8AC3E}">
        <p14:creationId xmlns:p14="http://schemas.microsoft.com/office/powerpoint/2010/main" val="352282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F302AA-8039-4B31-A1AE-A80B49196D21}" type="slidenum">
              <a:rPr lang="en-US"/>
              <a:pPr/>
              <a:t>36</a:t>
            </a:fld>
            <a:endParaRPr lang="en-US"/>
          </a:p>
        </p:txBody>
      </p:sp>
      <p:sp>
        <p:nvSpPr>
          <p:cNvPr id="652290" name="Rectangle 2"/>
          <p:cNvSpPr>
            <a:spLocks noGrp="1" noRot="1" noChangeAspect="1" noChangeArrowheads="1" noTextEdit="1"/>
          </p:cNvSpPr>
          <p:nvPr>
            <p:ph type="sldImg"/>
          </p:nvPr>
        </p:nvSpPr>
        <p:spPr>
          <a:ln/>
        </p:spPr>
      </p:sp>
      <p:sp>
        <p:nvSpPr>
          <p:cNvPr id="652291" name="Rectangle 3"/>
          <p:cNvSpPr>
            <a:spLocks noGrp="1" noChangeArrowheads="1"/>
          </p:cNvSpPr>
          <p:nvPr>
            <p:ph type="body" idx="1"/>
          </p:nvPr>
        </p:nvSpPr>
        <p:spPr/>
        <p:txBody>
          <a:bodyPr/>
          <a:lstStyle/>
          <a:p>
            <a:r>
              <a:rPr lang="en-US"/>
              <a:t>This example shows how a raw shellcode is transformed into an encoded shellcode packed with its own decoder.</a:t>
            </a:r>
          </a:p>
        </p:txBody>
      </p:sp>
    </p:spTree>
    <p:extLst>
      <p:ext uri="{BB962C8B-B14F-4D97-AF65-F5344CB8AC3E}">
        <p14:creationId xmlns:p14="http://schemas.microsoft.com/office/powerpoint/2010/main" val="30231877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5E92A9-46B8-4CD4-B5B7-B3973EFFB1A6}" type="slidenum">
              <a:rPr lang="en-US"/>
              <a:pPr/>
              <a:t>37</a:t>
            </a:fld>
            <a:endParaRPr lang="en-US"/>
          </a:p>
        </p:txBody>
      </p:sp>
      <p:sp>
        <p:nvSpPr>
          <p:cNvPr id="653314" name="Rectangle 2"/>
          <p:cNvSpPr>
            <a:spLocks noGrp="1" noRot="1" noChangeAspect="1" noChangeArrowheads="1" noTextEdit="1"/>
          </p:cNvSpPr>
          <p:nvPr>
            <p:ph type="sldImg"/>
          </p:nvPr>
        </p:nvSpPr>
        <p:spPr>
          <a:ln/>
        </p:spPr>
      </p:sp>
      <p:sp>
        <p:nvSpPr>
          <p:cNvPr id="653315" name="Rectangle 3"/>
          <p:cNvSpPr>
            <a:spLocks noGrp="1" noChangeArrowheads="1"/>
          </p:cNvSpPr>
          <p:nvPr>
            <p:ph type="body" idx="1"/>
          </p:nvPr>
        </p:nvSpPr>
        <p:spPr/>
        <p:txBody>
          <a:bodyPr/>
          <a:lstStyle/>
          <a:p>
            <a:r>
              <a:rPr lang="en-US"/>
              <a:t>In addition to working around unusable characters, encoded shellcode can also be used to defeat IDS’s with polymorphic and variable encoders, such as Shikata Ga Nai.</a:t>
            </a:r>
          </a:p>
        </p:txBody>
      </p:sp>
    </p:spTree>
    <p:extLst>
      <p:ext uri="{BB962C8B-B14F-4D97-AF65-F5344CB8AC3E}">
        <p14:creationId xmlns:p14="http://schemas.microsoft.com/office/powerpoint/2010/main" val="40745114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9122973-7C0A-47BD-B70C-E4F4124CE149}" type="slidenum">
              <a:rPr lang="en-US"/>
              <a:pPr/>
              <a:t>38</a:t>
            </a:fld>
            <a:endParaRPr lang="en-US"/>
          </a:p>
        </p:txBody>
      </p:sp>
      <p:sp>
        <p:nvSpPr>
          <p:cNvPr id="654338" name="Rectangle 2"/>
          <p:cNvSpPr>
            <a:spLocks noGrp="1" noRot="1" noChangeAspect="1" noChangeArrowheads="1" noTextEdit="1"/>
          </p:cNvSpPr>
          <p:nvPr>
            <p:ph type="sldImg"/>
          </p:nvPr>
        </p:nvSpPr>
        <p:spPr>
          <a:ln/>
        </p:spPr>
      </p:sp>
      <p:sp>
        <p:nvSpPr>
          <p:cNvPr id="654339" name="Rectangle 3"/>
          <p:cNvSpPr>
            <a:spLocks noGrp="1" noChangeArrowheads="1"/>
          </p:cNvSpPr>
          <p:nvPr>
            <p:ph type="body" idx="1"/>
          </p:nvPr>
        </p:nvSpPr>
        <p:spPr/>
        <p:txBody>
          <a:bodyPr/>
          <a:lstStyle/>
          <a:p>
            <a:r>
              <a:rPr lang="en-US"/>
              <a:t>Instead of overwriting the saved EIP on the stack, it may be also possible to overwrite exception handlers.  Exception handlers are implemented by a “try / catch” block in the programming language.  The compiler generates code for the try and catch blocks.  The operating system will invoke the catch block whenever an exception is encountered.</a:t>
            </a:r>
          </a:p>
        </p:txBody>
      </p:sp>
    </p:spTree>
    <p:extLst>
      <p:ext uri="{BB962C8B-B14F-4D97-AF65-F5344CB8AC3E}">
        <p14:creationId xmlns:p14="http://schemas.microsoft.com/office/powerpoint/2010/main" val="29462841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104D84-BDDE-4812-B0F5-A886FBFE6936}" type="slidenum">
              <a:rPr lang="en-US"/>
              <a:pPr/>
              <a:t>39</a:t>
            </a:fld>
            <a:endParaRPr lang="en-US"/>
          </a:p>
        </p:txBody>
      </p:sp>
      <p:sp>
        <p:nvSpPr>
          <p:cNvPr id="61542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15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Exception handler addresses are saved on the stack with each block’s frame.  This way, when an exception occurs, the operating system inspects the process’ stack frame and looks for any registered exception handler addresses. If it finds one, it will jump to it.</a:t>
            </a:r>
          </a:p>
        </p:txBody>
      </p:sp>
    </p:spTree>
    <p:extLst>
      <p:ext uri="{BB962C8B-B14F-4D97-AF65-F5344CB8AC3E}">
        <p14:creationId xmlns:p14="http://schemas.microsoft.com/office/powerpoint/2010/main" val="28205997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84BFB-1285-4A0A-9494-B7BBD91A37BE}" type="slidenum">
              <a:rPr lang="en-US"/>
              <a:pPr/>
              <a:t>40</a:t>
            </a:fld>
            <a:endParaRPr lang="en-US"/>
          </a:p>
        </p:txBody>
      </p:sp>
      <p:sp>
        <p:nvSpPr>
          <p:cNvPr id="655362" name="Rectangle 2"/>
          <p:cNvSpPr>
            <a:spLocks noGrp="1" noRot="1" noChangeAspect="1" noChangeArrowheads="1" noTextEdit="1"/>
          </p:cNvSpPr>
          <p:nvPr>
            <p:ph type="sldImg"/>
          </p:nvPr>
        </p:nvSpPr>
        <p:spPr>
          <a:ln/>
        </p:spPr>
      </p:sp>
      <p:sp>
        <p:nvSpPr>
          <p:cNvPr id="655363" name="Rectangle 3"/>
          <p:cNvSpPr>
            <a:spLocks noGrp="1" noChangeArrowheads="1"/>
          </p:cNvSpPr>
          <p:nvPr>
            <p:ph type="body" idx="1"/>
          </p:nvPr>
        </p:nvSpPr>
        <p:spPr/>
        <p:txBody>
          <a:bodyPr/>
          <a:lstStyle/>
          <a:p>
            <a:r>
              <a:rPr lang="en-US"/>
              <a:t>In Windows, we have the Structured Exception Handler (SEH).  The SEH causes a dialog box to pop up when the program throws an exception.  This is the default exception handler.  On Unix systems, the default exception handler invokes a core dump.</a:t>
            </a:r>
          </a:p>
        </p:txBody>
      </p:sp>
    </p:spTree>
    <p:extLst>
      <p:ext uri="{BB962C8B-B14F-4D97-AF65-F5344CB8AC3E}">
        <p14:creationId xmlns:p14="http://schemas.microsoft.com/office/powerpoint/2010/main" val="3103597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AFFFF9-8FFD-4D65-AE0D-E56DCADE7EAE}" type="slidenum">
              <a:rPr lang="en-US"/>
              <a:pPr/>
              <a:t>5</a:t>
            </a:fld>
            <a:endParaRPr lang="en-US"/>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r>
              <a:rPr lang="en-US"/>
              <a:t>The Operating System contains a system call called exec(), which invokes the Loader.  The Loader takes an image of a running program from disk (the binary executable file), and loads it up into a new memory area according the the layout of the program image.  The Loader also creates two memory structures, the Stack and the Heap.  The Heap is used by the program when it nees to use dynamically allocated memory.  The Stack is used for keeping a track of functions, the local variables to a function, parameters passed to function and return values from functions.</a:t>
            </a:r>
          </a:p>
          <a:p>
            <a:endParaRPr lang="en-US"/>
          </a:p>
          <a:p>
            <a:r>
              <a:rPr lang="en-US"/>
              <a:t>The Loader turns a program on the disk into a process.  A “process” is a “program in motion”.  The layout of a typical process contains compiled code and statically compiled data at the top of the process (low numbered memory addresses).  The Stack begins at the bottom of the memory (high numbered memory addresses) and grows upwards.  The Heap begins below the TEXT, DATA and BSS segments and grows downwards.</a:t>
            </a:r>
          </a:p>
        </p:txBody>
      </p:sp>
    </p:spTree>
    <p:extLst>
      <p:ext uri="{BB962C8B-B14F-4D97-AF65-F5344CB8AC3E}">
        <p14:creationId xmlns:p14="http://schemas.microsoft.com/office/powerpoint/2010/main" val="3507599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4FEAFA-50DB-4D7C-A3E7-7777594B2D37}" type="slidenum">
              <a:rPr lang="en-US"/>
              <a:pPr/>
              <a:t>41</a:t>
            </a:fld>
            <a:endParaRPr lang="en-US"/>
          </a:p>
        </p:txBody>
      </p:sp>
      <p:sp>
        <p:nvSpPr>
          <p:cNvPr id="656386" name="Rectangle 2"/>
          <p:cNvSpPr>
            <a:spLocks noGrp="1" noRot="1" noChangeAspect="1" noChangeArrowheads="1" noTextEdit="1"/>
          </p:cNvSpPr>
          <p:nvPr>
            <p:ph type="sldImg"/>
          </p:nvPr>
        </p:nvSpPr>
        <p:spPr>
          <a:ln/>
        </p:spPr>
      </p:sp>
      <p:sp>
        <p:nvSpPr>
          <p:cNvPr id="656387" name="Rectangle 3"/>
          <p:cNvSpPr>
            <a:spLocks noGrp="1" noChangeArrowheads="1"/>
          </p:cNvSpPr>
          <p:nvPr>
            <p:ph type="body" idx="1"/>
          </p:nvPr>
        </p:nvSpPr>
        <p:spPr/>
        <p:txBody>
          <a:bodyPr/>
          <a:lstStyle/>
          <a:p>
            <a:r>
              <a:rPr lang="en-US"/>
              <a:t>Operating Systems provide for the use of custom installed exception handlers, in addition to the default exception handler.  It is a good programming practice to catch exceptions from within the code, rather than let the default exception handler be invoked.  In Windows, exception handlers are implemented as a linked list on the stack.  The next few slides describe how this linked list is formed.</a:t>
            </a:r>
          </a:p>
        </p:txBody>
      </p:sp>
    </p:spTree>
    <p:extLst>
      <p:ext uri="{BB962C8B-B14F-4D97-AF65-F5344CB8AC3E}">
        <p14:creationId xmlns:p14="http://schemas.microsoft.com/office/powerpoint/2010/main" val="5484471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D61CB2-A0EB-401E-A9A4-1836055131E4}" type="slidenum">
              <a:rPr lang="en-US"/>
              <a:pPr/>
              <a:t>42</a:t>
            </a:fld>
            <a:endParaRPr lang="en-US"/>
          </a:p>
        </p:txBody>
      </p:sp>
      <p:sp>
        <p:nvSpPr>
          <p:cNvPr id="657410" name="Rectangle 2"/>
          <p:cNvSpPr>
            <a:spLocks noGrp="1" noRot="1" noChangeAspect="1" noChangeArrowheads="1" noTextEdit="1"/>
          </p:cNvSpPr>
          <p:nvPr>
            <p:ph type="sldImg"/>
          </p:nvPr>
        </p:nvSpPr>
        <p:spPr>
          <a:ln/>
        </p:spPr>
      </p:sp>
      <p:sp>
        <p:nvSpPr>
          <p:cNvPr id="657411" name="Rectangle 3"/>
          <p:cNvSpPr>
            <a:spLocks noGrp="1" noChangeArrowheads="1"/>
          </p:cNvSpPr>
          <p:nvPr>
            <p:ph type="body" idx="1"/>
          </p:nvPr>
        </p:nvSpPr>
        <p:spPr/>
        <p:txBody>
          <a:bodyPr/>
          <a:lstStyle/>
          <a:p>
            <a:r>
              <a:rPr lang="en-US"/>
              <a:t>The exception handler linked list is implemented as 8 byte records.  The first 4 bytes are an address that points to the next exception handler record.  The next 4 bytes are a pointer to the exception handler code, for that particular block.</a:t>
            </a:r>
          </a:p>
        </p:txBody>
      </p:sp>
    </p:spTree>
    <p:extLst>
      <p:ext uri="{BB962C8B-B14F-4D97-AF65-F5344CB8AC3E}">
        <p14:creationId xmlns:p14="http://schemas.microsoft.com/office/powerpoint/2010/main" val="36567592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F31C15-8AC5-4475-8C4E-983D8A118152}" type="slidenum">
              <a:rPr lang="en-US"/>
              <a:pPr/>
              <a:t>43</a:t>
            </a:fld>
            <a:endParaRPr lang="en-US"/>
          </a:p>
        </p:txBody>
      </p:sp>
      <p:sp>
        <p:nvSpPr>
          <p:cNvPr id="658434" name="Rectangle 2"/>
          <p:cNvSpPr>
            <a:spLocks noGrp="1" noRot="1" noChangeAspect="1" noChangeArrowheads="1" noTextEdit="1"/>
          </p:cNvSpPr>
          <p:nvPr>
            <p:ph type="sldImg"/>
          </p:nvPr>
        </p:nvSpPr>
        <p:spPr>
          <a:ln/>
        </p:spPr>
      </p:sp>
      <p:sp>
        <p:nvSpPr>
          <p:cNvPr id="658435" name="Rectangle 3"/>
          <p:cNvSpPr>
            <a:spLocks noGrp="1" noChangeArrowheads="1"/>
          </p:cNvSpPr>
          <p:nvPr>
            <p:ph type="body" idx="1"/>
          </p:nvPr>
        </p:nvSpPr>
        <p:spPr/>
        <p:txBody>
          <a:bodyPr/>
          <a:lstStyle/>
          <a:p>
            <a:r>
              <a:rPr lang="en-US"/>
              <a:t>This diagram illustrates how the SEH chain appears on the stack.  The last exception handler’s pointer is 0xFFFFFFFF, which indicates that it is the default exception handler for that process.</a:t>
            </a:r>
          </a:p>
        </p:txBody>
      </p:sp>
    </p:spTree>
    <p:extLst>
      <p:ext uri="{BB962C8B-B14F-4D97-AF65-F5344CB8AC3E}">
        <p14:creationId xmlns:p14="http://schemas.microsoft.com/office/powerpoint/2010/main" val="10458713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FE269B-9508-46F5-A653-68BC836EE5D3}" type="slidenum">
              <a:rPr lang="en-US"/>
              <a:pPr/>
              <a:t>44</a:t>
            </a:fld>
            <a:endParaRPr lang="en-US"/>
          </a:p>
        </p:txBody>
      </p:sp>
      <p:sp>
        <p:nvSpPr>
          <p:cNvPr id="62157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1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In this example, we see a stack frame for func_z(), which contains the SEH record in addition to the usual frame values such as saved EIP, previous frame’s frame pointer (EBP) and list of parameters.  If an exception occurs in func_z(), the exception handler ex_handler_z() is invoked by a call to the pointer to the function stored in the SEH record.  Failing ex_handler_z(), the system would jump to the next available SEH handler in the chain.</a:t>
            </a:r>
          </a:p>
        </p:txBody>
      </p:sp>
    </p:spTree>
    <p:extLst>
      <p:ext uri="{BB962C8B-B14F-4D97-AF65-F5344CB8AC3E}">
        <p14:creationId xmlns:p14="http://schemas.microsoft.com/office/powerpoint/2010/main" val="14802394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B01ED-1F8A-410A-B09D-342A42D4EBEE}" type="slidenum">
              <a:rPr lang="en-US"/>
              <a:pPr/>
              <a:t>45</a:t>
            </a:fld>
            <a:endParaRPr lang="en-US"/>
          </a:p>
        </p:txBody>
      </p:sp>
      <p:sp>
        <p:nvSpPr>
          <p:cNvPr id="659458" name="Rectangle 2"/>
          <p:cNvSpPr>
            <a:spLocks noGrp="1" noRot="1" noChangeAspect="1" noChangeArrowheads="1" noTextEdit="1"/>
          </p:cNvSpPr>
          <p:nvPr>
            <p:ph type="sldImg"/>
          </p:nvPr>
        </p:nvSpPr>
        <p:spPr>
          <a:ln/>
        </p:spPr>
      </p:sp>
      <p:sp>
        <p:nvSpPr>
          <p:cNvPr id="659459" name="Rectangle 3"/>
          <p:cNvSpPr>
            <a:spLocks noGrp="1" noChangeArrowheads="1"/>
          </p:cNvSpPr>
          <p:nvPr>
            <p:ph type="body" idx="1"/>
          </p:nvPr>
        </p:nvSpPr>
        <p:spPr/>
        <p:txBody>
          <a:bodyPr/>
          <a:lstStyle/>
          <a:p>
            <a:r>
              <a:rPr lang="en-US"/>
              <a:t>Exception handler chains offer us yet another way to get control of EIP.  If we overwrite the pointers to the exception handling function, we can get control of EIP when the program throws an exception and the handlers kick in.</a:t>
            </a:r>
          </a:p>
        </p:txBody>
      </p:sp>
    </p:spTree>
    <p:extLst>
      <p:ext uri="{BB962C8B-B14F-4D97-AF65-F5344CB8AC3E}">
        <p14:creationId xmlns:p14="http://schemas.microsoft.com/office/powerpoint/2010/main" val="1247963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0E7E8-AFA0-44D0-8FE8-04DCFC38B56E}" type="slidenum">
              <a:rPr lang="en-US"/>
              <a:pPr/>
              <a:t>46</a:t>
            </a:fld>
            <a:endParaRPr lang="en-US"/>
          </a:p>
        </p:txBody>
      </p:sp>
      <p:sp>
        <p:nvSpPr>
          <p:cNvPr id="62976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297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This example shows a step-by-step view of how SEH overwrites occur.  We shall see how we can overwrite the pointer to the exception handler function by overflowing the variable buffer[].  In this example, the array buffer[] can hold only 12 bytes.  This is not enough to hold our shellcode.</a:t>
            </a:r>
          </a:p>
        </p:txBody>
      </p:sp>
    </p:spTree>
    <p:extLst>
      <p:ext uri="{BB962C8B-B14F-4D97-AF65-F5344CB8AC3E}">
        <p14:creationId xmlns:p14="http://schemas.microsoft.com/office/powerpoint/2010/main" val="25434990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AFC0D1-36F8-45F7-8CF5-E70534528530}" type="slidenum">
              <a:rPr lang="en-US"/>
              <a:pPr/>
              <a:t>47</a:t>
            </a:fld>
            <a:endParaRPr lang="en-US"/>
          </a:p>
        </p:txBody>
      </p:sp>
      <p:sp>
        <p:nvSpPr>
          <p:cNvPr id="63181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6318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t>Assume that we fill the variable buffer[] with AAAAAAAAAAAAAAAAABBBBBB……</a:t>
            </a:r>
          </a:p>
          <a:p>
            <a:endParaRPr lang="en-US"/>
          </a:p>
          <a:p>
            <a:r>
              <a:rPr lang="en-US"/>
              <a:t>We will overwrite the saved value of EIP with “AAAA” (0x41414141), and also end up overwriting the pointer to ex_hander() with “BBBB” as shown in the diagram.  When the function returns, EIP will be popped off from the stack and assume a value of 0x41414141.  This will cause a segmentation fault or a page violation when the CPU attempts to fetch an opcode from the memory location 0x41414141, which isn’t mapped.  This exception will cause the operating system to invoke the handler registered in the exception handler chain.  However, we overwrote this pointer with “BBBB”, and therefore EIP becomes 0x42424242.  This illustrates how we can get control of EIP by overwriting exception handlers.</a:t>
            </a:r>
          </a:p>
        </p:txBody>
      </p:sp>
    </p:spTree>
    <p:extLst>
      <p:ext uri="{BB962C8B-B14F-4D97-AF65-F5344CB8AC3E}">
        <p14:creationId xmlns:p14="http://schemas.microsoft.com/office/powerpoint/2010/main" val="2550379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2F32EE-80F2-4769-BA08-1622F7692C68}" type="slidenum">
              <a:rPr lang="en-US"/>
              <a:pPr/>
              <a:t>48</a:t>
            </a:fld>
            <a:endParaRPr lang="en-US"/>
          </a:p>
        </p:txBody>
      </p:sp>
      <p:sp>
        <p:nvSpPr>
          <p:cNvPr id="660482" name="Rectangle 2"/>
          <p:cNvSpPr>
            <a:spLocks noGrp="1" noRot="1" noChangeAspect="1" noChangeArrowheads="1" noTextEdit="1"/>
          </p:cNvSpPr>
          <p:nvPr>
            <p:ph type="sldImg"/>
          </p:nvPr>
        </p:nvSpPr>
        <p:spPr>
          <a:ln/>
        </p:spPr>
      </p:sp>
      <p:sp>
        <p:nvSpPr>
          <p:cNvPr id="660483" name="Rectangle 3"/>
          <p:cNvSpPr>
            <a:spLocks noGrp="1" noChangeArrowheads="1"/>
          </p:cNvSpPr>
          <p:nvPr>
            <p:ph type="body" idx="1"/>
          </p:nvPr>
        </p:nvSpPr>
        <p:spPr/>
        <p:txBody>
          <a:bodyPr/>
          <a:lstStyle/>
          <a:p>
            <a:r>
              <a:rPr lang="en-US"/>
              <a:t>Let us now see an example where we use such a SEH overwrite technique.  The sipXtapi library is a popular open source SIP Voice over IP library, which is used by many soft phones, one of them being AOL’s Triton soft phone.  The sipXtapi library contains a buffer overflow in the CSEQ SIP header.  However, the CSEQ buffer is limited to 24 bytes, which does not allow us any luxury for good shellcode.  sipXtapi uses custom exception handers within its code.  However, if we overwrite the exception handlers, we get a chance to extend our buffer and gain control of EIP as well.</a:t>
            </a:r>
          </a:p>
          <a:p>
            <a:endParaRPr lang="en-US"/>
          </a:p>
          <a:p>
            <a:r>
              <a:rPr lang="en-US"/>
              <a:t>A demonstration follows.</a:t>
            </a:r>
          </a:p>
        </p:txBody>
      </p:sp>
    </p:spTree>
    <p:extLst>
      <p:ext uri="{BB962C8B-B14F-4D97-AF65-F5344CB8AC3E}">
        <p14:creationId xmlns:p14="http://schemas.microsoft.com/office/powerpoint/2010/main" val="40780248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6485B3-2E7A-4037-814A-DCA7F5084F2F}" type="slidenum">
              <a:rPr lang="en-US"/>
              <a:pPr/>
              <a:t>49</a:t>
            </a:fld>
            <a:endParaRPr lang="en-US"/>
          </a:p>
        </p:txBody>
      </p:sp>
      <p:sp>
        <p:nvSpPr>
          <p:cNvPr id="603138" name="Rectangle 2"/>
          <p:cNvSpPr>
            <a:spLocks noGrp="1" noRot="1" noChangeAspect="1" noChangeArrowheads="1" noTextEdit="1"/>
          </p:cNvSpPr>
          <p:nvPr>
            <p:ph type="sldImg"/>
          </p:nvPr>
        </p:nvSpPr>
        <p:spPr>
          <a:ln/>
        </p:spPr>
      </p:sp>
      <p:sp>
        <p:nvSpPr>
          <p:cNvPr id="603139" name="Rectangle 3"/>
          <p:cNvSpPr>
            <a:spLocks noGrp="1" noChangeArrowheads="1"/>
          </p:cNvSpPr>
          <p:nvPr>
            <p:ph type="body" idx="1"/>
          </p:nvPr>
        </p:nvSpPr>
        <p:spPr/>
        <p:txBody>
          <a:bodyPr/>
          <a:lstStyle/>
          <a:p>
            <a:r>
              <a:rPr lang="en-US"/>
              <a:t>So far, we have seen how we can write our own exploit scripts with help from Metasploit, for finding the EIP distance, looking through shared libraries and binaries for JMP or CALL opcodes.  We have seen how we can get control of the EIP and make it jump to our dummy shellcode.  Now let us see some more features of Metasploit, and understand how we can re-write our own exploit modules so they become a part of the Metasploit framework.  This gives us great flexibility in exploit design.</a:t>
            </a:r>
          </a:p>
        </p:txBody>
      </p:sp>
    </p:spTree>
    <p:extLst>
      <p:ext uri="{BB962C8B-B14F-4D97-AF65-F5344CB8AC3E}">
        <p14:creationId xmlns:p14="http://schemas.microsoft.com/office/powerpoint/2010/main" val="8304860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923002-958B-4D0A-BE6C-79097A900CE5}" type="slidenum">
              <a:rPr lang="en-US"/>
              <a:pPr/>
              <a:t>50</a:t>
            </a:fld>
            <a:endParaRPr lang="en-US"/>
          </a:p>
        </p:txBody>
      </p:sp>
      <p:sp>
        <p:nvSpPr>
          <p:cNvPr id="604162" name="Rectangle 2"/>
          <p:cNvSpPr>
            <a:spLocks noGrp="1" noRot="1" noChangeAspect="1" noChangeArrowheads="1" noTextEdit="1"/>
          </p:cNvSpPr>
          <p:nvPr>
            <p:ph type="sldImg"/>
          </p:nvPr>
        </p:nvSpPr>
        <p:spPr>
          <a:ln/>
        </p:spPr>
      </p:sp>
      <p:sp>
        <p:nvSpPr>
          <p:cNvPr id="604163" name="Rectangle 3"/>
          <p:cNvSpPr>
            <a:spLocks noGrp="1" noChangeArrowheads="1"/>
          </p:cNvSpPr>
          <p:nvPr>
            <p:ph type="body" idx="1"/>
          </p:nvPr>
        </p:nvSpPr>
        <p:spPr/>
        <p:txBody>
          <a:bodyPr/>
          <a:lstStyle/>
          <a:p>
            <a:r>
              <a:rPr lang="en-US"/>
              <a:t>This diagram shows conceptually how Metasploit works with plugins.  We have to write our plugins in a specific manner, for them to be used with Metasploit.  Metasploit will then provide functionality such as choice of shellcode and encoders, capturing user input and passing it on to the exploit module, and eventually using an appropriate payload hander for working with the payload sent.</a:t>
            </a:r>
          </a:p>
        </p:txBody>
      </p:sp>
    </p:spTree>
    <p:extLst>
      <p:ext uri="{BB962C8B-B14F-4D97-AF65-F5344CB8AC3E}">
        <p14:creationId xmlns:p14="http://schemas.microsoft.com/office/powerpoint/2010/main" val="1647773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D04903-4327-43E4-91E5-772B7988C756}" type="slidenum">
              <a:rPr lang="en-US"/>
              <a:pPr/>
              <a:t>6</a:t>
            </a:fld>
            <a:endParaRPr lang="en-US"/>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r>
              <a:rPr lang="en-US"/>
              <a:t>A Stack overflow occurs when a variable declared on the stack is given inputs more than its size.  The example code shown here is susceptable to a stack overflow.</a:t>
            </a:r>
          </a:p>
        </p:txBody>
      </p:sp>
    </p:spTree>
    <p:extLst>
      <p:ext uri="{BB962C8B-B14F-4D97-AF65-F5344CB8AC3E}">
        <p14:creationId xmlns:p14="http://schemas.microsoft.com/office/powerpoint/2010/main" val="32757800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B2D7D-181F-4883-A13F-31CE9D92BCB0}" type="slidenum">
              <a:rPr lang="en-US"/>
              <a:pPr/>
              <a:t>51</a:t>
            </a:fld>
            <a:endParaRPr lang="en-US"/>
          </a:p>
        </p:txBody>
      </p:sp>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r>
              <a:rPr lang="en-US"/>
              <a:t>At a minimum, every Metasploit plugin must have a constructor, with the name “new” and an exploit module with the name “Exploit”.  Metasploit will pass all inputs to the plugin via two hash arrays, %info and %advanced.</a:t>
            </a:r>
          </a:p>
        </p:txBody>
      </p:sp>
    </p:spTree>
    <p:extLst>
      <p:ext uri="{BB962C8B-B14F-4D97-AF65-F5344CB8AC3E}">
        <p14:creationId xmlns:p14="http://schemas.microsoft.com/office/powerpoint/2010/main" val="42488062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ACC3D7-7924-4907-B5EA-36F64816AAE3}" type="slidenum">
              <a:rPr lang="en-US"/>
              <a:pPr/>
              <a:t>52</a:t>
            </a:fld>
            <a:endParaRPr lang="en-US"/>
          </a:p>
        </p:txBody>
      </p:sp>
      <p:sp>
        <p:nvSpPr>
          <p:cNvPr id="606210" name="Rectangle 2"/>
          <p:cNvSpPr>
            <a:spLocks noGrp="1" noRot="1" noChangeAspect="1" noChangeArrowheads="1" noTextEdit="1"/>
          </p:cNvSpPr>
          <p:nvPr>
            <p:ph type="sldImg"/>
          </p:nvPr>
        </p:nvSpPr>
        <p:spPr>
          <a:ln/>
        </p:spPr>
      </p:sp>
      <p:sp>
        <p:nvSpPr>
          <p:cNvPr id="606211" name="Rectangle 3"/>
          <p:cNvSpPr>
            <a:spLocks noGrp="1" noChangeArrowheads="1"/>
          </p:cNvSpPr>
          <p:nvPr>
            <p:ph type="body" idx="1"/>
          </p:nvPr>
        </p:nvSpPr>
        <p:spPr/>
        <p:txBody>
          <a:bodyPr/>
          <a:lstStyle/>
          <a:p>
            <a:r>
              <a:rPr lang="en-US"/>
              <a:t>Every plugin must have this code.</a:t>
            </a:r>
          </a:p>
        </p:txBody>
      </p:sp>
    </p:spTree>
    <p:extLst>
      <p:ext uri="{BB962C8B-B14F-4D97-AF65-F5344CB8AC3E}">
        <p14:creationId xmlns:p14="http://schemas.microsoft.com/office/powerpoint/2010/main" val="424526518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786074-E21F-44E0-86DA-9A2C27A3F9F2}" type="slidenum">
              <a:rPr lang="en-US"/>
              <a:pPr/>
              <a:t>53</a:t>
            </a:fld>
            <a:endParaRPr lang="en-US"/>
          </a:p>
        </p:txBody>
      </p:sp>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r>
              <a:rPr lang="en-US"/>
              <a:t>The %info hash array is meant for providing information to the Metasploit framework,  Some of the contents of %info are as mentioned in the slide.</a:t>
            </a:r>
          </a:p>
          <a:p>
            <a:endParaRPr lang="en-US"/>
          </a:p>
          <a:p>
            <a:r>
              <a:rPr lang="en-US"/>
              <a:t>Name		exploit name</a:t>
            </a:r>
          </a:p>
          <a:p>
            <a:r>
              <a:rPr lang="en-US"/>
              <a:t>Version		exploit version (if any)</a:t>
            </a:r>
          </a:p>
          <a:p>
            <a:r>
              <a:rPr lang="en-US"/>
              <a:t>Authors		exploit authors</a:t>
            </a:r>
          </a:p>
          <a:p>
            <a:r>
              <a:rPr lang="en-US"/>
              <a:t>Arch			CPU architecture (x86, ppc, sparc, etc)</a:t>
            </a:r>
          </a:p>
          <a:p>
            <a:r>
              <a:rPr lang="en-US"/>
              <a:t>OS			OS it runs on (linux, win32, etc)</a:t>
            </a:r>
          </a:p>
          <a:p>
            <a:r>
              <a:rPr lang="en-US"/>
              <a:t>Priv			Boolean value 0 = does not yield root, 1 = yields root</a:t>
            </a:r>
          </a:p>
          <a:p>
            <a:r>
              <a:rPr lang="en-US"/>
              <a:t>UserOpts		User supplied options which need to be passed to the exploit, for example Remote Host IP, Remote Port, login name, etc.</a:t>
            </a:r>
          </a:p>
          <a:p>
            <a:r>
              <a:rPr lang="en-US"/>
              <a:t>Payload		Information about the payload. Size available, bad characters, any code to prefix (such as stack relocation code), etc.</a:t>
            </a:r>
          </a:p>
          <a:p>
            <a:r>
              <a:rPr lang="en-US"/>
              <a:t>Encoder		Preferred encoder to use</a:t>
            </a:r>
          </a:p>
          <a:p>
            <a:r>
              <a:rPr lang="en-US"/>
              <a:t>Refs			References to vulnerability details, such as Bugtraq ID, CVE id,OSVDB id, etc.</a:t>
            </a:r>
          </a:p>
          <a:p>
            <a:r>
              <a:rPr lang="en-US"/>
              <a:t>Targets		Information specific to kernels, service packs, etc.  For example, location of JMP ESP in USER32.DLL for SP4, XP2, etc. This will be passed to the exploit module</a:t>
            </a:r>
          </a:p>
          <a:p>
            <a:r>
              <a:rPr lang="en-US"/>
              <a:t>DefaultTarget	Default target to use (if any)</a:t>
            </a:r>
          </a:p>
          <a:p>
            <a:r>
              <a:rPr lang="en-US"/>
              <a:t>Keys			Keywords (useful for searching through exploit modules)</a:t>
            </a:r>
          </a:p>
        </p:txBody>
      </p:sp>
    </p:spTree>
    <p:extLst>
      <p:ext uri="{BB962C8B-B14F-4D97-AF65-F5344CB8AC3E}">
        <p14:creationId xmlns:p14="http://schemas.microsoft.com/office/powerpoint/2010/main" val="40064600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6C89C5-4BFF-417C-945D-AF47BB85EDFA}" type="slidenum">
              <a:rPr lang="en-US"/>
              <a:pPr/>
              <a:t>54</a:t>
            </a:fld>
            <a:endParaRPr lang="en-US"/>
          </a:p>
        </p:txBody>
      </p:sp>
      <p:sp>
        <p:nvSpPr>
          <p:cNvPr id="665602" name="Rectangle 2"/>
          <p:cNvSpPr>
            <a:spLocks noGrp="1" noRot="1" noChangeAspect="1" noChangeArrowheads="1" noTextEdit="1"/>
          </p:cNvSpPr>
          <p:nvPr>
            <p:ph type="sldImg"/>
          </p:nvPr>
        </p:nvSpPr>
        <p:spPr>
          <a:ln/>
        </p:spPr>
      </p:sp>
      <p:sp>
        <p:nvSpPr>
          <p:cNvPr id="665603" name="Rectangle 3"/>
          <p:cNvSpPr>
            <a:spLocks noGrp="1" noChangeArrowheads="1"/>
          </p:cNvSpPr>
          <p:nvPr>
            <p:ph type="body" idx="1"/>
          </p:nvPr>
        </p:nvSpPr>
        <p:spPr/>
        <p:txBody>
          <a:bodyPr/>
          <a:lstStyle/>
          <a:p>
            <a:r>
              <a:rPr lang="en-US"/>
              <a:t>At the core of Metasploit’s libraries is PEX (Perl EXtensions).  The Pex library contains many text processing routines, socket calls, calls specific to protocols and miscellaneous utilities.</a:t>
            </a:r>
          </a:p>
        </p:txBody>
      </p:sp>
    </p:spTree>
    <p:extLst>
      <p:ext uri="{BB962C8B-B14F-4D97-AF65-F5344CB8AC3E}">
        <p14:creationId xmlns:p14="http://schemas.microsoft.com/office/powerpoint/2010/main" val="2163910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E6410-F430-4B1F-8176-164FBA838A0B}" type="slidenum">
              <a:rPr lang="en-US"/>
              <a:pPr/>
              <a:t>55</a:t>
            </a:fld>
            <a:endParaRPr lang="en-US"/>
          </a:p>
        </p:txBody>
      </p:sp>
      <p:sp>
        <p:nvSpPr>
          <p:cNvPr id="666626" name="Rectangle 2"/>
          <p:cNvSpPr>
            <a:spLocks noGrp="1" noRot="1" noChangeAspect="1" noChangeArrowheads="1" noTextEdit="1"/>
          </p:cNvSpPr>
          <p:nvPr>
            <p:ph type="sldImg"/>
          </p:nvPr>
        </p:nvSpPr>
        <p:spPr>
          <a:ln/>
        </p:spPr>
      </p:sp>
      <p:sp>
        <p:nvSpPr>
          <p:cNvPr id="666627" name="Rectangle 3"/>
          <p:cNvSpPr>
            <a:spLocks noGrp="1" noChangeArrowheads="1"/>
          </p:cNvSpPr>
          <p:nvPr>
            <p:ph type="body" idx="1"/>
          </p:nvPr>
        </p:nvSpPr>
        <p:spPr/>
        <p:txBody>
          <a:bodyPr/>
          <a:lstStyle/>
          <a:p>
            <a:r>
              <a:rPr lang="en-US"/>
              <a:t>The Pex::Text library contains text and string processing routines.</a:t>
            </a:r>
          </a:p>
        </p:txBody>
      </p:sp>
    </p:spTree>
    <p:extLst>
      <p:ext uri="{BB962C8B-B14F-4D97-AF65-F5344CB8AC3E}">
        <p14:creationId xmlns:p14="http://schemas.microsoft.com/office/powerpoint/2010/main" val="2021957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4FF625-7014-48DD-9779-3712AED113F2}" type="slidenum">
              <a:rPr lang="en-US"/>
              <a:pPr/>
              <a:t>56</a:t>
            </a:fld>
            <a:endParaRPr lang="en-US"/>
          </a:p>
        </p:txBody>
      </p:sp>
      <p:sp>
        <p:nvSpPr>
          <p:cNvPr id="667650" name="Rectangle 2"/>
          <p:cNvSpPr>
            <a:spLocks noGrp="1" noRot="1" noChangeAspect="1" noChangeArrowheads="1" noTextEdit="1"/>
          </p:cNvSpPr>
          <p:nvPr>
            <p:ph type="sldImg"/>
          </p:nvPr>
        </p:nvSpPr>
        <p:spPr>
          <a:ln/>
        </p:spPr>
      </p:sp>
      <p:sp>
        <p:nvSpPr>
          <p:cNvPr id="667651" name="Rectangle 3"/>
          <p:cNvSpPr>
            <a:spLocks noGrp="1" noChangeArrowheads="1"/>
          </p:cNvSpPr>
          <p:nvPr>
            <p:ph type="body" idx="1"/>
          </p:nvPr>
        </p:nvSpPr>
        <p:spPr/>
        <p:txBody>
          <a:bodyPr/>
          <a:lstStyle/>
          <a:p>
            <a:r>
              <a:rPr lang="en-US"/>
              <a:t>Pex::Socket contains routines to handle network connections.  In addition to TCP and UDP, Pex::Socket contains calls to manage SSL connections and send raw UDP packets as well.</a:t>
            </a:r>
          </a:p>
        </p:txBody>
      </p:sp>
    </p:spTree>
    <p:extLst>
      <p:ext uri="{BB962C8B-B14F-4D97-AF65-F5344CB8AC3E}">
        <p14:creationId xmlns:p14="http://schemas.microsoft.com/office/powerpoint/2010/main" val="15154974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99ED0-98D6-44C2-85D5-48E2B7D94D9B}" type="slidenum">
              <a:rPr lang="en-US"/>
              <a:pPr/>
              <a:t>57</a:t>
            </a:fld>
            <a:endParaRPr lang="en-US"/>
          </a:p>
        </p:txBody>
      </p:sp>
      <p:sp>
        <p:nvSpPr>
          <p:cNvPr id="668674" name="Rectangle 2"/>
          <p:cNvSpPr>
            <a:spLocks noGrp="1" noRot="1" noChangeAspect="1" noChangeArrowheads="1" noTextEdit="1"/>
          </p:cNvSpPr>
          <p:nvPr>
            <p:ph type="sldImg"/>
          </p:nvPr>
        </p:nvSpPr>
        <p:spPr>
          <a:ln/>
        </p:spPr>
      </p:sp>
      <p:sp>
        <p:nvSpPr>
          <p:cNvPr id="668675" name="Rectangle 3"/>
          <p:cNvSpPr>
            <a:spLocks noGrp="1" noChangeArrowheads="1"/>
          </p:cNvSpPr>
          <p:nvPr>
            <p:ph type="body" idx="1"/>
          </p:nvPr>
        </p:nvSpPr>
        <p:spPr/>
        <p:txBody>
          <a:bodyPr/>
          <a:lstStyle/>
          <a:p>
            <a:r>
              <a:rPr lang="en-US"/>
              <a:t>Pex also contains libraries to work with popular application layer protocols such as SMB, DCERPC, SunRPC, Microsoft SQL server, and others.  This simplifies the process of preparing the attack vector, allowing developers to concentrate more on the actual exploit rather than messing with ensuring protocol compatibility.</a:t>
            </a:r>
          </a:p>
        </p:txBody>
      </p:sp>
    </p:spTree>
    <p:extLst>
      <p:ext uri="{BB962C8B-B14F-4D97-AF65-F5344CB8AC3E}">
        <p14:creationId xmlns:p14="http://schemas.microsoft.com/office/powerpoint/2010/main" val="3423057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4DA80-779D-4B14-B9DC-2DA9D844ABE2}" type="slidenum">
              <a:rPr lang="en-US"/>
              <a:pPr/>
              <a:t>58</a:t>
            </a:fld>
            <a:endParaRPr lang="en-US"/>
          </a:p>
        </p:txBody>
      </p:sp>
      <p:sp>
        <p:nvSpPr>
          <p:cNvPr id="669698" name="Rectangle 2"/>
          <p:cNvSpPr>
            <a:spLocks noGrp="1" noRot="1" noChangeAspect="1" noChangeArrowheads="1" noTextEdit="1"/>
          </p:cNvSpPr>
          <p:nvPr>
            <p:ph type="sldImg"/>
          </p:nvPr>
        </p:nvSpPr>
        <p:spPr>
          <a:ln/>
        </p:spPr>
      </p:sp>
      <p:sp>
        <p:nvSpPr>
          <p:cNvPr id="669699" name="Rectangle 3"/>
          <p:cNvSpPr>
            <a:spLocks noGrp="1" noChangeArrowheads="1"/>
          </p:cNvSpPr>
          <p:nvPr>
            <p:ph type="body" idx="1"/>
          </p:nvPr>
        </p:nvSpPr>
        <p:spPr/>
        <p:txBody>
          <a:bodyPr/>
          <a:lstStyle/>
          <a:p>
            <a:r>
              <a:rPr lang="en-US"/>
              <a:t>Pex::Utils is an assortment of miscellaneous utilities, which exploit developers can use in their code.</a:t>
            </a:r>
          </a:p>
        </p:txBody>
      </p:sp>
    </p:spTree>
    <p:extLst>
      <p:ext uri="{BB962C8B-B14F-4D97-AF65-F5344CB8AC3E}">
        <p14:creationId xmlns:p14="http://schemas.microsoft.com/office/powerpoint/2010/main" val="13314496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26FFF7-33A7-48D7-8C71-9F7E8BD078FD}" type="slidenum">
              <a:rPr lang="en-US"/>
              <a:pPr/>
              <a:t>59</a:t>
            </a:fld>
            <a:endParaRPr lang="en-US"/>
          </a:p>
        </p:txBody>
      </p:sp>
      <p:sp>
        <p:nvSpPr>
          <p:cNvPr id="608258" name="Rectangle 2"/>
          <p:cNvSpPr>
            <a:spLocks noGrp="1" noRot="1" noChangeAspect="1" noChangeArrowheads="1" noTextEdit="1"/>
          </p:cNvSpPr>
          <p:nvPr>
            <p:ph type="sldImg"/>
          </p:nvPr>
        </p:nvSpPr>
        <p:spPr>
          <a:ln/>
        </p:spPr>
      </p:sp>
      <p:sp>
        <p:nvSpPr>
          <p:cNvPr id="608259" name="Rectangle 3"/>
          <p:cNvSpPr>
            <a:spLocks noGrp="1" noChangeArrowheads="1"/>
          </p:cNvSpPr>
          <p:nvPr>
            <p:ph type="body" idx="1"/>
          </p:nvPr>
        </p:nvSpPr>
        <p:spPr/>
        <p:txBody>
          <a:bodyPr/>
          <a:lstStyle/>
          <a:p>
            <a:r>
              <a:rPr lang="en-US"/>
              <a:t>Let us now study a skeleton plugin.  We can use this template to create our own working exploits.</a:t>
            </a:r>
          </a:p>
        </p:txBody>
      </p:sp>
    </p:spTree>
    <p:extLst>
      <p:ext uri="{BB962C8B-B14F-4D97-AF65-F5344CB8AC3E}">
        <p14:creationId xmlns:p14="http://schemas.microsoft.com/office/powerpoint/2010/main" val="34140356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515651-9545-4CF7-B620-283E00FEC48F}" type="slidenum">
              <a:rPr lang="en-US"/>
              <a:pPr/>
              <a:t>60</a:t>
            </a:fld>
            <a:endParaRPr 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r>
              <a:rPr lang="en-US"/>
              <a:t>In addition to msfconsole, Metasploit framework has smaller command line utilities which can be used by themselves or in a script to perform specific tasks.</a:t>
            </a:r>
          </a:p>
        </p:txBody>
      </p:sp>
    </p:spTree>
    <p:extLst>
      <p:ext uri="{BB962C8B-B14F-4D97-AF65-F5344CB8AC3E}">
        <p14:creationId xmlns:p14="http://schemas.microsoft.com/office/powerpoint/2010/main" val="958463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8D261-FBD1-4207-B0A1-72FB514A0337}" type="slidenum">
              <a:rPr lang="en-US"/>
              <a:pPr/>
              <a:t>7</a:t>
            </a:fld>
            <a:endParaRPr lang="en-US"/>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r>
              <a:rPr lang="en-US"/>
              <a:t>An example of a stack overflow on Unix systems which causes a “core dump”.  The next few slides will explain what happens in the overflow situation and why it happens.</a:t>
            </a:r>
          </a:p>
        </p:txBody>
      </p:sp>
    </p:spTree>
    <p:extLst>
      <p:ext uri="{BB962C8B-B14F-4D97-AF65-F5344CB8AC3E}">
        <p14:creationId xmlns:p14="http://schemas.microsoft.com/office/powerpoint/2010/main" val="403631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5D7906-23DD-4090-BEE5-FF47936B572D}" type="slidenum">
              <a:rPr lang="en-US"/>
              <a:pPr/>
              <a:t>8</a:t>
            </a:fld>
            <a:endParaRPr lang="en-US"/>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r>
              <a:rPr lang="en-US"/>
              <a:t>If we analyze the CPU registers from the core dump, we notice that two registers, namely EIP and EBP are 0x41414141, which is “AAAA”.  What happened here is that somehow (magically!) the input that we gave to the program “AAAAAAAAAA….” caused EIP and EBP to be overwritten with 4 bytes (AAAA) from this input.  If we give an input as “BBBBBBBB….” then EIP and EBP will become 0x42424242.  How does this happen? We need to understand how functions are managed using the stack.</a:t>
            </a:r>
          </a:p>
        </p:txBody>
      </p:sp>
    </p:spTree>
    <p:extLst>
      <p:ext uri="{BB962C8B-B14F-4D97-AF65-F5344CB8AC3E}">
        <p14:creationId xmlns:p14="http://schemas.microsoft.com/office/powerpoint/2010/main" val="1489114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5CC5F7-67FB-4422-966A-1537FF082330}" type="slidenum">
              <a:rPr lang="en-US"/>
              <a:pPr/>
              <a:t>9</a:t>
            </a:fld>
            <a:endParaRPr lang="en-US"/>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r>
              <a:rPr lang="en-US"/>
              <a:t>Compilers generate preamble and post-amble instructions for every function call.  The preamble pushes the function parameters on the stack, and saves a copy of the previous stack frame from its calling function on to the stack.  It then invokes the CALL instruction which pushes the EIP on the stack and then jumps to the entry point of the function.  The post-amble pops off the saved value of EIP from the stack into the EIP register by the RET instruction.</a:t>
            </a:r>
          </a:p>
        </p:txBody>
      </p:sp>
    </p:spTree>
    <p:extLst>
      <p:ext uri="{BB962C8B-B14F-4D97-AF65-F5344CB8AC3E}">
        <p14:creationId xmlns:p14="http://schemas.microsoft.com/office/powerpoint/2010/main" val="122160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AFAF6D-C3D2-4BF0-A54A-8ABDD6AF53D6}" type="slidenum">
              <a:rPr lang="en-US"/>
              <a:pPr/>
              <a:t>10</a:t>
            </a:fld>
            <a:endParaRPr lang="en-US"/>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r>
              <a:rPr lang="en-US"/>
              <a:t>This diagram explains how functions are invoked.</a:t>
            </a:r>
          </a:p>
        </p:txBody>
      </p:sp>
    </p:spTree>
    <p:extLst>
      <p:ext uri="{BB962C8B-B14F-4D97-AF65-F5344CB8AC3E}">
        <p14:creationId xmlns:p14="http://schemas.microsoft.com/office/powerpoint/2010/main" val="897429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66E4E41-ACAA-492B-B867-84139F652440}"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1026796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E4E41-ACAA-492B-B867-84139F652440}"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3272097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E4E41-ACAA-492B-B867-84139F652440}"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2449120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577538" name="Picture 2" descr="matri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87767" cy="6854825"/>
          </a:xfrm>
          <a:prstGeom prst="rect">
            <a:avLst/>
          </a:prstGeom>
          <a:noFill/>
          <a:extLst>
            <a:ext uri="{909E8E84-426E-40DD-AFC4-6F175D3DCCD1}">
              <a14:hiddenFill xmlns:a14="http://schemas.microsoft.com/office/drawing/2010/main">
                <a:solidFill>
                  <a:srgbClr val="FFFFFF"/>
                </a:solidFill>
              </a14:hiddenFill>
            </a:ext>
          </a:extLst>
        </p:spPr>
      </p:pic>
      <p:sp>
        <p:nvSpPr>
          <p:cNvPr id="577567" name="Rectangle 31"/>
          <p:cNvSpPr>
            <a:spLocks noGrp="1" noChangeArrowheads="1"/>
          </p:cNvSpPr>
          <p:nvPr>
            <p:ph type="subTitle" idx="1"/>
          </p:nvPr>
        </p:nvSpPr>
        <p:spPr>
          <a:xfrm>
            <a:off x="1828800" y="4495800"/>
            <a:ext cx="8534400" cy="1143000"/>
          </a:xfrm>
        </p:spPr>
        <p:txBody>
          <a:bodyPr/>
          <a:lstStyle>
            <a:lvl1pPr marL="0" indent="0" algn="ctr">
              <a:buFontTx/>
              <a:buNone/>
              <a:defRPr/>
            </a:lvl1pPr>
          </a:lstStyle>
          <a:p>
            <a:pPr lvl="0"/>
            <a:r>
              <a:rPr lang="en-US" noProof="0" smtClean="0"/>
              <a:t>Click to edit Master subtitle style</a:t>
            </a:r>
          </a:p>
        </p:txBody>
      </p:sp>
    </p:spTree>
    <p:extLst>
      <p:ext uri="{BB962C8B-B14F-4D97-AF65-F5344CB8AC3E}">
        <p14:creationId xmlns:p14="http://schemas.microsoft.com/office/powerpoint/2010/main" val="422507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6E4E41-ACAA-492B-B867-84139F652440}"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662769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66E4E41-ACAA-492B-B867-84139F652440}" type="datetimeFigureOut">
              <a:rPr lang="en-US" smtClean="0"/>
              <a:t>5/17/2014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3925210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6E4E41-ACAA-492B-B867-84139F652440}" type="datetimeFigureOut">
              <a:rPr lang="en-US" smtClean="0"/>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181137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66E4E41-ACAA-492B-B867-84139F652440}" type="datetimeFigureOut">
              <a:rPr lang="en-US" smtClean="0"/>
              <a:t>5/17/2014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792688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66E4E41-ACAA-492B-B867-84139F652440}" type="datetimeFigureOut">
              <a:rPr lang="en-US" smtClean="0"/>
              <a:t>5/17/2014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1338313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6E4E41-ACAA-492B-B867-84139F652440}" type="datetimeFigureOut">
              <a:rPr lang="en-US" smtClean="0"/>
              <a:t>5/17/2014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269861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E4E41-ACAA-492B-B867-84139F652440}" type="datetimeFigureOut">
              <a:rPr lang="en-US" smtClean="0"/>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28174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66E4E41-ACAA-492B-B867-84139F652440}" type="datetimeFigureOut">
              <a:rPr lang="en-US" smtClean="0"/>
              <a:t>5/17/2014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072F566-EFC9-4B97-B525-F3C5C1804D3F}" type="slidenum">
              <a:rPr lang="en-US" smtClean="0"/>
              <a:t>‹#›</a:t>
            </a:fld>
            <a:endParaRPr lang="en-US"/>
          </a:p>
        </p:txBody>
      </p:sp>
    </p:spTree>
    <p:extLst>
      <p:ext uri="{BB962C8B-B14F-4D97-AF65-F5344CB8AC3E}">
        <p14:creationId xmlns:p14="http://schemas.microsoft.com/office/powerpoint/2010/main" val="3368486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shade val="30000"/>
                <a:satMod val="115000"/>
              </a:schemeClr>
            </a:gs>
            <a:gs pos="72000">
              <a:schemeClr val="accent1">
                <a:shade val="67500"/>
                <a:satMod val="115000"/>
                <a:alpha val="58000"/>
              </a:schemeClr>
            </a:gs>
            <a:gs pos="100000">
              <a:schemeClr val="accent1">
                <a:shade val="100000"/>
                <a:satMod val="115000"/>
              </a:schemeClr>
            </a:gs>
          </a:gsLst>
          <a:path path="circle">
            <a:fillToRect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E4E41-ACAA-492B-B867-84139F652440}" type="datetimeFigureOut">
              <a:rPr lang="en-US" smtClean="0"/>
              <a:t>5/17/2014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72F566-EFC9-4B97-B525-F3C5C1804D3F}" type="slidenum">
              <a:rPr lang="en-US" smtClean="0"/>
              <a:t>‹#›</a:t>
            </a:fld>
            <a:endParaRPr lang="en-US"/>
          </a:p>
        </p:txBody>
      </p:sp>
    </p:spTree>
    <p:extLst>
      <p:ext uri="{BB962C8B-B14F-4D97-AF65-F5344CB8AC3E}">
        <p14:creationId xmlns:p14="http://schemas.microsoft.com/office/powerpoint/2010/main" val="294860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isoeh.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www.facebook.com/isoeh.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metasploit.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en.wikipedia.org/wiki/Anti-computer_forensics" TargetMode="External"/><Relationship Id="rId4" Type="http://schemas.openxmlformats.org/officeDocument/2006/relationships/hyperlink" Target="http://en.wikipedia.org/wiki/Exploit_(computer_security)"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2" name="Rectangle 4"/>
          <p:cNvSpPr>
            <a:spLocks noGrp="1" noChangeArrowheads="1"/>
          </p:cNvSpPr>
          <p:nvPr>
            <p:ph type="ctrTitle" idx="4294967295"/>
          </p:nvPr>
        </p:nvSpPr>
        <p:spPr bwMode="auto">
          <a:xfrm>
            <a:off x="685800" y="996987"/>
            <a:ext cx="9417269" cy="3547241"/>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r>
              <a:rPr lang="en-US" sz="4000" dirty="0" smtClean="0">
                <a:solidFill>
                  <a:schemeClr val="bg1"/>
                </a:solidFill>
              </a:rPr>
              <a:t/>
            </a:r>
            <a:br>
              <a:rPr lang="en-US" sz="4000" dirty="0" smtClean="0">
                <a:solidFill>
                  <a:schemeClr val="bg1"/>
                </a:solidFill>
              </a:rPr>
            </a:br>
            <a:r>
              <a:rPr lang="en-US" sz="4000" dirty="0" smtClean="0">
                <a:solidFill>
                  <a:schemeClr val="bg1"/>
                </a:solidFill>
              </a:rPr>
              <a:t>EXPLOIT WRITING</a:t>
            </a:r>
            <a:br>
              <a:rPr lang="en-US" sz="4000" dirty="0" smtClean="0">
                <a:solidFill>
                  <a:schemeClr val="bg1"/>
                </a:solidFill>
              </a:rPr>
            </a:br>
            <a:r>
              <a:rPr lang="en-US" sz="4000" dirty="0" smtClean="0">
                <a:solidFill>
                  <a:schemeClr val="bg1"/>
                </a:solidFill>
              </a:rPr>
              <a:t>- the art of hacking remote computers with </a:t>
            </a:r>
            <a:r>
              <a:rPr lang="en-US" sz="4000" dirty="0" err="1" smtClean="0">
                <a:solidFill>
                  <a:schemeClr val="bg1"/>
                </a:solidFill>
              </a:rPr>
              <a:t>Metasploit</a:t>
            </a:r>
            <a:r>
              <a:rPr lang="en-US" sz="4000" dirty="0" smtClean="0">
                <a:solidFill>
                  <a:schemeClr val="bg1"/>
                </a:solidFill>
              </a:rPr>
              <a:t> 			</a:t>
            </a:r>
            <a:br>
              <a:rPr lang="en-US" sz="4000" dirty="0" smtClean="0">
                <a:solidFill>
                  <a:schemeClr val="bg1"/>
                </a:solidFill>
              </a:rPr>
            </a:br>
            <a:r>
              <a:rPr lang="en-US" sz="4000" dirty="0">
                <a:solidFill>
                  <a:schemeClr val="bg1"/>
                </a:solidFill>
              </a:rPr>
              <a:t>	</a:t>
            </a:r>
            <a:r>
              <a:rPr lang="en-US" sz="4000" dirty="0" smtClean="0">
                <a:solidFill>
                  <a:schemeClr val="bg1"/>
                </a:solidFill>
              </a:rPr>
              <a:t>			</a:t>
            </a:r>
            <a:r>
              <a:rPr lang="en-US" sz="3200" i="1" dirty="0" smtClean="0">
                <a:solidFill>
                  <a:schemeClr val="bg1"/>
                </a:solidFill>
              </a:rPr>
              <a:t>from </a:t>
            </a:r>
            <a:r>
              <a:rPr lang="en-US" sz="3200" i="1" dirty="0">
                <a:solidFill>
                  <a:schemeClr val="bg1"/>
                </a:solidFill>
              </a:rPr>
              <a:t>vulnerability to exploit</a:t>
            </a:r>
            <a:endParaRPr lang="en-US" sz="4000" i="1" dirty="0">
              <a:solidFill>
                <a:schemeClr val="bg1"/>
              </a:solidFill>
            </a:endParaRPr>
          </a:p>
        </p:txBody>
      </p:sp>
      <p:sp>
        <p:nvSpPr>
          <p:cNvPr id="5" name="Text Box 12"/>
          <p:cNvSpPr txBox="1">
            <a:spLocks noChangeArrowheads="1"/>
          </p:cNvSpPr>
          <p:nvPr/>
        </p:nvSpPr>
        <p:spPr bwMode="auto">
          <a:xfrm>
            <a:off x="838200" y="190500"/>
            <a:ext cx="10560268" cy="1323975"/>
          </a:xfrm>
          <a:prstGeom prst="rect">
            <a:avLst/>
          </a:prstGeom>
          <a:noFill/>
          <a:ln>
            <a:noFill/>
          </a:ln>
          <a:effectLst/>
          <a:extLst/>
        </p:spPr>
        <p:txBody>
          <a:bodyPr wrap="square">
            <a:spAutoFit/>
          </a:bodyPr>
          <a:lstStyle/>
          <a:p>
            <a:pPr>
              <a:spcBef>
                <a:spcPct val="50000"/>
              </a:spcBef>
              <a:defRPr/>
            </a:pPr>
            <a:r>
              <a:rPr kumimoji="0" lang="en-US" sz="6000" i="1" baseline="2000" dirty="0">
                <a:solidFill>
                  <a:schemeClr val="accent2">
                    <a:lumMod val="20000"/>
                    <a:lumOff val="80000"/>
                  </a:schemeClr>
                </a:solidFill>
              </a:rPr>
              <a:t>INDIAN SCHOOL OF ETHICAL HACKING(ISOEH) PRESENTS:-</a:t>
            </a:r>
          </a:p>
        </p:txBody>
      </p:sp>
      <p:sp>
        <p:nvSpPr>
          <p:cNvPr id="6" name="TextBox 5"/>
          <p:cNvSpPr txBox="1"/>
          <p:nvPr/>
        </p:nvSpPr>
        <p:spPr>
          <a:xfrm>
            <a:off x="2743198" y="4314170"/>
            <a:ext cx="8939049" cy="1015663"/>
          </a:xfrm>
          <a:prstGeom prst="rect">
            <a:avLst/>
          </a:prstGeom>
          <a:noFill/>
        </p:spPr>
        <p:txBody>
          <a:bodyPr wrap="square">
            <a:spAutoFit/>
          </a:bodyPr>
          <a:lstStyle/>
          <a:p>
            <a:pPr lvl="8">
              <a:spcBef>
                <a:spcPct val="20000"/>
              </a:spcBef>
              <a:defRPr/>
            </a:pPr>
            <a:r>
              <a:rPr lang="en-US" sz="6000" b="1" dirty="0">
                <a:solidFill>
                  <a:schemeClr val="accent4"/>
                </a:solidFill>
              </a:rPr>
              <a:t>By- </a:t>
            </a:r>
            <a:r>
              <a:rPr lang="en-US" sz="6000" b="1" dirty="0" err="1">
                <a:solidFill>
                  <a:schemeClr val="accent4"/>
                </a:solidFill>
              </a:rPr>
              <a:t>Samrat</a:t>
            </a:r>
            <a:r>
              <a:rPr lang="en-US" sz="6000" b="1" dirty="0">
                <a:solidFill>
                  <a:schemeClr val="accent4"/>
                </a:solidFill>
              </a:rPr>
              <a:t> Das</a:t>
            </a:r>
            <a:endParaRPr lang="en-US" sz="3200" b="1" dirty="0">
              <a:solidFill>
                <a:schemeClr val="accent4"/>
              </a:solidFill>
            </a:endParaRPr>
          </a:p>
        </p:txBody>
      </p:sp>
      <p:sp>
        <p:nvSpPr>
          <p:cNvPr id="8" name="TextBox 3"/>
          <p:cNvSpPr txBox="1">
            <a:spLocks noChangeArrowheads="1"/>
          </p:cNvSpPr>
          <p:nvPr/>
        </p:nvSpPr>
        <p:spPr bwMode="auto">
          <a:xfrm>
            <a:off x="685800" y="5422900"/>
            <a:ext cx="8001000"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5000"/>
              <a:buFont typeface="Monotype Sorts" pitchFamily="2" charset="2"/>
              <a:buChar char="b"/>
              <a:defRPr kumimoji="1" sz="3200">
                <a:solidFill>
                  <a:schemeClr val="tx1"/>
                </a:solidFill>
                <a:latin typeface="Impact" panose="020B0806030902050204" pitchFamily="34" charset="0"/>
              </a:defRPr>
            </a:lvl1pPr>
            <a:lvl2pPr marL="742950" indent="-285750">
              <a:spcBef>
                <a:spcPct val="20000"/>
              </a:spcBef>
              <a:buClr>
                <a:schemeClr val="accent2"/>
              </a:buClr>
              <a:buChar char="•"/>
              <a:defRPr kumimoji="1" sz="2800">
                <a:solidFill>
                  <a:schemeClr val="tx1"/>
                </a:solidFill>
                <a:latin typeface="Impact" panose="020B0806030902050204" pitchFamily="34" charset="0"/>
              </a:defRPr>
            </a:lvl2pPr>
            <a:lvl3pPr marL="1143000" indent="-228600">
              <a:spcBef>
                <a:spcPct val="20000"/>
              </a:spcBef>
              <a:buChar char="–"/>
              <a:defRPr kumimoji="1" sz="2400">
                <a:solidFill>
                  <a:schemeClr val="tx1"/>
                </a:solidFill>
                <a:latin typeface="Impact" panose="020B0806030902050204" pitchFamily="34" charset="0"/>
              </a:defRPr>
            </a:lvl3pPr>
            <a:lvl4pPr marL="1600200" indent="-228600">
              <a:spcBef>
                <a:spcPct val="20000"/>
              </a:spcBef>
              <a:buChar char="–"/>
              <a:defRPr kumimoji="1" sz="2000">
                <a:solidFill>
                  <a:schemeClr val="tx1"/>
                </a:solidFill>
                <a:latin typeface="Impact" panose="020B0806030902050204" pitchFamily="34" charset="0"/>
              </a:defRPr>
            </a:lvl4pPr>
            <a:lvl5pPr marL="2057400" indent="-228600">
              <a:spcBef>
                <a:spcPct val="20000"/>
              </a:spcBef>
              <a:buChar char="»"/>
              <a:defRPr kumimoji="1" sz="2000">
                <a:solidFill>
                  <a:schemeClr val="tx1"/>
                </a:solidFill>
                <a:latin typeface="Impact" panose="020B0806030902050204" pitchFamily="34" charset="0"/>
              </a:defRPr>
            </a:lvl5pPr>
            <a:lvl6pPr marL="2514600" indent="-228600" eaLnBrk="0" fontAlgn="base" hangingPunct="0">
              <a:spcBef>
                <a:spcPct val="20000"/>
              </a:spcBef>
              <a:spcAft>
                <a:spcPct val="0"/>
              </a:spcAft>
              <a:buChar char="»"/>
              <a:defRPr kumimoji="1" sz="2000">
                <a:solidFill>
                  <a:schemeClr val="tx1"/>
                </a:solidFill>
                <a:latin typeface="Impact" panose="020B0806030902050204" pitchFamily="34" charset="0"/>
              </a:defRPr>
            </a:lvl6pPr>
            <a:lvl7pPr marL="2971800" indent="-228600" eaLnBrk="0" fontAlgn="base" hangingPunct="0">
              <a:spcBef>
                <a:spcPct val="20000"/>
              </a:spcBef>
              <a:spcAft>
                <a:spcPct val="0"/>
              </a:spcAft>
              <a:buChar char="»"/>
              <a:defRPr kumimoji="1" sz="2000">
                <a:solidFill>
                  <a:schemeClr val="tx1"/>
                </a:solidFill>
                <a:latin typeface="Impact" panose="020B0806030902050204" pitchFamily="34" charset="0"/>
              </a:defRPr>
            </a:lvl7pPr>
            <a:lvl8pPr marL="3429000" indent="-228600" eaLnBrk="0" fontAlgn="base" hangingPunct="0">
              <a:spcBef>
                <a:spcPct val="20000"/>
              </a:spcBef>
              <a:spcAft>
                <a:spcPct val="0"/>
              </a:spcAft>
              <a:buChar char="»"/>
              <a:defRPr kumimoji="1" sz="2000">
                <a:solidFill>
                  <a:schemeClr val="tx1"/>
                </a:solidFill>
                <a:latin typeface="Impact" panose="020B0806030902050204" pitchFamily="34" charset="0"/>
              </a:defRPr>
            </a:lvl8pPr>
            <a:lvl9pPr marL="3886200" indent="-228600" eaLnBrk="0" fontAlgn="base" hangingPunct="0">
              <a:spcBef>
                <a:spcPct val="20000"/>
              </a:spcBef>
              <a:spcAft>
                <a:spcPct val="0"/>
              </a:spcAft>
              <a:buChar char="»"/>
              <a:defRPr kumimoji="1" sz="2000">
                <a:solidFill>
                  <a:schemeClr val="tx1"/>
                </a:solidFill>
                <a:latin typeface="Impact" panose="020B0806030902050204" pitchFamily="34" charset="0"/>
              </a:defRPr>
            </a:lvl9pPr>
          </a:lstStyle>
          <a:p>
            <a:pPr>
              <a:spcBef>
                <a:spcPct val="0"/>
              </a:spcBef>
              <a:buClrTx/>
              <a:buSzTx/>
              <a:buFontTx/>
              <a:buNone/>
            </a:pPr>
            <a:r>
              <a:rPr lang="en-US" sz="3600" dirty="0">
                <a:latin typeface="Tahoma" panose="020B0604030504040204" pitchFamily="34" charset="0"/>
                <a:hlinkClick r:id="rId3"/>
              </a:rPr>
              <a:t>www.isoeh.com</a:t>
            </a:r>
            <a:endParaRPr lang="en-US" sz="3600" dirty="0">
              <a:latin typeface="Tahoma" panose="020B0604030504040204" pitchFamily="34" charset="0"/>
            </a:endParaRPr>
          </a:p>
          <a:p>
            <a:pPr>
              <a:spcBef>
                <a:spcPct val="0"/>
              </a:spcBef>
              <a:buClrTx/>
              <a:buSzTx/>
              <a:buFontTx/>
              <a:buNone/>
            </a:pPr>
            <a:r>
              <a:rPr lang="en-US" sz="3600" dirty="0">
                <a:latin typeface="Tahoma" panose="020B0604030504040204" pitchFamily="34" charset="0"/>
                <a:hlinkClick r:id="rId4"/>
              </a:rPr>
              <a:t>www.facebook.com/isoeh.in</a:t>
            </a:r>
            <a:endParaRPr lang="en-US" sz="3600" dirty="0">
              <a:latin typeface="Tahoma" panose="020B0604030504040204" pitchFamily="34" charset="0"/>
            </a:endParaRPr>
          </a:p>
          <a:p>
            <a:pPr>
              <a:spcBef>
                <a:spcPct val="0"/>
              </a:spcBef>
              <a:buClrTx/>
              <a:buSzTx/>
              <a:buFontTx/>
              <a:buNone/>
            </a:pPr>
            <a:endParaRPr lang="en-US" sz="3000" dirty="0">
              <a:latin typeface="Tahoma" panose="020B0604030504040204" pitchFamily="34" charset="0"/>
            </a:endParaRPr>
          </a:p>
        </p:txBody>
      </p:sp>
    </p:spTree>
    <p:extLst>
      <p:ext uri="{BB962C8B-B14F-4D97-AF65-F5344CB8AC3E}">
        <p14:creationId xmlns:p14="http://schemas.microsoft.com/office/powerpoint/2010/main" val="25526500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a:t>Calling a function</a:t>
            </a:r>
          </a:p>
        </p:txBody>
      </p:sp>
      <p:sp>
        <p:nvSpPr>
          <p:cNvPr id="448522" name="Rectangle 10"/>
          <p:cNvSpPr>
            <a:spLocks noChangeArrowheads="1"/>
          </p:cNvSpPr>
          <p:nvPr/>
        </p:nvSpPr>
        <p:spPr bwMode="auto">
          <a:xfrm>
            <a:off x="4114800" y="1720850"/>
            <a:ext cx="1600200" cy="23622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solidFill>
                  <a:srgbClr val="000000"/>
                </a:solidFill>
              </a:rPr>
              <a:t>main()</a:t>
            </a:r>
          </a:p>
          <a:p>
            <a:pPr algn="l"/>
            <a:r>
              <a:rPr lang="en-US">
                <a:solidFill>
                  <a:srgbClr val="000000"/>
                </a:solidFill>
              </a:rPr>
              <a:t>{</a:t>
            </a:r>
          </a:p>
          <a:p>
            <a:pPr algn="l"/>
            <a:r>
              <a:rPr lang="en-US">
                <a:solidFill>
                  <a:srgbClr val="000000"/>
                </a:solidFill>
              </a:rPr>
              <a:t>   :</a:t>
            </a:r>
          </a:p>
          <a:p>
            <a:pPr algn="l"/>
            <a:r>
              <a:rPr lang="en-US">
                <a:solidFill>
                  <a:srgbClr val="000000"/>
                </a:solidFill>
              </a:rPr>
              <a:t>   func1(str)</a:t>
            </a:r>
          </a:p>
          <a:p>
            <a:pPr algn="l"/>
            <a:r>
              <a:rPr lang="en-US">
                <a:solidFill>
                  <a:srgbClr val="000000"/>
                </a:solidFill>
              </a:rPr>
              <a:t>   :</a:t>
            </a:r>
          </a:p>
          <a:p>
            <a:pPr algn="l"/>
            <a:r>
              <a:rPr lang="en-US">
                <a:solidFill>
                  <a:srgbClr val="000000"/>
                </a:solidFill>
              </a:rPr>
              <a:t>   :</a:t>
            </a:r>
          </a:p>
          <a:p>
            <a:pPr algn="l"/>
            <a:r>
              <a:rPr lang="en-US">
                <a:solidFill>
                  <a:srgbClr val="000000"/>
                </a:solidFill>
              </a:rPr>
              <a:t>   :</a:t>
            </a:r>
          </a:p>
          <a:p>
            <a:pPr algn="l"/>
            <a:r>
              <a:rPr lang="en-US">
                <a:solidFill>
                  <a:srgbClr val="000000"/>
                </a:solidFill>
              </a:rPr>
              <a:t>}</a:t>
            </a:r>
          </a:p>
        </p:txBody>
      </p:sp>
      <p:sp>
        <p:nvSpPr>
          <p:cNvPr id="448531" name="Rectangle 19"/>
          <p:cNvSpPr>
            <a:spLocks noChangeArrowheads="1"/>
          </p:cNvSpPr>
          <p:nvPr/>
        </p:nvSpPr>
        <p:spPr bwMode="auto">
          <a:xfrm>
            <a:off x="7848600" y="3810000"/>
            <a:ext cx="1524000" cy="18732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a:solidFill>
                  <a:srgbClr val="000000"/>
                </a:solidFill>
              </a:rPr>
              <a:t>func1(str)</a:t>
            </a:r>
          </a:p>
          <a:p>
            <a:pPr algn="l"/>
            <a:r>
              <a:rPr lang="en-US">
                <a:solidFill>
                  <a:srgbClr val="000000"/>
                </a:solidFill>
              </a:rPr>
              <a:t>{</a:t>
            </a:r>
          </a:p>
          <a:p>
            <a:pPr algn="l"/>
            <a:r>
              <a:rPr lang="en-US">
                <a:solidFill>
                  <a:srgbClr val="000000"/>
                </a:solidFill>
              </a:rPr>
              <a:t>   :</a:t>
            </a:r>
          </a:p>
          <a:p>
            <a:pPr algn="l"/>
            <a:r>
              <a:rPr lang="en-US">
                <a:solidFill>
                  <a:srgbClr val="000000"/>
                </a:solidFill>
              </a:rPr>
              <a:t>   :</a:t>
            </a:r>
          </a:p>
          <a:p>
            <a:pPr algn="l"/>
            <a:r>
              <a:rPr lang="en-US">
                <a:solidFill>
                  <a:srgbClr val="000000"/>
                </a:solidFill>
              </a:rPr>
              <a:t>   :</a:t>
            </a:r>
          </a:p>
          <a:p>
            <a:pPr algn="l"/>
            <a:r>
              <a:rPr lang="en-US">
                <a:solidFill>
                  <a:srgbClr val="000000"/>
                </a:solidFill>
              </a:rPr>
              <a:t>}</a:t>
            </a:r>
          </a:p>
        </p:txBody>
      </p:sp>
      <p:sp>
        <p:nvSpPr>
          <p:cNvPr id="448532" name="Text Box 20"/>
          <p:cNvSpPr txBox="1">
            <a:spLocks noChangeArrowheads="1"/>
          </p:cNvSpPr>
          <p:nvPr/>
        </p:nvSpPr>
        <p:spPr bwMode="auto">
          <a:xfrm>
            <a:off x="6705600" y="2514601"/>
            <a:ext cx="1219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t>push str</a:t>
            </a:r>
          </a:p>
          <a:p>
            <a:pPr algn="l"/>
            <a:r>
              <a:rPr lang="en-US" sz="1400"/>
              <a:t>CALL</a:t>
            </a:r>
          </a:p>
          <a:p>
            <a:pPr algn="l"/>
            <a:r>
              <a:rPr lang="en-US" sz="1400"/>
              <a:t>   (push EIP)</a:t>
            </a:r>
          </a:p>
          <a:p>
            <a:pPr algn="l"/>
            <a:r>
              <a:rPr lang="en-US" sz="1400"/>
              <a:t>push EBP</a:t>
            </a:r>
          </a:p>
        </p:txBody>
      </p:sp>
      <p:sp>
        <p:nvSpPr>
          <p:cNvPr id="448533" name="Text Box 21"/>
          <p:cNvSpPr txBox="1">
            <a:spLocks noChangeArrowheads="1"/>
          </p:cNvSpPr>
          <p:nvPr/>
        </p:nvSpPr>
        <p:spPr bwMode="auto">
          <a:xfrm>
            <a:off x="7086601" y="5943600"/>
            <a:ext cx="8435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RET</a:t>
            </a:r>
          </a:p>
          <a:p>
            <a:pPr algn="l"/>
            <a:r>
              <a:rPr lang="en-US" sz="1400"/>
              <a:t>(pop EIP)</a:t>
            </a:r>
          </a:p>
        </p:txBody>
      </p:sp>
      <p:sp>
        <p:nvSpPr>
          <p:cNvPr id="448535" name="Line 23"/>
          <p:cNvSpPr>
            <a:spLocks noChangeShapeType="1"/>
          </p:cNvSpPr>
          <p:nvPr/>
        </p:nvSpPr>
        <p:spPr bwMode="auto">
          <a:xfrm>
            <a:off x="5715000" y="271145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448536" name="AutoShape 24"/>
          <p:cNvCxnSpPr>
            <a:cxnSpLocks noChangeShapeType="1"/>
            <a:stCxn id="448532" idx="3"/>
            <a:endCxn id="448531" idx="0"/>
          </p:cNvCxnSpPr>
          <p:nvPr/>
        </p:nvCxnSpPr>
        <p:spPr bwMode="auto">
          <a:xfrm>
            <a:off x="7924800" y="2991654"/>
            <a:ext cx="685800" cy="818346"/>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8537" name="AutoShape 25"/>
          <p:cNvCxnSpPr>
            <a:cxnSpLocks noChangeShapeType="1"/>
            <a:stCxn id="448531" idx="2"/>
            <a:endCxn id="448533" idx="3"/>
          </p:cNvCxnSpPr>
          <p:nvPr/>
        </p:nvCxnSpPr>
        <p:spPr bwMode="auto">
          <a:xfrm rot="5400000">
            <a:off x="8009371" y="5603982"/>
            <a:ext cx="521960" cy="680499"/>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8538" name="AutoShape 26"/>
          <p:cNvCxnSpPr>
            <a:cxnSpLocks noChangeShapeType="1"/>
            <a:stCxn id="448533" idx="1"/>
            <a:endCxn id="448522" idx="3"/>
          </p:cNvCxnSpPr>
          <p:nvPr/>
        </p:nvCxnSpPr>
        <p:spPr bwMode="auto">
          <a:xfrm rot="10800000">
            <a:off x="5715000" y="2901950"/>
            <a:ext cx="1371600" cy="330326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0969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rPr lang="en-US"/>
              <a:t>victim’s Memory Map - before</a:t>
            </a:r>
          </a:p>
        </p:txBody>
      </p:sp>
      <p:sp>
        <p:nvSpPr>
          <p:cNvPr id="449539" name="Rectangle 3"/>
          <p:cNvSpPr>
            <a:spLocks noChangeArrowheads="1"/>
          </p:cNvSpPr>
          <p:nvPr/>
        </p:nvSpPr>
        <p:spPr bwMode="auto">
          <a:xfrm>
            <a:off x="4648200" y="6324600"/>
            <a:ext cx="3200400" cy="381000"/>
          </a:xfrm>
          <a:prstGeom prst="rect">
            <a:avLst/>
          </a:prstGeom>
          <a:solidFill>
            <a:srgbClr val="0000C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envp, argv, etc…</a:t>
            </a:r>
          </a:p>
        </p:txBody>
      </p:sp>
      <p:sp>
        <p:nvSpPr>
          <p:cNvPr id="449540" name="Rectangle 4"/>
          <p:cNvSpPr>
            <a:spLocks noChangeArrowheads="1"/>
          </p:cNvSpPr>
          <p:nvPr/>
        </p:nvSpPr>
        <p:spPr bwMode="auto">
          <a:xfrm>
            <a:off x="4648200" y="59436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main() local vars</a:t>
            </a:r>
          </a:p>
        </p:txBody>
      </p:sp>
      <p:sp>
        <p:nvSpPr>
          <p:cNvPr id="449541" name="Rectangle 5"/>
          <p:cNvSpPr>
            <a:spLocks noChangeArrowheads="1"/>
          </p:cNvSpPr>
          <p:nvPr/>
        </p:nvSpPr>
        <p:spPr bwMode="auto">
          <a:xfrm>
            <a:off x="4648200" y="5562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param1</a:t>
            </a:r>
          </a:p>
        </p:txBody>
      </p:sp>
      <p:sp>
        <p:nvSpPr>
          <p:cNvPr id="449542" name="Rectangle 6"/>
          <p:cNvSpPr>
            <a:spLocks noChangeArrowheads="1"/>
          </p:cNvSpPr>
          <p:nvPr/>
        </p:nvSpPr>
        <p:spPr bwMode="auto">
          <a:xfrm>
            <a:off x="4648200" y="5181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saved EIP</a:t>
            </a:r>
          </a:p>
        </p:txBody>
      </p:sp>
      <p:sp>
        <p:nvSpPr>
          <p:cNvPr id="449543" name="Rectangle 7"/>
          <p:cNvSpPr>
            <a:spLocks noChangeArrowheads="1"/>
          </p:cNvSpPr>
          <p:nvPr/>
        </p:nvSpPr>
        <p:spPr bwMode="auto">
          <a:xfrm>
            <a:off x="4648200" y="4800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saved EBP</a:t>
            </a:r>
          </a:p>
        </p:txBody>
      </p:sp>
      <p:sp>
        <p:nvSpPr>
          <p:cNvPr id="449544" name="Rectangle 8"/>
          <p:cNvSpPr>
            <a:spLocks noChangeArrowheads="1"/>
          </p:cNvSpPr>
          <p:nvPr/>
        </p:nvSpPr>
        <p:spPr bwMode="auto">
          <a:xfrm>
            <a:off x="4648200" y="4038600"/>
            <a:ext cx="3200400" cy="762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func1::buffer[128]</a:t>
            </a:r>
          </a:p>
        </p:txBody>
      </p:sp>
      <p:sp>
        <p:nvSpPr>
          <p:cNvPr id="449549" name="Rectangle 13"/>
          <p:cNvSpPr>
            <a:spLocks noChangeArrowheads="1"/>
          </p:cNvSpPr>
          <p:nvPr/>
        </p:nvSpPr>
        <p:spPr bwMode="auto">
          <a:xfrm>
            <a:off x="4648200" y="1981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.bss</a:t>
            </a:r>
          </a:p>
        </p:txBody>
      </p:sp>
      <p:sp>
        <p:nvSpPr>
          <p:cNvPr id="449550" name="Rectangle 14"/>
          <p:cNvSpPr>
            <a:spLocks noChangeArrowheads="1"/>
          </p:cNvSpPr>
          <p:nvPr/>
        </p:nvSpPr>
        <p:spPr bwMode="auto">
          <a:xfrm>
            <a:off x="4648200" y="1600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.data</a:t>
            </a:r>
          </a:p>
        </p:txBody>
      </p:sp>
      <p:sp>
        <p:nvSpPr>
          <p:cNvPr id="449551" name="Rectangle 15"/>
          <p:cNvSpPr>
            <a:spLocks noChangeArrowheads="1"/>
          </p:cNvSpPr>
          <p:nvPr/>
        </p:nvSpPr>
        <p:spPr bwMode="auto">
          <a:xfrm>
            <a:off x="4648200" y="1219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.text</a:t>
            </a:r>
          </a:p>
        </p:txBody>
      </p:sp>
      <p:sp>
        <p:nvSpPr>
          <p:cNvPr id="449552" name="Text Box 16"/>
          <p:cNvSpPr txBox="1">
            <a:spLocks noChangeArrowheads="1"/>
          </p:cNvSpPr>
          <p:nvPr/>
        </p:nvSpPr>
        <p:spPr bwMode="auto">
          <a:xfrm>
            <a:off x="3033713" y="6400801"/>
            <a:ext cx="13319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Bottom of stack</a:t>
            </a:r>
          </a:p>
        </p:txBody>
      </p:sp>
      <p:sp>
        <p:nvSpPr>
          <p:cNvPr id="449553" name="Text Box 17"/>
          <p:cNvSpPr txBox="1">
            <a:spLocks noChangeArrowheads="1"/>
          </p:cNvSpPr>
          <p:nvPr/>
        </p:nvSpPr>
        <p:spPr bwMode="auto">
          <a:xfrm>
            <a:off x="3200400" y="3733800"/>
            <a:ext cx="1046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Top of stack</a:t>
            </a:r>
          </a:p>
          <a:p>
            <a:r>
              <a:rPr lang="en-US" sz="1400"/>
              <a:t>ESP</a:t>
            </a:r>
          </a:p>
        </p:txBody>
      </p:sp>
      <p:sp>
        <p:nvSpPr>
          <p:cNvPr id="449554" name="Line 18"/>
          <p:cNvSpPr>
            <a:spLocks noChangeShapeType="1"/>
          </p:cNvSpPr>
          <p:nvPr/>
        </p:nvSpPr>
        <p:spPr bwMode="auto">
          <a:xfrm flipH="1">
            <a:off x="7848600" y="5943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55" name="Line 19"/>
          <p:cNvSpPr>
            <a:spLocks noChangeShapeType="1"/>
          </p:cNvSpPr>
          <p:nvPr/>
        </p:nvSpPr>
        <p:spPr bwMode="auto">
          <a:xfrm flipH="1">
            <a:off x="7848600" y="4038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56" name="Text Box 20"/>
          <p:cNvSpPr txBox="1">
            <a:spLocks noChangeArrowheads="1"/>
          </p:cNvSpPr>
          <p:nvPr/>
        </p:nvSpPr>
        <p:spPr bwMode="auto">
          <a:xfrm>
            <a:off x="8229600" y="4876801"/>
            <a:ext cx="14025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frame 0 - func1()</a:t>
            </a:r>
          </a:p>
        </p:txBody>
      </p:sp>
      <p:sp>
        <p:nvSpPr>
          <p:cNvPr id="449558" name="Line 22"/>
          <p:cNvSpPr>
            <a:spLocks noChangeShapeType="1"/>
          </p:cNvSpPr>
          <p:nvPr/>
        </p:nvSpPr>
        <p:spPr bwMode="auto">
          <a:xfrm>
            <a:off x="4267200" y="4114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59" name="Line 23"/>
          <p:cNvSpPr>
            <a:spLocks noChangeShapeType="1"/>
          </p:cNvSpPr>
          <p:nvPr/>
        </p:nvSpPr>
        <p:spPr bwMode="auto">
          <a:xfrm flipH="1">
            <a:off x="7848600" y="632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9560" name="Text Box 24"/>
          <p:cNvSpPr txBox="1">
            <a:spLocks noChangeArrowheads="1"/>
          </p:cNvSpPr>
          <p:nvPr/>
        </p:nvSpPr>
        <p:spPr bwMode="auto">
          <a:xfrm>
            <a:off x="8229600" y="5959476"/>
            <a:ext cx="135761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frame 1 - main()</a:t>
            </a:r>
          </a:p>
        </p:txBody>
      </p:sp>
      <p:sp>
        <p:nvSpPr>
          <p:cNvPr id="449557" name="Rectangle 21"/>
          <p:cNvSpPr>
            <a:spLocks noChangeArrowheads="1"/>
          </p:cNvSpPr>
          <p:nvPr/>
        </p:nvSpPr>
        <p:spPr bwMode="auto">
          <a:xfrm>
            <a:off x="4648200" y="2362200"/>
            <a:ext cx="3200400" cy="1676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68664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rPr lang="en-US"/>
              <a:t>victim’s Memory Map - after</a:t>
            </a:r>
          </a:p>
        </p:txBody>
      </p:sp>
      <p:sp>
        <p:nvSpPr>
          <p:cNvPr id="450563" name="Rectangle 3"/>
          <p:cNvSpPr>
            <a:spLocks noChangeArrowheads="1"/>
          </p:cNvSpPr>
          <p:nvPr/>
        </p:nvSpPr>
        <p:spPr bwMode="auto">
          <a:xfrm>
            <a:off x="4648200" y="6324600"/>
            <a:ext cx="3200400" cy="381000"/>
          </a:xfrm>
          <a:prstGeom prst="rect">
            <a:avLst/>
          </a:prstGeom>
          <a:solidFill>
            <a:srgbClr val="0000C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envp, argv, etc…</a:t>
            </a:r>
          </a:p>
        </p:txBody>
      </p:sp>
      <p:sp>
        <p:nvSpPr>
          <p:cNvPr id="450564" name="Rectangle 4"/>
          <p:cNvSpPr>
            <a:spLocks noChangeArrowheads="1"/>
          </p:cNvSpPr>
          <p:nvPr/>
        </p:nvSpPr>
        <p:spPr bwMode="auto">
          <a:xfrm>
            <a:off x="4648200" y="59436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main() local vars</a:t>
            </a:r>
          </a:p>
        </p:txBody>
      </p:sp>
      <p:sp>
        <p:nvSpPr>
          <p:cNvPr id="450565" name="Rectangle 5"/>
          <p:cNvSpPr>
            <a:spLocks noChangeArrowheads="1"/>
          </p:cNvSpPr>
          <p:nvPr/>
        </p:nvSpPr>
        <p:spPr bwMode="auto">
          <a:xfrm>
            <a:off x="4648200" y="5562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param1</a:t>
            </a:r>
          </a:p>
        </p:txBody>
      </p:sp>
      <p:sp>
        <p:nvSpPr>
          <p:cNvPr id="450566" name="Rectangle 6"/>
          <p:cNvSpPr>
            <a:spLocks noChangeArrowheads="1"/>
          </p:cNvSpPr>
          <p:nvPr/>
        </p:nvSpPr>
        <p:spPr bwMode="auto">
          <a:xfrm>
            <a:off x="4648200" y="5181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808080"/>
                </a:solidFill>
              </a:rPr>
              <a:t>saved EIP</a:t>
            </a:r>
          </a:p>
        </p:txBody>
      </p:sp>
      <p:sp>
        <p:nvSpPr>
          <p:cNvPr id="450567" name="Rectangle 7"/>
          <p:cNvSpPr>
            <a:spLocks noChangeArrowheads="1"/>
          </p:cNvSpPr>
          <p:nvPr/>
        </p:nvSpPr>
        <p:spPr bwMode="auto">
          <a:xfrm>
            <a:off x="4648200" y="4800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808080"/>
                </a:solidFill>
              </a:rPr>
              <a:t>saved EBP</a:t>
            </a:r>
          </a:p>
        </p:txBody>
      </p:sp>
      <p:sp>
        <p:nvSpPr>
          <p:cNvPr id="450568" name="Rectangle 8"/>
          <p:cNvSpPr>
            <a:spLocks noChangeArrowheads="1"/>
          </p:cNvSpPr>
          <p:nvPr/>
        </p:nvSpPr>
        <p:spPr bwMode="auto">
          <a:xfrm>
            <a:off x="4648200" y="4038600"/>
            <a:ext cx="3200400" cy="762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808080"/>
                </a:solidFill>
              </a:rPr>
              <a:t>func1::buffer[128]</a:t>
            </a:r>
          </a:p>
        </p:txBody>
      </p:sp>
      <p:sp>
        <p:nvSpPr>
          <p:cNvPr id="450569" name="Rectangle 9"/>
          <p:cNvSpPr>
            <a:spLocks noChangeArrowheads="1"/>
          </p:cNvSpPr>
          <p:nvPr/>
        </p:nvSpPr>
        <p:spPr bwMode="auto">
          <a:xfrm>
            <a:off x="4648200" y="1981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.bss</a:t>
            </a:r>
          </a:p>
        </p:txBody>
      </p:sp>
      <p:sp>
        <p:nvSpPr>
          <p:cNvPr id="450570" name="Rectangle 10"/>
          <p:cNvSpPr>
            <a:spLocks noChangeArrowheads="1"/>
          </p:cNvSpPr>
          <p:nvPr/>
        </p:nvSpPr>
        <p:spPr bwMode="auto">
          <a:xfrm>
            <a:off x="4648200" y="1600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.data</a:t>
            </a:r>
          </a:p>
        </p:txBody>
      </p:sp>
      <p:sp>
        <p:nvSpPr>
          <p:cNvPr id="450571" name="Rectangle 11"/>
          <p:cNvSpPr>
            <a:spLocks noChangeArrowheads="1"/>
          </p:cNvSpPr>
          <p:nvPr/>
        </p:nvSpPr>
        <p:spPr bwMode="auto">
          <a:xfrm>
            <a:off x="4648200" y="1219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.text</a:t>
            </a:r>
          </a:p>
        </p:txBody>
      </p:sp>
      <p:sp>
        <p:nvSpPr>
          <p:cNvPr id="450572" name="Text Box 12"/>
          <p:cNvSpPr txBox="1">
            <a:spLocks noChangeArrowheads="1"/>
          </p:cNvSpPr>
          <p:nvPr/>
        </p:nvSpPr>
        <p:spPr bwMode="auto">
          <a:xfrm>
            <a:off x="3033713" y="6400801"/>
            <a:ext cx="13319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Bottom of stack</a:t>
            </a:r>
          </a:p>
        </p:txBody>
      </p:sp>
      <p:sp>
        <p:nvSpPr>
          <p:cNvPr id="450573" name="Text Box 13"/>
          <p:cNvSpPr txBox="1">
            <a:spLocks noChangeArrowheads="1"/>
          </p:cNvSpPr>
          <p:nvPr/>
        </p:nvSpPr>
        <p:spPr bwMode="auto">
          <a:xfrm>
            <a:off x="3200400" y="3733800"/>
            <a:ext cx="1046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Top of stack</a:t>
            </a:r>
          </a:p>
          <a:p>
            <a:r>
              <a:rPr lang="en-US" sz="1400"/>
              <a:t>ESP</a:t>
            </a:r>
          </a:p>
        </p:txBody>
      </p:sp>
      <p:sp>
        <p:nvSpPr>
          <p:cNvPr id="450574" name="Line 14"/>
          <p:cNvSpPr>
            <a:spLocks noChangeShapeType="1"/>
          </p:cNvSpPr>
          <p:nvPr/>
        </p:nvSpPr>
        <p:spPr bwMode="auto">
          <a:xfrm flipH="1">
            <a:off x="7848600" y="5943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75" name="Line 15"/>
          <p:cNvSpPr>
            <a:spLocks noChangeShapeType="1"/>
          </p:cNvSpPr>
          <p:nvPr/>
        </p:nvSpPr>
        <p:spPr bwMode="auto">
          <a:xfrm flipH="1">
            <a:off x="7848600" y="4038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76" name="Text Box 16"/>
          <p:cNvSpPr txBox="1">
            <a:spLocks noChangeArrowheads="1"/>
          </p:cNvSpPr>
          <p:nvPr/>
        </p:nvSpPr>
        <p:spPr bwMode="auto">
          <a:xfrm>
            <a:off x="8229601" y="4511675"/>
            <a:ext cx="10412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Stack frame</a:t>
            </a:r>
          </a:p>
          <a:p>
            <a:pPr algn="l"/>
            <a:r>
              <a:rPr lang="en-US" sz="1400"/>
              <a:t>for func1()</a:t>
            </a:r>
          </a:p>
        </p:txBody>
      </p:sp>
      <p:sp>
        <p:nvSpPr>
          <p:cNvPr id="450577" name="Rectangle 17"/>
          <p:cNvSpPr>
            <a:spLocks noChangeArrowheads="1"/>
          </p:cNvSpPr>
          <p:nvPr/>
        </p:nvSpPr>
        <p:spPr bwMode="auto">
          <a:xfrm>
            <a:off x="4648200" y="2362200"/>
            <a:ext cx="3200400" cy="1676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78" name="Line 18"/>
          <p:cNvSpPr>
            <a:spLocks noChangeShapeType="1"/>
          </p:cNvSpPr>
          <p:nvPr/>
        </p:nvSpPr>
        <p:spPr bwMode="auto">
          <a:xfrm>
            <a:off x="4267200" y="41148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579" name="Rectangle 19"/>
          <p:cNvSpPr>
            <a:spLocks noChangeArrowheads="1"/>
          </p:cNvSpPr>
          <p:nvPr/>
        </p:nvSpPr>
        <p:spPr bwMode="auto">
          <a:xfrm>
            <a:off x="4648200" y="3886200"/>
            <a:ext cx="3200400" cy="17526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chemeClr val="tx2"/>
                </a:solidFill>
              </a:rPr>
              <a:t>AAAAAAAAAAAAAAAAAAA</a:t>
            </a:r>
          </a:p>
          <a:p>
            <a:pPr algn="ctr"/>
            <a:r>
              <a:rPr lang="en-US" b="1">
                <a:solidFill>
                  <a:schemeClr val="tx2"/>
                </a:solidFill>
              </a:rPr>
              <a:t>AAAAAAAAAAAAAAAAAAA</a:t>
            </a:r>
          </a:p>
          <a:p>
            <a:pPr algn="ctr"/>
            <a:endParaRPr lang="en-US" b="1">
              <a:solidFill>
                <a:schemeClr val="tx2"/>
              </a:solidFill>
            </a:endParaRPr>
          </a:p>
          <a:p>
            <a:pPr algn="ctr"/>
            <a:r>
              <a:rPr lang="en-US" b="1">
                <a:solidFill>
                  <a:schemeClr val="tx2"/>
                </a:solidFill>
              </a:rPr>
              <a:t>A A A A</a:t>
            </a:r>
          </a:p>
          <a:p>
            <a:pPr algn="ctr"/>
            <a:r>
              <a:rPr lang="en-US" b="1">
                <a:solidFill>
                  <a:schemeClr val="tx2"/>
                </a:solidFill>
              </a:rPr>
              <a:t>A A A A</a:t>
            </a:r>
          </a:p>
        </p:txBody>
      </p:sp>
    </p:spTree>
    <p:extLst>
      <p:ext uri="{BB962C8B-B14F-4D97-AF65-F5344CB8AC3E}">
        <p14:creationId xmlns:p14="http://schemas.microsoft.com/office/powerpoint/2010/main" val="67938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rPr lang="en-US"/>
              <a:t>The Stack Overflowed</a:t>
            </a:r>
          </a:p>
        </p:txBody>
      </p:sp>
      <p:sp>
        <p:nvSpPr>
          <p:cNvPr id="451587" name="Rectangle 3"/>
          <p:cNvSpPr>
            <a:spLocks noChangeArrowheads="1"/>
          </p:cNvSpPr>
          <p:nvPr/>
        </p:nvSpPr>
        <p:spPr bwMode="auto">
          <a:xfrm>
            <a:off x="4648200" y="6324600"/>
            <a:ext cx="3200400" cy="381000"/>
          </a:xfrm>
          <a:prstGeom prst="rect">
            <a:avLst/>
          </a:prstGeom>
          <a:solidFill>
            <a:srgbClr val="0000C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envp, argv, etc…</a:t>
            </a:r>
          </a:p>
        </p:txBody>
      </p:sp>
      <p:sp>
        <p:nvSpPr>
          <p:cNvPr id="451588" name="Rectangle 4"/>
          <p:cNvSpPr>
            <a:spLocks noChangeArrowheads="1"/>
          </p:cNvSpPr>
          <p:nvPr/>
        </p:nvSpPr>
        <p:spPr bwMode="auto">
          <a:xfrm>
            <a:off x="4648200" y="59436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main() local vars</a:t>
            </a:r>
          </a:p>
        </p:txBody>
      </p:sp>
      <p:sp>
        <p:nvSpPr>
          <p:cNvPr id="451589" name="Rectangle 5"/>
          <p:cNvSpPr>
            <a:spLocks noChangeArrowheads="1"/>
          </p:cNvSpPr>
          <p:nvPr/>
        </p:nvSpPr>
        <p:spPr bwMode="auto">
          <a:xfrm>
            <a:off x="4648200" y="5562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param1</a:t>
            </a:r>
          </a:p>
        </p:txBody>
      </p:sp>
      <p:sp>
        <p:nvSpPr>
          <p:cNvPr id="451590" name="Rectangle 6"/>
          <p:cNvSpPr>
            <a:spLocks noChangeArrowheads="1"/>
          </p:cNvSpPr>
          <p:nvPr/>
        </p:nvSpPr>
        <p:spPr bwMode="auto">
          <a:xfrm>
            <a:off x="4648200" y="5181600"/>
            <a:ext cx="3200400" cy="381000"/>
          </a:xfrm>
          <a:prstGeom prst="rect">
            <a:avLst/>
          </a:prstGeom>
          <a:solidFill>
            <a:srgbClr val="FF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808080"/>
                </a:solidFill>
              </a:rPr>
              <a:t>saved EIP</a:t>
            </a:r>
          </a:p>
        </p:txBody>
      </p:sp>
      <p:sp>
        <p:nvSpPr>
          <p:cNvPr id="451591" name="Rectangle 7"/>
          <p:cNvSpPr>
            <a:spLocks noChangeArrowheads="1"/>
          </p:cNvSpPr>
          <p:nvPr/>
        </p:nvSpPr>
        <p:spPr bwMode="auto">
          <a:xfrm>
            <a:off x="4648200" y="4800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808080"/>
                </a:solidFill>
              </a:rPr>
              <a:t>saved EBP</a:t>
            </a:r>
          </a:p>
        </p:txBody>
      </p:sp>
      <p:sp>
        <p:nvSpPr>
          <p:cNvPr id="451592" name="Rectangle 8"/>
          <p:cNvSpPr>
            <a:spLocks noChangeArrowheads="1"/>
          </p:cNvSpPr>
          <p:nvPr/>
        </p:nvSpPr>
        <p:spPr bwMode="auto">
          <a:xfrm>
            <a:off x="4648200" y="4038600"/>
            <a:ext cx="3200400" cy="762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808080"/>
                </a:solidFill>
              </a:rPr>
              <a:t>func1::buffer[128]</a:t>
            </a:r>
          </a:p>
        </p:txBody>
      </p:sp>
      <p:sp>
        <p:nvSpPr>
          <p:cNvPr id="451593" name="Rectangle 9"/>
          <p:cNvSpPr>
            <a:spLocks noChangeArrowheads="1"/>
          </p:cNvSpPr>
          <p:nvPr/>
        </p:nvSpPr>
        <p:spPr bwMode="auto">
          <a:xfrm>
            <a:off x="4648200" y="1981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.bss</a:t>
            </a:r>
          </a:p>
        </p:txBody>
      </p:sp>
      <p:sp>
        <p:nvSpPr>
          <p:cNvPr id="451594" name="Rectangle 10"/>
          <p:cNvSpPr>
            <a:spLocks noChangeArrowheads="1"/>
          </p:cNvSpPr>
          <p:nvPr/>
        </p:nvSpPr>
        <p:spPr bwMode="auto">
          <a:xfrm>
            <a:off x="4648200" y="1600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.data</a:t>
            </a:r>
          </a:p>
        </p:txBody>
      </p:sp>
      <p:sp>
        <p:nvSpPr>
          <p:cNvPr id="451595" name="Rectangle 11"/>
          <p:cNvSpPr>
            <a:spLocks noChangeArrowheads="1"/>
          </p:cNvSpPr>
          <p:nvPr/>
        </p:nvSpPr>
        <p:spPr bwMode="auto">
          <a:xfrm>
            <a:off x="4648200" y="1219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.text</a:t>
            </a:r>
          </a:p>
        </p:txBody>
      </p:sp>
      <p:sp>
        <p:nvSpPr>
          <p:cNvPr id="451596" name="Text Box 12"/>
          <p:cNvSpPr txBox="1">
            <a:spLocks noChangeArrowheads="1"/>
          </p:cNvSpPr>
          <p:nvPr/>
        </p:nvSpPr>
        <p:spPr bwMode="auto">
          <a:xfrm>
            <a:off x="3032125" y="6400801"/>
            <a:ext cx="13319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Bottom of stack</a:t>
            </a:r>
          </a:p>
        </p:txBody>
      </p:sp>
      <p:sp>
        <p:nvSpPr>
          <p:cNvPr id="451597" name="Text Box 13"/>
          <p:cNvSpPr txBox="1">
            <a:spLocks noChangeArrowheads="1"/>
          </p:cNvSpPr>
          <p:nvPr/>
        </p:nvSpPr>
        <p:spPr bwMode="auto">
          <a:xfrm>
            <a:off x="3200400" y="5334000"/>
            <a:ext cx="10461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Top of stack</a:t>
            </a:r>
          </a:p>
          <a:p>
            <a:r>
              <a:rPr lang="en-US" sz="1400"/>
              <a:t>ESP</a:t>
            </a:r>
          </a:p>
        </p:txBody>
      </p:sp>
      <p:sp>
        <p:nvSpPr>
          <p:cNvPr id="451600" name="Text Box 16"/>
          <p:cNvSpPr txBox="1">
            <a:spLocks noChangeArrowheads="1"/>
          </p:cNvSpPr>
          <p:nvPr/>
        </p:nvSpPr>
        <p:spPr bwMode="auto">
          <a:xfrm>
            <a:off x="7848601" y="4267201"/>
            <a:ext cx="202549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t>when func1 returns</a:t>
            </a:r>
          </a:p>
          <a:p>
            <a:pPr algn="l"/>
            <a:r>
              <a:rPr lang="en-US"/>
              <a:t>EIP will be popped</a:t>
            </a:r>
          </a:p>
          <a:p>
            <a:pPr algn="l"/>
            <a:r>
              <a:rPr lang="en-US"/>
              <a:t>EIP = 0x41414141</a:t>
            </a:r>
          </a:p>
          <a:p>
            <a:pPr algn="l"/>
            <a:r>
              <a:rPr lang="en-US"/>
              <a:t>          (“AAAA”)</a:t>
            </a:r>
          </a:p>
        </p:txBody>
      </p:sp>
      <p:sp>
        <p:nvSpPr>
          <p:cNvPr id="451601" name="Rectangle 17"/>
          <p:cNvSpPr>
            <a:spLocks noChangeArrowheads="1"/>
          </p:cNvSpPr>
          <p:nvPr/>
        </p:nvSpPr>
        <p:spPr bwMode="auto">
          <a:xfrm>
            <a:off x="4648200" y="2362200"/>
            <a:ext cx="3200400" cy="16764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02" name="Line 18"/>
          <p:cNvSpPr>
            <a:spLocks noChangeShapeType="1"/>
          </p:cNvSpPr>
          <p:nvPr/>
        </p:nvSpPr>
        <p:spPr bwMode="auto">
          <a:xfrm>
            <a:off x="4267200" y="5715000"/>
            <a:ext cx="381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03" name="Rectangle 19"/>
          <p:cNvSpPr>
            <a:spLocks noChangeArrowheads="1"/>
          </p:cNvSpPr>
          <p:nvPr/>
        </p:nvSpPr>
        <p:spPr bwMode="auto">
          <a:xfrm>
            <a:off x="4648200" y="3886200"/>
            <a:ext cx="3200400" cy="1752600"/>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chemeClr val="tx2"/>
                </a:solidFill>
              </a:rPr>
              <a:t>AAAAAAAAAAAAAAAAAAA</a:t>
            </a:r>
          </a:p>
          <a:p>
            <a:pPr algn="ctr"/>
            <a:r>
              <a:rPr lang="en-US" b="1">
                <a:solidFill>
                  <a:schemeClr val="tx2"/>
                </a:solidFill>
              </a:rPr>
              <a:t>AAAAAAAAAAAAAAAAAAA</a:t>
            </a:r>
          </a:p>
          <a:p>
            <a:pPr algn="ctr"/>
            <a:endParaRPr lang="en-US" b="1">
              <a:solidFill>
                <a:schemeClr val="tx2"/>
              </a:solidFill>
            </a:endParaRPr>
          </a:p>
          <a:p>
            <a:pPr algn="ctr"/>
            <a:r>
              <a:rPr lang="en-US" b="1">
                <a:solidFill>
                  <a:schemeClr val="tx2"/>
                </a:solidFill>
              </a:rPr>
              <a:t>A A A A</a:t>
            </a:r>
          </a:p>
          <a:p>
            <a:pPr algn="ctr"/>
            <a:r>
              <a:rPr lang="en-US" b="1">
                <a:solidFill>
                  <a:schemeClr val="tx2"/>
                </a:solidFill>
              </a:rPr>
              <a:t>A A A A</a:t>
            </a:r>
          </a:p>
        </p:txBody>
      </p:sp>
      <p:sp>
        <p:nvSpPr>
          <p:cNvPr id="451604" name="Line 20"/>
          <p:cNvSpPr>
            <a:spLocks noChangeShapeType="1"/>
          </p:cNvSpPr>
          <p:nvPr/>
        </p:nvSpPr>
        <p:spPr bwMode="auto">
          <a:xfrm>
            <a:off x="4191000" y="4267200"/>
            <a:ext cx="0" cy="838200"/>
          </a:xfrm>
          <a:prstGeom prst="line">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05" name="Text Box 21"/>
          <p:cNvSpPr txBox="1">
            <a:spLocks noChangeArrowheads="1"/>
          </p:cNvSpPr>
          <p:nvPr/>
        </p:nvSpPr>
        <p:spPr bwMode="auto">
          <a:xfrm>
            <a:off x="3673475" y="4038601"/>
            <a:ext cx="48923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POP</a:t>
            </a:r>
          </a:p>
        </p:txBody>
      </p:sp>
    </p:spTree>
    <p:extLst>
      <p:ext uri="{BB962C8B-B14F-4D97-AF65-F5344CB8AC3E}">
        <p14:creationId xmlns:p14="http://schemas.microsoft.com/office/powerpoint/2010/main" val="125574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1026"/>
          <p:cNvSpPr>
            <a:spLocks noGrp="1" noChangeArrowheads="1"/>
          </p:cNvSpPr>
          <p:nvPr>
            <p:ph type="title"/>
          </p:nvPr>
        </p:nvSpPr>
        <p:spPr/>
        <p:txBody>
          <a:bodyPr/>
          <a:lstStyle/>
          <a:p>
            <a:r>
              <a:rPr lang="en-US"/>
              <a:t>Registers after the Stack Overflow</a:t>
            </a:r>
          </a:p>
        </p:txBody>
      </p:sp>
      <p:sp>
        <p:nvSpPr>
          <p:cNvPr id="467971" name="Rectangle 1027"/>
          <p:cNvSpPr>
            <a:spLocks noGrp="1" noChangeArrowheads="1"/>
          </p:cNvSpPr>
          <p:nvPr>
            <p:ph type="body" idx="1"/>
          </p:nvPr>
        </p:nvSpPr>
        <p:spPr/>
        <p:txBody>
          <a:bodyPr/>
          <a:lstStyle/>
          <a:p>
            <a:r>
              <a:rPr lang="en-US" dirty="0"/>
              <a:t>After func1() returns, EIP and EBP are popped off the stack</a:t>
            </a:r>
          </a:p>
          <a:p>
            <a:endParaRPr lang="en-US" dirty="0"/>
          </a:p>
          <a:p>
            <a:endParaRPr lang="en-US" dirty="0"/>
          </a:p>
          <a:p>
            <a:endParaRPr lang="en-US" dirty="0"/>
          </a:p>
          <a:p>
            <a:r>
              <a:rPr lang="en-US" dirty="0"/>
              <a:t>We have control of the instruction pointer.</a:t>
            </a:r>
          </a:p>
        </p:txBody>
      </p:sp>
      <p:sp>
        <p:nvSpPr>
          <p:cNvPr id="467972" name="Text Box 1028"/>
          <p:cNvSpPr txBox="1">
            <a:spLocks noChangeArrowheads="1"/>
          </p:cNvSpPr>
          <p:nvPr/>
        </p:nvSpPr>
        <p:spPr bwMode="auto">
          <a:xfrm>
            <a:off x="2130972" y="2396907"/>
            <a:ext cx="6477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a:latin typeface="Monaco" pitchFamily="1" charset="0"/>
              </a:rPr>
              <a:t>(gdb) </a:t>
            </a:r>
            <a:r>
              <a:rPr lang="en-US" sz="1400" b="1">
                <a:solidFill>
                  <a:srgbClr val="FFFF00"/>
                </a:solidFill>
                <a:latin typeface="Monaco" pitchFamily="1" charset="0"/>
              </a:rPr>
              <a:t>info registers</a:t>
            </a:r>
          </a:p>
          <a:p>
            <a:pPr algn="l"/>
            <a:r>
              <a:rPr lang="en-US" sz="1400">
                <a:latin typeface="Monaco" pitchFamily="1" charset="0"/>
              </a:rPr>
              <a:t>esp            0xbffffa24       -1073743324</a:t>
            </a:r>
          </a:p>
          <a:p>
            <a:pPr algn="l"/>
            <a:r>
              <a:rPr lang="en-US" sz="1400">
                <a:latin typeface="Monaco" pitchFamily="1" charset="0"/>
              </a:rPr>
              <a:t>ebp            </a:t>
            </a:r>
            <a:r>
              <a:rPr lang="en-US" sz="1400" b="1">
                <a:solidFill>
                  <a:srgbClr val="FF8000"/>
                </a:solidFill>
                <a:latin typeface="Monaco" pitchFamily="1" charset="0"/>
              </a:rPr>
              <a:t>0x41414141</a:t>
            </a:r>
            <a:r>
              <a:rPr lang="en-US" sz="1400">
                <a:latin typeface="Monaco" pitchFamily="1" charset="0"/>
              </a:rPr>
              <a:t>       1094795585</a:t>
            </a:r>
          </a:p>
          <a:p>
            <a:pPr algn="l"/>
            <a:r>
              <a:rPr lang="en-US" sz="1400">
                <a:latin typeface="Monaco" pitchFamily="1" charset="0"/>
              </a:rPr>
              <a:t>esi            0x4000ae60       1073786464</a:t>
            </a:r>
          </a:p>
          <a:p>
            <a:pPr algn="l"/>
            <a:r>
              <a:rPr lang="en-US" sz="1400">
                <a:latin typeface="Monaco" pitchFamily="1" charset="0"/>
              </a:rPr>
              <a:t>edi            0xbffffa74       -1073743244</a:t>
            </a:r>
          </a:p>
          <a:p>
            <a:pPr algn="l"/>
            <a:r>
              <a:rPr lang="en-US" sz="1400">
                <a:latin typeface="Monaco" pitchFamily="1" charset="0"/>
              </a:rPr>
              <a:t>eip            </a:t>
            </a:r>
            <a:r>
              <a:rPr lang="en-US" sz="1400" b="1">
                <a:solidFill>
                  <a:srgbClr val="FF8000"/>
                </a:solidFill>
                <a:latin typeface="Monaco" pitchFamily="1" charset="0"/>
              </a:rPr>
              <a:t>0x41414141</a:t>
            </a:r>
            <a:r>
              <a:rPr lang="en-US" sz="1400">
                <a:latin typeface="Monaco" pitchFamily="1" charset="0"/>
              </a:rPr>
              <a:t>       1094795585</a:t>
            </a:r>
          </a:p>
        </p:txBody>
      </p:sp>
    </p:spTree>
    <p:extLst>
      <p:ext uri="{BB962C8B-B14F-4D97-AF65-F5344CB8AC3E}">
        <p14:creationId xmlns:p14="http://schemas.microsoft.com/office/powerpoint/2010/main" val="221604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rPr lang="en-US"/>
              <a:t>Controlling EIP</a:t>
            </a:r>
          </a:p>
        </p:txBody>
      </p:sp>
      <p:sp>
        <p:nvSpPr>
          <p:cNvPr id="452611" name="Rectangle 3"/>
          <p:cNvSpPr>
            <a:spLocks noGrp="1" noChangeArrowheads="1"/>
          </p:cNvSpPr>
          <p:nvPr>
            <p:ph type="body" idx="1"/>
          </p:nvPr>
        </p:nvSpPr>
        <p:spPr/>
        <p:txBody>
          <a:bodyPr/>
          <a:lstStyle/>
          <a:p>
            <a:r>
              <a:rPr lang="en-US"/>
              <a:t>Vulnerabilities may lead to EIP control.</a:t>
            </a:r>
          </a:p>
          <a:p>
            <a:r>
              <a:rPr lang="en-US"/>
              <a:t>We can set the instruction pointer to go to wherever we want…</a:t>
            </a:r>
          </a:p>
          <a:p>
            <a:r>
              <a:rPr lang="en-US"/>
              <a:t>…the question is, “where do we want to go?”</a:t>
            </a:r>
          </a:p>
          <a:p>
            <a:r>
              <a:rPr lang="en-US"/>
              <a:t>Can we inject our own code, and make EIP jump to it?</a:t>
            </a:r>
          </a:p>
          <a:p>
            <a:r>
              <a:rPr lang="en-US"/>
              <a:t>And, where do we inject our code?</a:t>
            </a:r>
          </a:p>
        </p:txBody>
      </p:sp>
    </p:spTree>
    <p:extLst>
      <p:ext uri="{BB962C8B-B14F-4D97-AF65-F5344CB8AC3E}">
        <p14:creationId xmlns:p14="http://schemas.microsoft.com/office/powerpoint/2010/main" val="482609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t>Introducing Metasploit</a:t>
            </a:r>
          </a:p>
        </p:txBody>
      </p:sp>
      <p:sp>
        <p:nvSpPr>
          <p:cNvPr id="553987" name="Rectangle 3"/>
          <p:cNvSpPr>
            <a:spLocks noGrp="1" noChangeArrowheads="1"/>
          </p:cNvSpPr>
          <p:nvPr>
            <p:ph type="body" idx="1"/>
          </p:nvPr>
        </p:nvSpPr>
        <p:spPr/>
        <p:txBody>
          <a:bodyPr>
            <a:normAutofit fontScale="92500" lnSpcReduction="10000"/>
          </a:bodyPr>
          <a:lstStyle/>
          <a:p>
            <a:r>
              <a:rPr lang="en-US" dirty="0"/>
              <a:t>An advanced open-source exploit research and development framework.</a:t>
            </a:r>
          </a:p>
          <a:p>
            <a:r>
              <a:rPr lang="en-US" dirty="0">
                <a:hlinkClick r:id="rId3"/>
              </a:rPr>
              <a:t>http://</a:t>
            </a:r>
            <a:r>
              <a:rPr lang="en-US" dirty="0" smtClean="0">
                <a:hlinkClick r:id="rId3"/>
              </a:rPr>
              <a:t>metasploit.com</a:t>
            </a:r>
            <a:endParaRPr lang="en-US" dirty="0" smtClean="0"/>
          </a:p>
          <a:p>
            <a:r>
              <a:rPr lang="en-US" b="1" dirty="0" err="1"/>
              <a:t>Metasploit</a:t>
            </a:r>
            <a:r>
              <a:rPr lang="en-US" b="1" dirty="0"/>
              <a:t> </a:t>
            </a:r>
            <a:r>
              <a:rPr lang="en-US" b="1" dirty="0" smtClean="0"/>
              <a:t>Framework</a:t>
            </a:r>
            <a:r>
              <a:rPr lang="en-US" dirty="0"/>
              <a:t> </a:t>
            </a:r>
            <a:r>
              <a:rPr lang="en-US" dirty="0" smtClean="0"/>
              <a:t>is a </a:t>
            </a:r>
            <a:r>
              <a:rPr lang="en-US" dirty="0"/>
              <a:t>tool for developing and </a:t>
            </a:r>
            <a:r>
              <a:rPr lang="en-US" dirty="0" smtClean="0"/>
              <a:t>executing </a:t>
            </a:r>
            <a:r>
              <a:rPr lang="en-US" dirty="0" smtClean="0">
                <a:hlinkClick r:id="rId4" tooltip="Exploit (computer security)"/>
              </a:rPr>
              <a:t>exploit</a:t>
            </a:r>
            <a:r>
              <a:rPr lang="en-US" dirty="0"/>
              <a:t> code against a remote target </a:t>
            </a:r>
            <a:r>
              <a:rPr lang="en-US" dirty="0" smtClean="0"/>
              <a:t>machine.</a:t>
            </a:r>
            <a:endParaRPr lang="en-US" dirty="0"/>
          </a:p>
          <a:p>
            <a:r>
              <a:rPr lang="en-US" dirty="0"/>
              <a:t>The </a:t>
            </a:r>
            <a:r>
              <a:rPr lang="en-US" dirty="0" err="1"/>
              <a:t>Metasploit</a:t>
            </a:r>
            <a:r>
              <a:rPr lang="en-US" dirty="0"/>
              <a:t> Project is well known for its </a:t>
            </a:r>
            <a:r>
              <a:rPr lang="en-US" dirty="0">
                <a:hlinkClick r:id="rId5" tooltip="Anti-computer forensics"/>
              </a:rPr>
              <a:t>anti-forensic</a:t>
            </a:r>
            <a:r>
              <a:rPr lang="en-US" dirty="0"/>
              <a:t> and evasion tools, some of which are built into the </a:t>
            </a:r>
            <a:r>
              <a:rPr lang="en-US" dirty="0" err="1"/>
              <a:t>Metasploit</a:t>
            </a:r>
            <a:r>
              <a:rPr lang="en-US" dirty="0"/>
              <a:t> Framework.</a:t>
            </a:r>
          </a:p>
          <a:p>
            <a:endParaRPr lang="en-US" dirty="0"/>
          </a:p>
          <a:p>
            <a:r>
              <a:rPr lang="en-US" dirty="0"/>
              <a:t>Current stable version: </a:t>
            </a:r>
            <a:r>
              <a:rPr lang="en-US" dirty="0" smtClean="0"/>
              <a:t>4.9</a:t>
            </a:r>
            <a:endParaRPr lang="en-US" dirty="0"/>
          </a:p>
          <a:p>
            <a:pPr lvl="1"/>
            <a:r>
              <a:rPr lang="en-US" dirty="0"/>
              <a:t>Written in Perl, runs on Unix and Win32 (</a:t>
            </a:r>
            <a:r>
              <a:rPr lang="en-US" dirty="0" err="1"/>
              <a:t>cygwin</a:t>
            </a:r>
            <a:r>
              <a:rPr lang="en-US" dirty="0"/>
              <a:t>)</a:t>
            </a:r>
          </a:p>
          <a:p>
            <a:pPr lvl="1"/>
            <a:r>
              <a:rPr lang="en-US" dirty="0"/>
              <a:t>160+ exploits, 77 payloads, 13 </a:t>
            </a:r>
            <a:r>
              <a:rPr lang="en-US" dirty="0" smtClean="0"/>
              <a:t>encoders</a:t>
            </a:r>
          </a:p>
          <a:p>
            <a:pPr lvl="1"/>
            <a:r>
              <a:rPr lang="en-US" dirty="0" smtClean="0"/>
              <a:t>Complete rewritten </a:t>
            </a:r>
            <a:r>
              <a:rPr lang="en-US" dirty="0"/>
              <a:t>in Ruby</a:t>
            </a:r>
          </a:p>
        </p:txBody>
      </p:sp>
    </p:spTree>
    <p:extLst>
      <p:ext uri="{BB962C8B-B14F-4D97-AF65-F5344CB8AC3E}">
        <p14:creationId xmlns:p14="http://schemas.microsoft.com/office/powerpoint/2010/main" val="2224680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1026"/>
          <p:cNvSpPr>
            <a:spLocks noGrp="1" noChangeArrowheads="1"/>
          </p:cNvSpPr>
          <p:nvPr>
            <p:ph type="title"/>
          </p:nvPr>
        </p:nvSpPr>
        <p:spPr/>
        <p:txBody>
          <a:bodyPr/>
          <a:lstStyle/>
          <a:p>
            <a:r>
              <a:rPr lang="en-US"/>
              <a:t>Introducing Metasploit</a:t>
            </a:r>
          </a:p>
        </p:txBody>
      </p:sp>
      <p:sp>
        <p:nvSpPr>
          <p:cNvPr id="555011" name="Rectangle 1027"/>
          <p:cNvSpPr>
            <a:spLocks noGrp="1" noChangeArrowheads="1"/>
          </p:cNvSpPr>
          <p:nvPr>
            <p:ph type="body" idx="1"/>
          </p:nvPr>
        </p:nvSpPr>
        <p:spPr/>
        <p:txBody>
          <a:bodyPr/>
          <a:lstStyle/>
          <a:p>
            <a:r>
              <a:rPr lang="en-US"/>
              <a:t>Generate shellcode.</a:t>
            </a:r>
          </a:p>
          <a:p>
            <a:r>
              <a:rPr lang="en-US"/>
              <a:t>Shellcode encoding.</a:t>
            </a:r>
          </a:p>
          <a:p>
            <a:r>
              <a:rPr lang="en-US"/>
              <a:t>Shellcode handlers.</a:t>
            </a:r>
          </a:p>
          <a:p>
            <a:r>
              <a:rPr lang="en-US"/>
              <a:t>Scanning binaries for specific instructions:</a:t>
            </a:r>
          </a:p>
          <a:p>
            <a:pPr lvl="1"/>
            <a:r>
              <a:rPr lang="en-US"/>
              <a:t>e.g. POP/POP/RET, JMP ESI, etc.</a:t>
            </a:r>
          </a:p>
          <a:p>
            <a:r>
              <a:rPr lang="en-US"/>
              <a:t>Ability to add custom exploits, shellcode, encoders.</a:t>
            </a:r>
          </a:p>
          <a:p>
            <a:r>
              <a:rPr lang="en-US"/>
              <a:t>…and lots more.</a:t>
            </a:r>
          </a:p>
        </p:txBody>
      </p:sp>
    </p:spTree>
    <p:extLst>
      <p:ext uri="{BB962C8B-B14F-4D97-AF65-F5344CB8AC3E}">
        <p14:creationId xmlns:p14="http://schemas.microsoft.com/office/powerpoint/2010/main" val="2981991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Rectangle 1026"/>
          <p:cNvSpPr>
            <a:spLocks noGrp="1" noChangeArrowheads="1"/>
          </p:cNvSpPr>
          <p:nvPr>
            <p:ph type="title"/>
          </p:nvPr>
        </p:nvSpPr>
        <p:spPr/>
        <p:txBody>
          <a:bodyPr/>
          <a:lstStyle/>
          <a:p>
            <a:r>
              <a:rPr lang="en-US"/>
              <a:t>EIP = 0x41414141</a:t>
            </a:r>
          </a:p>
        </p:txBody>
      </p:sp>
      <p:sp>
        <p:nvSpPr>
          <p:cNvPr id="625667" name="Rectangle 1027"/>
          <p:cNvSpPr>
            <a:spLocks noGrp="1" noChangeArrowheads="1"/>
          </p:cNvSpPr>
          <p:nvPr>
            <p:ph type="body" idx="1"/>
          </p:nvPr>
        </p:nvSpPr>
        <p:spPr/>
        <p:txBody>
          <a:bodyPr/>
          <a:lstStyle/>
          <a:p>
            <a:r>
              <a:rPr lang="en-US"/>
              <a:t>How do we determine which 4 bytes go into EIP?</a:t>
            </a:r>
          </a:p>
          <a:p>
            <a:r>
              <a:rPr lang="en-US"/>
              <a:t>Use a cyclic pattern as input:</a:t>
            </a:r>
          </a:p>
          <a:p>
            <a:endParaRPr lang="en-US"/>
          </a:p>
          <a:p>
            <a:endParaRPr lang="en-US"/>
          </a:p>
          <a:p>
            <a:r>
              <a:rPr lang="en-US"/>
              <a:t>Metasploit’s Pex::Text::PatternOffset()</a:t>
            </a:r>
          </a:p>
          <a:p>
            <a:r>
              <a:rPr lang="en-US"/>
              <a:t>Generate patterns, find substring.</a:t>
            </a:r>
          </a:p>
        </p:txBody>
      </p:sp>
      <p:sp>
        <p:nvSpPr>
          <p:cNvPr id="625668" name="Text Box 1028"/>
          <p:cNvSpPr txBox="1">
            <a:spLocks noChangeArrowheads="1"/>
          </p:cNvSpPr>
          <p:nvPr/>
        </p:nvSpPr>
        <p:spPr bwMode="auto">
          <a:xfrm>
            <a:off x="2004848" y="2845677"/>
            <a:ext cx="7315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sz="1400" dirty="0">
                <a:latin typeface="Monaco" pitchFamily="1" charset="0"/>
              </a:rPr>
              <a:t>Aa0Aa1Aa2Aa3Aa4Aa5Aa6Aa7Aa8Aa9Ab0Ab1Ab2Ab3Ab4Ab5Ab6Ab7Ab8Ab9Ac0Ac1</a:t>
            </a:r>
          </a:p>
          <a:p>
            <a:pPr algn="l"/>
            <a:r>
              <a:rPr lang="en-US" sz="1400" dirty="0">
                <a:latin typeface="Monaco" pitchFamily="1" charset="0"/>
              </a:rPr>
              <a:t>Ac2Ac3Ac4Ac5Ac6Ac7Ac8Ac9Ad0Ad1Ad2Ad3Ad4Ad5Ad6Ad7Ad8Ad9Ae0Ae1Ae2Ae3</a:t>
            </a:r>
          </a:p>
          <a:p>
            <a:pPr algn="l"/>
            <a:r>
              <a:rPr lang="en-US" sz="1400" dirty="0">
                <a:latin typeface="Monaco" pitchFamily="1" charset="0"/>
              </a:rPr>
              <a:t>Ae4Ae5Ae6Ae7Ae8Ae9Af0Af1Af2Af3Af4Af5Af6Af7</a:t>
            </a:r>
            <a:r>
              <a:rPr lang="en-US" sz="1400" dirty="0">
                <a:solidFill>
                  <a:srgbClr val="FFFF00"/>
                </a:solidFill>
                <a:latin typeface="Monaco" pitchFamily="1" charset="0"/>
              </a:rPr>
              <a:t>Af8A</a:t>
            </a:r>
            <a:r>
              <a:rPr lang="en-US" sz="1400" dirty="0">
                <a:latin typeface="Monaco" pitchFamily="1" charset="0"/>
              </a:rPr>
              <a:t>f9Ag0Ag1Ag2Ag3Ag4Ag5</a:t>
            </a:r>
          </a:p>
          <a:p>
            <a:pPr algn="l"/>
            <a:r>
              <a:rPr lang="en-US" sz="1400" dirty="0">
                <a:latin typeface="Monaco" pitchFamily="1" charset="0"/>
              </a:rPr>
              <a:t>Ag6Ag7Ag8Ag9Ah0Ah1Ah2Ah3Ah4Ah5…………</a:t>
            </a:r>
          </a:p>
        </p:txBody>
      </p:sp>
    </p:spTree>
    <p:extLst>
      <p:ext uri="{BB962C8B-B14F-4D97-AF65-F5344CB8AC3E}">
        <p14:creationId xmlns:p14="http://schemas.microsoft.com/office/powerpoint/2010/main" val="122069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1026"/>
          <p:cNvSpPr>
            <a:spLocks noGrp="1" noChangeArrowheads="1"/>
          </p:cNvSpPr>
          <p:nvPr>
            <p:ph type="title"/>
          </p:nvPr>
        </p:nvSpPr>
        <p:spPr/>
        <p:txBody>
          <a:bodyPr/>
          <a:lstStyle/>
          <a:p>
            <a:r>
              <a:rPr lang="en-US"/>
              <a:t>Distance to EIP</a:t>
            </a:r>
          </a:p>
        </p:txBody>
      </p:sp>
      <p:sp>
        <p:nvSpPr>
          <p:cNvPr id="540675" name="Rectangle 1027"/>
          <p:cNvSpPr>
            <a:spLocks noGrp="1" noChangeArrowheads="1"/>
          </p:cNvSpPr>
          <p:nvPr>
            <p:ph type="body" idx="1"/>
          </p:nvPr>
        </p:nvSpPr>
        <p:spPr/>
        <p:txBody>
          <a:bodyPr/>
          <a:lstStyle/>
          <a:p>
            <a:r>
              <a:rPr lang="en-US"/>
              <a:t>Use Metasploit’s patternOffset.pl</a:t>
            </a:r>
          </a:p>
          <a:p>
            <a:pPr>
              <a:buFontTx/>
              <a:buNone/>
            </a:pPr>
            <a:endParaRPr lang="en-US"/>
          </a:p>
          <a:p>
            <a:r>
              <a:rPr lang="en-US"/>
              <a:t>Based on what EIP gets overwritten with, we can find the “distance to EIP” with this pattern.</a:t>
            </a:r>
          </a:p>
        </p:txBody>
      </p:sp>
      <p:sp>
        <p:nvSpPr>
          <p:cNvPr id="540676" name="Text Box 1028"/>
          <p:cNvSpPr txBox="1">
            <a:spLocks noChangeArrowheads="1"/>
          </p:cNvSpPr>
          <p:nvPr/>
        </p:nvSpPr>
        <p:spPr bwMode="auto">
          <a:xfrm>
            <a:off x="2209801" y="2286000"/>
            <a:ext cx="53479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Monaco" pitchFamily="1" charset="0"/>
              </a:rPr>
              <a:t>krafty:~/metasploit$ </a:t>
            </a:r>
            <a:r>
              <a:rPr lang="en-US" sz="1400" b="1">
                <a:solidFill>
                  <a:srgbClr val="FFFF00"/>
                </a:solidFill>
                <a:latin typeface="Monaco" pitchFamily="1" charset="0"/>
              </a:rPr>
              <a:t>perl sdk/patternOffset.pl 0x68423768 2000</a:t>
            </a:r>
            <a:endParaRPr lang="en-US" sz="1400">
              <a:latin typeface="Monaco" pitchFamily="1" charset="0"/>
            </a:endParaRPr>
          </a:p>
          <a:p>
            <a:pPr algn="l"/>
            <a:r>
              <a:rPr lang="en-US" sz="1400">
                <a:latin typeface="Monaco" pitchFamily="1" charset="0"/>
              </a:rPr>
              <a:t>1012</a:t>
            </a:r>
          </a:p>
        </p:txBody>
      </p:sp>
      <p:sp>
        <p:nvSpPr>
          <p:cNvPr id="540677" name="Rectangle 1029"/>
          <p:cNvSpPr>
            <a:spLocks noChangeArrowheads="1"/>
          </p:cNvSpPr>
          <p:nvPr/>
        </p:nvSpPr>
        <p:spPr bwMode="auto">
          <a:xfrm>
            <a:off x="8382000" y="50292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540679" name="Rectangle 1031"/>
          <p:cNvSpPr>
            <a:spLocks noChangeArrowheads="1"/>
          </p:cNvSpPr>
          <p:nvPr/>
        </p:nvSpPr>
        <p:spPr bwMode="auto">
          <a:xfrm>
            <a:off x="2286000" y="5029200"/>
            <a:ext cx="60960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buffer</a:t>
            </a:r>
          </a:p>
        </p:txBody>
      </p:sp>
      <p:sp>
        <p:nvSpPr>
          <p:cNvPr id="540680" name="Text Box 1032"/>
          <p:cNvSpPr txBox="1">
            <a:spLocks noChangeArrowheads="1"/>
          </p:cNvSpPr>
          <p:nvPr/>
        </p:nvSpPr>
        <p:spPr bwMode="auto">
          <a:xfrm>
            <a:off x="9756775" y="4876800"/>
            <a:ext cx="7447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Bottom</a:t>
            </a:r>
          </a:p>
          <a:p>
            <a:pPr algn="l"/>
            <a:r>
              <a:rPr lang="en-US" sz="1400"/>
              <a:t>of stack</a:t>
            </a:r>
          </a:p>
        </p:txBody>
      </p:sp>
      <p:sp>
        <p:nvSpPr>
          <p:cNvPr id="540681" name="Text Box 1033"/>
          <p:cNvSpPr txBox="1">
            <a:spLocks noChangeArrowheads="1"/>
          </p:cNvSpPr>
          <p:nvPr/>
        </p:nvSpPr>
        <p:spPr bwMode="auto">
          <a:xfrm>
            <a:off x="5454650" y="4754564"/>
            <a:ext cx="87068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t>1012 bytes</a:t>
            </a:r>
          </a:p>
        </p:txBody>
      </p:sp>
      <p:sp>
        <p:nvSpPr>
          <p:cNvPr id="540682" name="Rectangle 1034"/>
          <p:cNvSpPr>
            <a:spLocks noChangeArrowheads="1"/>
          </p:cNvSpPr>
          <p:nvPr/>
        </p:nvSpPr>
        <p:spPr bwMode="auto">
          <a:xfrm>
            <a:off x="2286000" y="5791200"/>
            <a:ext cx="7543800" cy="38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400">
                <a:solidFill>
                  <a:srgbClr val="000000"/>
                </a:solidFill>
              </a:rPr>
              <a:t>A a 0 A a 1 A a 2 A a 2 A a 3 ……(cyclic pattern)………………………….…      </a:t>
            </a:r>
            <a:r>
              <a:rPr lang="en-US" sz="1400" b="1">
                <a:solidFill>
                  <a:srgbClr val="000000"/>
                </a:solidFill>
              </a:rPr>
              <a:t>h 8 B h   </a:t>
            </a:r>
            <a:r>
              <a:rPr lang="en-US" sz="1400">
                <a:solidFill>
                  <a:srgbClr val="000000"/>
                </a:solidFill>
              </a:rPr>
              <a:t>…..</a:t>
            </a:r>
          </a:p>
        </p:txBody>
      </p:sp>
      <p:sp>
        <p:nvSpPr>
          <p:cNvPr id="540685" name="Line 1037"/>
          <p:cNvSpPr>
            <a:spLocks noChangeShapeType="1"/>
          </p:cNvSpPr>
          <p:nvPr/>
        </p:nvSpPr>
        <p:spPr bwMode="auto">
          <a:xfrm>
            <a:off x="2286000" y="4800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86" name="Line 1038"/>
          <p:cNvSpPr>
            <a:spLocks noChangeShapeType="1"/>
          </p:cNvSpPr>
          <p:nvPr/>
        </p:nvSpPr>
        <p:spPr bwMode="auto">
          <a:xfrm>
            <a:off x="8382000" y="48006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87" name="Line 1039"/>
          <p:cNvSpPr>
            <a:spLocks noChangeShapeType="1"/>
          </p:cNvSpPr>
          <p:nvPr/>
        </p:nvSpPr>
        <p:spPr bwMode="auto">
          <a:xfrm>
            <a:off x="6400800" y="4876800"/>
            <a:ext cx="198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88" name="Line 1040"/>
          <p:cNvSpPr>
            <a:spLocks noChangeShapeType="1"/>
          </p:cNvSpPr>
          <p:nvPr/>
        </p:nvSpPr>
        <p:spPr bwMode="auto">
          <a:xfrm flipH="1">
            <a:off x="2286000" y="4876800"/>
            <a:ext cx="3200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91" name="Line 1043"/>
          <p:cNvSpPr>
            <a:spLocks noChangeShapeType="1"/>
          </p:cNvSpPr>
          <p:nvPr/>
        </p:nvSpPr>
        <p:spPr bwMode="auto">
          <a:xfrm>
            <a:off x="8382000" y="54102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0692" name="Line 1044"/>
          <p:cNvSpPr>
            <a:spLocks noChangeShapeType="1"/>
          </p:cNvSpPr>
          <p:nvPr/>
        </p:nvSpPr>
        <p:spPr bwMode="auto">
          <a:xfrm>
            <a:off x="9296400" y="5410200"/>
            <a:ext cx="0" cy="7620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628847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AND CONCEPTS</a:t>
            </a:r>
            <a:endParaRPr lang="en-US" dirty="0"/>
          </a:p>
        </p:txBody>
      </p:sp>
      <p:sp>
        <p:nvSpPr>
          <p:cNvPr id="3" name="Content Placeholder 2"/>
          <p:cNvSpPr>
            <a:spLocks noGrp="1"/>
          </p:cNvSpPr>
          <p:nvPr>
            <p:ph idx="1"/>
          </p:nvPr>
        </p:nvSpPr>
        <p:spPr>
          <a:xfrm>
            <a:off x="838200" y="2270125"/>
            <a:ext cx="10515600" cy="4351338"/>
          </a:xfrm>
        </p:spPr>
        <p:txBody>
          <a:bodyPr/>
          <a:lstStyle/>
          <a:p>
            <a:r>
              <a:rPr lang="en-US" b="1" i="1" dirty="0"/>
              <a:t>Vulnerability</a:t>
            </a:r>
            <a:r>
              <a:rPr lang="en-US" dirty="0"/>
              <a:t>: The condition where we can </a:t>
            </a:r>
            <a:r>
              <a:rPr lang="en-US" dirty="0" smtClean="0"/>
              <a:t>say that a particular server or a website or a particular application can be compromised or overtaken by the attacker via some method, it is then said </a:t>
            </a:r>
            <a:r>
              <a:rPr lang="en-US" dirty="0"/>
              <a:t>that that particular application or whatever, is vulnerable.</a:t>
            </a:r>
          </a:p>
          <a:p>
            <a:r>
              <a:rPr lang="en-US" b="1" i="1" dirty="0"/>
              <a:t>Exploit</a:t>
            </a:r>
            <a:r>
              <a:rPr lang="en-US" dirty="0"/>
              <a:t>: Now that we know that a particular application is vulnerable, we need to find an exploit for that vulnerability, which might be the piece of code, to overtake the victim’s application without prior authorization.</a:t>
            </a:r>
          </a:p>
          <a:p>
            <a:r>
              <a:rPr lang="en-US" b="1" i="1" dirty="0"/>
              <a:t>Payload</a:t>
            </a:r>
            <a:r>
              <a:rPr lang="en-US" dirty="0"/>
              <a:t>: It is a tool, virus or </a:t>
            </a:r>
            <a:r>
              <a:rPr lang="en-US" dirty="0" err="1"/>
              <a:t>trojan</a:t>
            </a:r>
            <a:r>
              <a:rPr lang="en-US" dirty="0"/>
              <a:t> sent along with the exploit, to be executed on the victim’s pc.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545" y="365125"/>
            <a:ext cx="3965191" cy="1905000"/>
          </a:xfrm>
          <a:prstGeom prst="rect">
            <a:avLst/>
          </a:prstGeom>
        </p:spPr>
      </p:pic>
    </p:spTree>
    <p:extLst>
      <p:ext uri="{BB962C8B-B14F-4D97-AF65-F5344CB8AC3E}">
        <p14:creationId xmlns:p14="http://schemas.microsoft.com/office/powerpoint/2010/main" val="2352499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1026"/>
          <p:cNvSpPr>
            <a:spLocks noGrp="1" noChangeArrowheads="1"/>
          </p:cNvSpPr>
          <p:nvPr>
            <p:ph type="title"/>
          </p:nvPr>
        </p:nvSpPr>
        <p:spPr/>
        <p:txBody>
          <a:bodyPr/>
          <a:lstStyle/>
          <a:p>
            <a:r>
              <a:rPr lang="en-US"/>
              <a:t>Getting Control of Program Counter</a:t>
            </a:r>
          </a:p>
        </p:txBody>
      </p:sp>
      <p:sp>
        <p:nvSpPr>
          <p:cNvPr id="579587" name="Rectangle 1027"/>
          <p:cNvSpPr>
            <a:spLocks noGrp="1" noChangeArrowheads="1"/>
          </p:cNvSpPr>
          <p:nvPr>
            <p:ph type="body" idx="1"/>
          </p:nvPr>
        </p:nvSpPr>
        <p:spPr/>
        <p:txBody>
          <a:bodyPr/>
          <a:lstStyle/>
          <a:p>
            <a:r>
              <a:rPr lang="en-US"/>
              <a:t>Stack Overflows</a:t>
            </a:r>
          </a:p>
          <a:p>
            <a:pPr lvl="1"/>
            <a:r>
              <a:rPr lang="en-US"/>
              <a:t>Direct Program Counter overwrite</a:t>
            </a:r>
          </a:p>
          <a:p>
            <a:pPr lvl="1"/>
            <a:r>
              <a:rPr lang="en-US"/>
              <a:t>Exception Handler overwrite</a:t>
            </a:r>
          </a:p>
          <a:p>
            <a:r>
              <a:rPr lang="en-US"/>
              <a:t>Format String bugs</a:t>
            </a:r>
          </a:p>
          <a:p>
            <a:r>
              <a:rPr lang="en-US"/>
              <a:t>Heap Overflows</a:t>
            </a:r>
          </a:p>
          <a:p>
            <a:r>
              <a:rPr lang="en-US"/>
              <a:t>Integer Overflows</a:t>
            </a:r>
          </a:p>
          <a:p>
            <a:endParaRPr lang="en-US"/>
          </a:p>
          <a:p>
            <a:r>
              <a:rPr lang="en-US"/>
              <a:t>Overwrite pc vs. “what” and “where”</a:t>
            </a:r>
          </a:p>
        </p:txBody>
      </p:sp>
    </p:spTree>
    <p:extLst>
      <p:ext uri="{BB962C8B-B14F-4D97-AF65-F5344CB8AC3E}">
        <p14:creationId xmlns:p14="http://schemas.microsoft.com/office/powerpoint/2010/main" val="312908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rPr lang="en-US"/>
              <a:t>Enter Shellcode</a:t>
            </a:r>
          </a:p>
        </p:txBody>
      </p:sp>
      <p:sp>
        <p:nvSpPr>
          <p:cNvPr id="453635" name="Rectangle 3"/>
          <p:cNvSpPr>
            <a:spLocks noGrp="1" noChangeArrowheads="1"/>
          </p:cNvSpPr>
          <p:nvPr>
            <p:ph type="body" idx="1"/>
          </p:nvPr>
        </p:nvSpPr>
        <p:spPr/>
        <p:txBody>
          <a:bodyPr/>
          <a:lstStyle/>
          <a:p>
            <a:r>
              <a:rPr lang="en-US"/>
              <a:t>Code assembled in the CPU’s native instruction set.</a:t>
            </a:r>
          </a:p>
          <a:p>
            <a:r>
              <a:rPr lang="en-US"/>
              <a:t>Injected as a part of the buffer that is overflowed.</a:t>
            </a:r>
          </a:p>
          <a:p>
            <a:r>
              <a:rPr lang="en-US"/>
              <a:t>Most typical function of the injected code is to “spawn a shell” - ergo “shellcode”.</a:t>
            </a:r>
          </a:p>
          <a:p>
            <a:r>
              <a:rPr lang="en-US"/>
              <a:t>A buffer containing shellcode is termed as “payload”.</a:t>
            </a:r>
          </a:p>
        </p:txBody>
      </p:sp>
    </p:spTree>
    <p:extLst>
      <p:ext uri="{BB962C8B-B14F-4D97-AF65-F5344CB8AC3E}">
        <p14:creationId xmlns:p14="http://schemas.microsoft.com/office/powerpoint/2010/main" val="3999202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rPr lang="en-US"/>
              <a:t>Writing Shellcode</a:t>
            </a:r>
          </a:p>
        </p:txBody>
      </p:sp>
      <p:sp>
        <p:nvSpPr>
          <p:cNvPr id="454659" name="Rectangle 3"/>
          <p:cNvSpPr>
            <a:spLocks noGrp="1" noChangeArrowheads="1"/>
          </p:cNvSpPr>
          <p:nvPr>
            <p:ph type="body" idx="1"/>
          </p:nvPr>
        </p:nvSpPr>
        <p:spPr/>
        <p:txBody>
          <a:bodyPr/>
          <a:lstStyle/>
          <a:p>
            <a:r>
              <a:rPr lang="en-US"/>
              <a:t>Need to know the CPU’s native instruction set:</a:t>
            </a:r>
          </a:p>
          <a:p>
            <a:pPr lvl="1"/>
            <a:r>
              <a:rPr lang="en-US"/>
              <a:t>e.g. x86 (ia32), x86-64 (ia64), ppc, sparc, etc.</a:t>
            </a:r>
          </a:p>
          <a:p>
            <a:r>
              <a:rPr lang="en-US"/>
              <a:t>Tight assembly language.</a:t>
            </a:r>
          </a:p>
          <a:p>
            <a:r>
              <a:rPr lang="en-US"/>
              <a:t>OS specific system calls.</a:t>
            </a:r>
          </a:p>
          <a:p>
            <a:r>
              <a:rPr lang="en-US"/>
              <a:t>Shellcode libraries and generators.</a:t>
            </a:r>
          </a:p>
          <a:p>
            <a:r>
              <a:rPr lang="en-US"/>
              <a:t>Metasploit Framework.</a:t>
            </a:r>
          </a:p>
        </p:txBody>
      </p:sp>
    </p:spTree>
    <p:extLst>
      <p:ext uri="{BB962C8B-B14F-4D97-AF65-F5344CB8AC3E}">
        <p14:creationId xmlns:p14="http://schemas.microsoft.com/office/powerpoint/2010/main" val="2837305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en-US"/>
              <a:t>Injecting the shellcode</a:t>
            </a:r>
          </a:p>
        </p:txBody>
      </p:sp>
      <p:sp>
        <p:nvSpPr>
          <p:cNvPr id="468995" name="Rectangle 3"/>
          <p:cNvSpPr>
            <a:spLocks noGrp="1" noChangeArrowheads="1"/>
          </p:cNvSpPr>
          <p:nvPr>
            <p:ph type="body" idx="1"/>
          </p:nvPr>
        </p:nvSpPr>
        <p:spPr/>
        <p:txBody>
          <a:bodyPr/>
          <a:lstStyle/>
          <a:p>
            <a:r>
              <a:rPr lang="en-US"/>
              <a:t>Easiest way is to pack it in the buffer overflow data itself.</a:t>
            </a:r>
          </a:p>
          <a:p>
            <a:r>
              <a:rPr lang="en-US"/>
              <a:t>Place it somewhere in the payload data.</a:t>
            </a:r>
          </a:p>
          <a:p>
            <a:r>
              <a:rPr lang="en-US"/>
              <a:t>Need to figure out where it will reside in the memory of the target process.</a:t>
            </a:r>
          </a:p>
        </p:txBody>
      </p:sp>
    </p:spTree>
    <p:extLst>
      <p:ext uri="{BB962C8B-B14F-4D97-AF65-F5344CB8AC3E}">
        <p14:creationId xmlns:p14="http://schemas.microsoft.com/office/powerpoint/2010/main" val="2401753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t>Where do you want to go…today?</a:t>
            </a:r>
          </a:p>
        </p:txBody>
      </p:sp>
      <p:sp>
        <p:nvSpPr>
          <p:cNvPr id="580611" name="Rectangle 3"/>
          <p:cNvSpPr>
            <a:spLocks noGrp="1" noChangeArrowheads="1"/>
          </p:cNvSpPr>
          <p:nvPr>
            <p:ph type="body" idx="1"/>
          </p:nvPr>
        </p:nvSpPr>
        <p:spPr/>
        <p:txBody>
          <a:bodyPr/>
          <a:lstStyle/>
          <a:p>
            <a:r>
              <a:rPr lang="en-US"/>
              <a:t>EIP can be made to:</a:t>
            </a:r>
          </a:p>
          <a:p>
            <a:pPr lvl="1"/>
            <a:r>
              <a:rPr lang="en-US"/>
              <a:t>Return to Stack</a:t>
            </a:r>
          </a:p>
          <a:p>
            <a:pPr lvl="1">
              <a:buFontTx/>
              <a:buNone/>
            </a:pPr>
            <a:r>
              <a:rPr lang="en-US"/>
              <a:t>	Jump directly into the payload.</a:t>
            </a:r>
          </a:p>
          <a:p>
            <a:pPr lvl="1">
              <a:buFontTx/>
              <a:buNone/>
            </a:pPr>
            <a:r>
              <a:rPr lang="en-US"/>
              <a:t>	(reliability issues - addr jitter, stack protection)</a:t>
            </a:r>
          </a:p>
          <a:p>
            <a:pPr lvl="1">
              <a:buFontTx/>
              <a:buNone/>
            </a:pPr>
            <a:endParaRPr lang="en-US"/>
          </a:p>
          <a:p>
            <a:pPr lvl="1"/>
            <a:r>
              <a:rPr lang="en-US"/>
              <a:t>Return to Shared library</a:t>
            </a:r>
          </a:p>
          <a:p>
            <a:pPr lvl="1">
              <a:buFontTx/>
              <a:buNone/>
            </a:pPr>
            <a:r>
              <a:rPr lang="en-US"/>
              <a:t>	Jump through registers.</a:t>
            </a:r>
          </a:p>
          <a:p>
            <a:pPr lvl="1">
              <a:buFontTx/>
              <a:buNone/>
            </a:pPr>
            <a:r>
              <a:rPr lang="en-US"/>
              <a:t>	Requires certain conditions to be meet.</a:t>
            </a:r>
          </a:p>
          <a:p>
            <a:pPr lvl="1">
              <a:buFontTx/>
              <a:buNone/>
            </a:pPr>
            <a:r>
              <a:rPr lang="en-US"/>
              <a:t>	(highly stable technique)</a:t>
            </a:r>
          </a:p>
        </p:txBody>
      </p:sp>
    </p:spTree>
    <p:extLst>
      <p:ext uri="{BB962C8B-B14F-4D97-AF65-F5344CB8AC3E}">
        <p14:creationId xmlns:p14="http://schemas.microsoft.com/office/powerpoint/2010/main" val="2080003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1026"/>
          <p:cNvSpPr>
            <a:spLocks noGrp="1" noChangeArrowheads="1"/>
          </p:cNvSpPr>
          <p:nvPr>
            <p:ph type="title"/>
          </p:nvPr>
        </p:nvSpPr>
        <p:spPr/>
        <p:txBody>
          <a:bodyPr/>
          <a:lstStyle/>
          <a:p>
            <a:r>
              <a:rPr lang="en-US"/>
              <a:t>Return to Stack</a:t>
            </a:r>
          </a:p>
        </p:txBody>
      </p:sp>
      <p:sp>
        <p:nvSpPr>
          <p:cNvPr id="611331" name="Rectangle 1027"/>
          <p:cNvSpPr>
            <a:spLocks noChangeArrowheads="1"/>
          </p:cNvSpPr>
          <p:nvPr/>
        </p:nvSpPr>
        <p:spPr bwMode="auto">
          <a:xfrm>
            <a:off x="8382000" y="20574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611333" name="Rectangle 1029"/>
          <p:cNvSpPr>
            <a:spLocks noChangeArrowheads="1"/>
          </p:cNvSpPr>
          <p:nvPr/>
        </p:nvSpPr>
        <p:spPr bwMode="auto">
          <a:xfrm>
            <a:off x="2286000" y="2057400"/>
            <a:ext cx="60960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buffer[128]</a:t>
            </a:r>
          </a:p>
        </p:txBody>
      </p:sp>
      <p:sp>
        <p:nvSpPr>
          <p:cNvPr id="611334" name="Text Box 1030"/>
          <p:cNvSpPr txBox="1">
            <a:spLocks noChangeArrowheads="1"/>
          </p:cNvSpPr>
          <p:nvPr/>
        </p:nvSpPr>
        <p:spPr bwMode="auto">
          <a:xfrm>
            <a:off x="9756775" y="1905000"/>
            <a:ext cx="7447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Bottom</a:t>
            </a:r>
          </a:p>
          <a:p>
            <a:pPr algn="l"/>
            <a:r>
              <a:rPr lang="en-US" sz="1400"/>
              <a:t>of stack</a:t>
            </a:r>
          </a:p>
        </p:txBody>
      </p:sp>
      <p:sp>
        <p:nvSpPr>
          <p:cNvPr id="611335" name="Text Box 1031"/>
          <p:cNvSpPr txBox="1">
            <a:spLocks noChangeArrowheads="1"/>
          </p:cNvSpPr>
          <p:nvPr/>
        </p:nvSpPr>
        <p:spPr bwMode="auto">
          <a:xfrm>
            <a:off x="2209801" y="1752600"/>
            <a:ext cx="85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t>0xbffff790</a:t>
            </a:r>
          </a:p>
        </p:txBody>
      </p:sp>
      <p:sp>
        <p:nvSpPr>
          <p:cNvPr id="611337" name="Text Box 1033"/>
          <p:cNvSpPr txBox="1">
            <a:spLocks noChangeArrowheads="1"/>
          </p:cNvSpPr>
          <p:nvPr/>
        </p:nvSpPr>
        <p:spPr bwMode="auto">
          <a:xfrm>
            <a:off x="8305800" y="1752600"/>
            <a:ext cx="844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t>0xbffff81c</a:t>
            </a:r>
          </a:p>
        </p:txBody>
      </p:sp>
      <p:sp>
        <p:nvSpPr>
          <p:cNvPr id="611349" name="Text Box 1045"/>
          <p:cNvSpPr txBox="1">
            <a:spLocks noChangeArrowheads="1"/>
          </p:cNvSpPr>
          <p:nvPr/>
        </p:nvSpPr>
        <p:spPr bwMode="auto">
          <a:xfrm>
            <a:off x="5029201" y="1371600"/>
            <a:ext cx="12028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func1(str)</a:t>
            </a:r>
          </a:p>
        </p:txBody>
      </p:sp>
      <p:sp>
        <p:nvSpPr>
          <p:cNvPr id="611350" name="Rectangle 1046"/>
          <p:cNvSpPr>
            <a:spLocks noChangeArrowheads="1"/>
          </p:cNvSpPr>
          <p:nvPr/>
        </p:nvSpPr>
        <p:spPr bwMode="auto">
          <a:xfrm>
            <a:off x="8382000" y="35814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611352" name="Rectangle 1048"/>
          <p:cNvSpPr>
            <a:spLocks noChangeArrowheads="1"/>
          </p:cNvSpPr>
          <p:nvPr/>
        </p:nvSpPr>
        <p:spPr bwMode="auto">
          <a:xfrm>
            <a:off x="2286000" y="3581400"/>
            <a:ext cx="60960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buffer[128]</a:t>
            </a:r>
          </a:p>
        </p:txBody>
      </p:sp>
      <p:sp>
        <p:nvSpPr>
          <p:cNvPr id="611353" name="Text Box 1049"/>
          <p:cNvSpPr txBox="1">
            <a:spLocks noChangeArrowheads="1"/>
          </p:cNvSpPr>
          <p:nvPr/>
        </p:nvSpPr>
        <p:spPr bwMode="auto">
          <a:xfrm>
            <a:off x="2209801" y="3276600"/>
            <a:ext cx="8540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t>0xbffff790</a:t>
            </a:r>
          </a:p>
        </p:txBody>
      </p:sp>
      <p:sp>
        <p:nvSpPr>
          <p:cNvPr id="611354" name="Rectangle 1050"/>
          <p:cNvSpPr>
            <a:spLocks noChangeArrowheads="1"/>
          </p:cNvSpPr>
          <p:nvPr/>
        </p:nvSpPr>
        <p:spPr bwMode="auto">
          <a:xfrm>
            <a:off x="2286000" y="3657600"/>
            <a:ext cx="3505200" cy="228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400">
                <a:solidFill>
                  <a:srgbClr val="000000"/>
                </a:solidFill>
              </a:rPr>
              <a:t>nop nop nop nop nop</a:t>
            </a:r>
          </a:p>
        </p:txBody>
      </p:sp>
      <p:sp>
        <p:nvSpPr>
          <p:cNvPr id="611355" name="Rectangle 1051"/>
          <p:cNvSpPr>
            <a:spLocks noChangeArrowheads="1"/>
          </p:cNvSpPr>
          <p:nvPr/>
        </p:nvSpPr>
        <p:spPr bwMode="auto">
          <a:xfrm>
            <a:off x="5791200" y="3657600"/>
            <a:ext cx="3505200" cy="228600"/>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rgbClr val="000000"/>
                </a:solidFill>
              </a:rPr>
              <a:t>… 0xbffff7c0  0xbffff7c0  0xbffff7c0</a:t>
            </a:r>
          </a:p>
        </p:txBody>
      </p:sp>
      <p:sp>
        <p:nvSpPr>
          <p:cNvPr id="611356" name="Rectangle 1052"/>
          <p:cNvSpPr>
            <a:spLocks noChangeArrowheads="1"/>
          </p:cNvSpPr>
          <p:nvPr/>
        </p:nvSpPr>
        <p:spPr bwMode="auto">
          <a:xfrm>
            <a:off x="4419600" y="3657600"/>
            <a:ext cx="3048000" cy="2286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 shellcode …….</a:t>
            </a:r>
          </a:p>
        </p:txBody>
      </p:sp>
      <p:sp>
        <p:nvSpPr>
          <p:cNvPr id="611357" name="Text Box 1053"/>
          <p:cNvSpPr txBox="1">
            <a:spLocks noChangeArrowheads="1"/>
          </p:cNvSpPr>
          <p:nvPr/>
        </p:nvSpPr>
        <p:spPr bwMode="auto">
          <a:xfrm>
            <a:off x="4419601" y="2895600"/>
            <a:ext cx="27238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func1() returns - pop EIP</a:t>
            </a:r>
          </a:p>
        </p:txBody>
      </p:sp>
      <p:sp>
        <p:nvSpPr>
          <p:cNvPr id="611358" name="Rectangle 1054"/>
          <p:cNvSpPr>
            <a:spLocks noChangeArrowheads="1"/>
          </p:cNvSpPr>
          <p:nvPr/>
        </p:nvSpPr>
        <p:spPr bwMode="auto">
          <a:xfrm>
            <a:off x="9525000" y="31242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b="1"/>
              <a:t>0xbffff7c0</a:t>
            </a:r>
          </a:p>
        </p:txBody>
      </p:sp>
      <p:sp>
        <p:nvSpPr>
          <p:cNvPr id="611359" name="Text Box 1055"/>
          <p:cNvSpPr txBox="1">
            <a:spLocks noChangeArrowheads="1"/>
          </p:cNvSpPr>
          <p:nvPr/>
        </p:nvSpPr>
        <p:spPr bwMode="auto">
          <a:xfrm>
            <a:off x="9525000" y="2819401"/>
            <a:ext cx="37863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t>EIP</a:t>
            </a:r>
          </a:p>
        </p:txBody>
      </p:sp>
      <p:sp>
        <p:nvSpPr>
          <p:cNvPr id="611360" name="Rectangle 1056"/>
          <p:cNvSpPr>
            <a:spLocks noChangeArrowheads="1"/>
          </p:cNvSpPr>
          <p:nvPr/>
        </p:nvSpPr>
        <p:spPr bwMode="auto">
          <a:xfrm>
            <a:off x="8382000" y="3581400"/>
            <a:ext cx="914400" cy="381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361" name="Rectangle 1057"/>
          <p:cNvSpPr>
            <a:spLocks noChangeArrowheads="1"/>
          </p:cNvSpPr>
          <p:nvPr/>
        </p:nvSpPr>
        <p:spPr bwMode="auto">
          <a:xfrm>
            <a:off x="9525000" y="3124200"/>
            <a:ext cx="914400" cy="381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11362" name="AutoShape 1058"/>
          <p:cNvCxnSpPr>
            <a:cxnSpLocks noChangeShapeType="1"/>
            <a:stCxn id="611360" idx="0"/>
            <a:endCxn id="611358" idx="1"/>
          </p:cNvCxnSpPr>
          <p:nvPr/>
        </p:nvCxnSpPr>
        <p:spPr bwMode="auto">
          <a:xfrm rot="16200000">
            <a:off x="9055894" y="3098007"/>
            <a:ext cx="252413" cy="685800"/>
          </a:xfrm>
          <a:prstGeom prst="bentConnector2">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1376" name="Rectangle 1072"/>
          <p:cNvSpPr>
            <a:spLocks noChangeArrowheads="1"/>
          </p:cNvSpPr>
          <p:nvPr/>
        </p:nvSpPr>
        <p:spPr bwMode="auto">
          <a:xfrm>
            <a:off x="8382000" y="57150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611377" name="Rectangle 1073"/>
          <p:cNvSpPr>
            <a:spLocks noChangeArrowheads="1"/>
          </p:cNvSpPr>
          <p:nvPr/>
        </p:nvSpPr>
        <p:spPr bwMode="auto">
          <a:xfrm>
            <a:off x="7467600" y="5715000"/>
            <a:ext cx="914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EBP</a:t>
            </a:r>
          </a:p>
        </p:txBody>
      </p:sp>
      <p:sp>
        <p:nvSpPr>
          <p:cNvPr id="611378" name="Rectangle 1074"/>
          <p:cNvSpPr>
            <a:spLocks noChangeArrowheads="1"/>
          </p:cNvSpPr>
          <p:nvPr/>
        </p:nvSpPr>
        <p:spPr bwMode="auto">
          <a:xfrm>
            <a:off x="2286000" y="5715000"/>
            <a:ext cx="51816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buffer[128]</a:t>
            </a:r>
          </a:p>
        </p:txBody>
      </p:sp>
      <p:sp>
        <p:nvSpPr>
          <p:cNvPr id="611379" name="Text Box 1075"/>
          <p:cNvSpPr txBox="1">
            <a:spLocks noChangeArrowheads="1"/>
          </p:cNvSpPr>
          <p:nvPr/>
        </p:nvSpPr>
        <p:spPr bwMode="auto">
          <a:xfrm>
            <a:off x="2209800" y="5410200"/>
            <a:ext cx="844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200"/>
              <a:t>0xbffff7c0</a:t>
            </a:r>
          </a:p>
        </p:txBody>
      </p:sp>
      <p:sp>
        <p:nvSpPr>
          <p:cNvPr id="611380" name="Rectangle 1076"/>
          <p:cNvSpPr>
            <a:spLocks noChangeArrowheads="1"/>
          </p:cNvSpPr>
          <p:nvPr/>
        </p:nvSpPr>
        <p:spPr bwMode="auto">
          <a:xfrm>
            <a:off x="2286000" y="5791200"/>
            <a:ext cx="3505200" cy="228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400">
                <a:solidFill>
                  <a:srgbClr val="000000"/>
                </a:solidFill>
              </a:rPr>
              <a:t>nop nop nop nop nop</a:t>
            </a:r>
          </a:p>
        </p:txBody>
      </p:sp>
      <p:sp>
        <p:nvSpPr>
          <p:cNvPr id="611381" name="Rectangle 1077"/>
          <p:cNvSpPr>
            <a:spLocks noChangeArrowheads="1"/>
          </p:cNvSpPr>
          <p:nvPr/>
        </p:nvSpPr>
        <p:spPr bwMode="auto">
          <a:xfrm>
            <a:off x="5791200" y="5791200"/>
            <a:ext cx="3505200" cy="228600"/>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rgbClr val="000000"/>
                </a:solidFill>
              </a:rPr>
              <a:t>… 0xbffff7c0  0xbffff7c0  0xbffff7c0</a:t>
            </a:r>
          </a:p>
        </p:txBody>
      </p:sp>
      <p:sp>
        <p:nvSpPr>
          <p:cNvPr id="611382" name="Rectangle 1078"/>
          <p:cNvSpPr>
            <a:spLocks noChangeArrowheads="1"/>
          </p:cNvSpPr>
          <p:nvPr/>
        </p:nvSpPr>
        <p:spPr bwMode="auto">
          <a:xfrm>
            <a:off x="4419600" y="5791200"/>
            <a:ext cx="3048000" cy="2286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 shellcode …….</a:t>
            </a:r>
          </a:p>
        </p:txBody>
      </p:sp>
      <p:sp>
        <p:nvSpPr>
          <p:cNvPr id="611385" name="Rectangle 1081"/>
          <p:cNvSpPr>
            <a:spLocks noChangeArrowheads="1"/>
          </p:cNvSpPr>
          <p:nvPr/>
        </p:nvSpPr>
        <p:spPr bwMode="auto">
          <a:xfrm>
            <a:off x="3352800" y="5715000"/>
            <a:ext cx="457200" cy="381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389" name="Rectangle 1085"/>
          <p:cNvSpPr>
            <a:spLocks noChangeArrowheads="1"/>
          </p:cNvSpPr>
          <p:nvPr/>
        </p:nvSpPr>
        <p:spPr bwMode="auto">
          <a:xfrm>
            <a:off x="3352800" y="3581400"/>
            <a:ext cx="457200" cy="381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1390" name="Line 1086"/>
          <p:cNvSpPr>
            <a:spLocks noChangeShapeType="1"/>
          </p:cNvSpPr>
          <p:nvPr/>
        </p:nvSpPr>
        <p:spPr bwMode="auto">
          <a:xfrm>
            <a:off x="3810000" y="5638800"/>
            <a:ext cx="8382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611391" name="AutoShape 1087"/>
          <p:cNvCxnSpPr>
            <a:cxnSpLocks noChangeShapeType="1"/>
            <a:stCxn id="611361" idx="2"/>
            <a:endCxn id="611389" idx="2"/>
          </p:cNvCxnSpPr>
          <p:nvPr/>
        </p:nvCxnSpPr>
        <p:spPr bwMode="auto">
          <a:xfrm rot="5400000">
            <a:off x="6553200" y="547688"/>
            <a:ext cx="457200" cy="6400800"/>
          </a:xfrm>
          <a:prstGeom prst="bentConnector3">
            <a:avLst>
              <a:gd name="adj1" fmla="val 146875"/>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1392" name="Text Box 1088"/>
          <p:cNvSpPr txBox="1">
            <a:spLocks noChangeArrowheads="1"/>
          </p:cNvSpPr>
          <p:nvPr/>
        </p:nvSpPr>
        <p:spPr bwMode="auto">
          <a:xfrm>
            <a:off x="4868863" y="5165725"/>
            <a:ext cx="20414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execute shellcode</a:t>
            </a:r>
          </a:p>
        </p:txBody>
      </p:sp>
    </p:spTree>
    <p:extLst>
      <p:ext uri="{BB962C8B-B14F-4D97-AF65-F5344CB8AC3E}">
        <p14:creationId xmlns:p14="http://schemas.microsoft.com/office/powerpoint/2010/main" val="681334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t>Jump through Register</a:t>
            </a:r>
          </a:p>
        </p:txBody>
      </p:sp>
      <p:sp>
        <p:nvSpPr>
          <p:cNvPr id="581635" name="Rectangle 3"/>
          <p:cNvSpPr>
            <a:spLocks noChangeArrowheads="1"/>
          </p:cNvSpPr>
          <p:nvPr/>
        </p:nvSpPr>
        <p:spPr bwMode="auto">
          <a:xfrm>
            <a:off x="7467600" y="20574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581636" name="Rectangle 4"/>
          <p:cNvSpPr>
            <a:spLocks noChangeArrowheads="1"/>
          </p:cNvSpPr>
          <p:nvPr/>
        </p:nvSpPr>
        <p:spPr bwMode="auto">
          <a:xfrm>
            <a:off x="2286000" y="2057400"/>
            <a:ext cx="51816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buffer[]</a:t>
            </a:r>
          </a:p>
        </p:txBody>
      </p:sp>
      <p:sp>
        <p:nvSpPr>
          <p:cNvPr id="581637" name="Text Box 5"/>
          <p:cNvSpPr txBox="1">
            <a:spLocks noChangeArrowheads="1"/>
          </p:cNvSpPr>
          <p:nvPr/>
        </p:nvSpPr>
        <p:spPr bwMode="auto">
          <a:xfrm>
            <a:off x="9794875" y="2454275"/>
            <a:ext cx="7447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Bottom</a:t>
            </a:r>
          </a:p>
          <a:p>
            <a:pPr algn="l"/>
            <a:r>
              <a:rPr lang="en-US" sz="1400"/>
              <a:t>of stack</a:t>
            </a:r>
          </a:p>
        </p:txBody>
      </p:sp>
      <p:sp>
        <p:nvSpPr>
          <p:cNvPr id="581638" name="Rectangle 6"/>
          <p:cNvSpPr>
            <a:spLocks noChangeArrowheads="1"/>
          </p:cNvSpPr>
          <p:nvPr/>
        </p:nvSpPr>
        <p:spPr bwMode="auto">
          <a:xfrm>
            <a:off x="7467600" y="36576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1639" name="Rectangle 7"/>
          <p:cNvSpPr>
            <a:spLocks noChangeArrowheads="1"/>
          </p:cNvSpPr>
          <p:nvPr/>
        </p:nvSpPr>
        <p:spPr bwMode="auto">
          <a:xfrm>
            <a:off x="2286000" y="3657600"/>
            <a:ext cx="51816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1640" name="Text Box 8"/>
          <p:cNvSpPr txBox="1">
            <a:spLocks noChangeArrowheads="1"/>
          </p:cNvSpPr>
          <p:nvPr/>
        </p:nvSpPr>
        <p:spPr bwMode="auto">
          <a:xfrm>
            <a:off x="7404100" y="3124200"/>
            <a:ext cx="10458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saved EIP</a:t>
            </a:r>
          </a:p>
          <a:p>
            <a:pPr algn="l"/>
            <a:r>
              <a:rPr lang="en-US" sz="1400"/>
              <a:t>overwritten</a:t>
            </a:r>
          </a:p>
        </p:txBody>
      </p:sp>
      <p:sp>
        <p:nvSpPr>
          <p:cNvPr id="581641" name="Rectangle 9"/>
          <p:cNvSpPr>
            <a:spLocks noChangeArrowheads="1"/>
          </p:cNvSpPr>
          <p:nvPr/>
        </p:nvSpPr>
        <p:spPr bwMode="auto">
          <a:xfrm>
            <a:off x="7467600" y="3733800"/>
            <a:ext cx="914400" cy="228600"/>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AAAA</a:t>
            </a:r>
          </a:p>
        </p:txBody>
      </p:sp>
      <p:sp>
        <p:nvSpPr>
          <p:cNvPr id="581642" name="Rectangle 10"/>
          <p:cNvSpPr>
            <a:spLocks noChangeArrowheads="1"/>
          </p:cNvSpPr>
          <p:nvPr/>
        </p:nvSpPr>
        <p:spPr bwMode="auto">
          <a:xfrm>
            <a:off x="2286000" y="3733800"/>
            <a:ext cx="5181600" cy="2286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AAAAAAAAAAAAAAAAAAAAAAAAAAAAAAAAAAAAAAAAAA</a:t>
            </a:r>
          </a:p>
        </p:txBody>
      </p:sp>
      <p:sp>
        <p:nvSpPr>
          <p:cNvPr id="581643" name="Text Box 11"/>
          <p:cNvSpPr txBox="1">
            <a:spLocks noChangeArrowheads="1"/>
          </p:cNvSpPr>
          <p:nvPr/>
        </p:nvSpPr>
        <p:spPr bwMode="auto">
          <a:xfrm>
            <a:off x="5029201" y="2743200"/>
            <a:ext cx="18064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t>strcpy(buffer, s)</a:t>
            </a:r>
          </a:p>
        </p:txBody>
      </p:sp>
      <p:sp>
        <p:nvSpPr>
          <p:cNvPr id="581644" name="Rectangle 12"/>
          <p:cNvSpPr>
            <a:spLocks noChangeArrowheads="1"/>
          </p:cNvSpPr>
          <p:nvPr/>
        </p:nvSpPr>
        <p:spPr bwMode="auto">
          <a:xfrm>
            <a:off x="6629400" y="43434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EAX</a:t>
            </a:r>
          </a:p>
        </p:txBody>
      </p:sp>
      <p:sp>
        <p:nvSpPr>
          <p:cNvPr id="581645" name="Rectangle 13"/>
          <p:cNvSpPr>
            <a:spLocks noChangeArrowheads="1"/>
          </p:cNvSpPr>
          <p:nvPr/>
        </p:nvSpPr>
        <p:spPr bwMode="auto">
          <a:xfrm>
            <a:off x="6629400" y="46482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EBX</a:t>
            </a:r>
          </a:p>
        </p:txBody>
      </p:sp>
      <p:sp>
        <p:nvSpPr>
          <p:cNvPr id="581646" name="Rectangle 14"/>
          <p:cNvSpPr>
            <a:spLocks noChangeArrowheads="1"/>
          </p:cNvSpPr>
          <p:nvPr/>
        </p:nvSpPr>
        <p:spPr bwMode="auto">
          <a:xfrm>
            <a:off x="7543800" y="46482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EBP</a:t>
            </a:r>
          </a:p>
        </p:txBody>
      </p:sp>
      <p:sp>
        <p:nvSpPr>
          <p:cNvPr id="581647" name="Rectangle 15"/>
          <p:cNvSpPr>
            <a:spLocks noChangeArrowheads="1"/>
          </p:cNvSpPr>
          <p:nvPr/>
        </p:nvSpPr>
        <p:spPr bwMode="auto">
          <a:xfrm>
            <a:off x="7543800" y="43434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ESP</a:t>
            </a:r>
          </a:p>
        </p:txBody>
      </p:sp>
      <p:sp>
        <p:nvSpPr>
          <p:cNvPr id="581648" name="Rectangle 16"/>
          <p:cNvSpPr>
            <a:spLocks noChangeArrowheads="1"/>
          </p:cNvSpPr>
          <p:nvPr/>
        </p:nvSpPr>
        <p:spPr bwMode="auto">
          <a:xfrm>
            <a:off x="6629400" y="49530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ECX</a:t>
            </a:r>
          </a:p>
        </p:txBody>
      </p:sp>
      <p:sp>
        <p:nvSpPr>
          <p:cNvPr id="581649" name="Rectangle 17"/>
          <p:cNvSpPr>
            <a:spLocks noChangeArrowheads="1"/>
          </p:cNvSpPr>
          <p:nvPr/>
        </p:nvSpPr>
        <p:spPr bwMode="auto">
          <a:xfrm>
            <a:off x="6629400" y="52578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EDX</a:t>
            </a:r>
          </a:p>
        </p:txBody>
      </p:sp>
      <p:sp>
        <p:nvSpPr>
          <p:cNvPr id="581650" name="Rectangle 18"/>
          <p:cNvSpPr>
            <a:spLocks noChangeArrowheads="1"/>
          </p:cNvSpPr>
          <p:nvPr/>
        </p:nvSpPr>
        <p:spPr bwMode="auto">
          <a:xfrm>
            <a:off x="7543800" y="52578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EDI</a:t>
            </a:r>
          </a:p>
        </p:txBody>
      </p:sp>
      <p:sp>
        <p:nvSpPr>
          <p:cNvPr id="581651" name="Rectangle 19"/>
          <p:cNvSpPr>
            <a:spLocks noChangeArrowheads="1"/>
          </p:cNvSpPr>
          <p:nvPr/>
        </p:nvSpPr>
        <p:spPr bwMode="auto">
          <a:xfrm>
            <a:off x="7543800" y="49530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ESI</a:t>
            </a:r>
          </a:p>
        </p:txBody>
      </p:sp>
      <p:cxnSp>
        <p:nvCxnSpPr>
          <p:cNvPr id="581652" name="AutoShape 20"/>
          <p:cNvCxnSpPr>
            <a:cxnSpLocks noChangeShapeType="1"/>
            <a:stCxn id="581645" idx="1"/>
            <a:endCxn id="581654" idx="2"/>
          </p:cNvCxnSpPr>
          <p:nvPr/>
        </p:nvCxnSpPr>
        <p:spPr bwMode="auto">
          <a:xfrm rot="10800000">
            <a:off x="2819400" y="3962400"/>
            <a:ext cx="3810000" cy="8128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1653" name="Text Box 21"/>
          <p:cNvSpPr txBox="1">
            <a:spLocks noChangeArrowheads="1"/>
          </p:cNvSpPr>
          <p:nvPr/>
        </p:nvSpPr>
        <p:spPr bwMode="auto">
          <a:xfrm>
            <a:off x="8686800" y="5045076"/>
            <a:ext cx="15277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EBX points within</a:t>
            </a:r>
          </a:p>
          <a:p>
            <a:pPr algn="l"/>
            <a:r>
              <a:rPr lang="en-US" sz="1400"/>
              <a:t>the buffer (in this</a:t>
            </a:r>
          </a:p>
          <a:p>
            <a:pPr algn="l"/>
            <a:r>
              <a:rPr lang="en-US" sz="1400"/>
              <a:t>case)</a:t>
            </a:r>
          </a:p>
          <a:p>
            <a:pPr algn="l"/>
            <a:endParaRPr lang="en-US" sz="1400"/>
          </a:p>
          <a:p>
            <a:pPr algn="l"/>
            <a:r>
              <a:rPr lang="en-US" sz="1400"/>
              <a:t>ESP points beyond</a:t>
            </a:r>
          </a:p>
          <a:p>
            <a:pPr algn="l"/>
            <a:r>
              <a:rPr lang="en-US" sz="1400"/>
              <a:t>the saved EIP</a:t>
            </a:r>
          </a:p>
        </p:txBody>
      </p:sp>
      <p:sp>
        <p:nvSpPr>
          <p:cNvPr id="581654" name="Rectangle 22"/>
          <p:cNvSpPr>
            <a:spLocks noChangeArrowheads="1"/>
          </p:cNvSpPr>
          <p:nvPr/>
        </p:nvSpPr>
        <p:spPr bwMode="auto">
          <a:xfrm>
            <a:off x="2743200" y="3733800"/>
            <a:ext cx="152400" cy="228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56" name="Rectangle 24"/>
          <p:cNvSpPr>
            <a:spLocks noChangeArrowheads="1"/>
          </p:cNvSpPr>
          <p:nvPr/>
        </p:nvSpPr>
        <p:spPr bwMode="auto">
          <a:xfrm>
            <a:off x="8382000" y="3657600"/>
            <a:ext cx="1600200" cy="381000"/>
          </a:xfrm>
          <a:prstGeom prst="rect">
            <a:avLst/>
          </a:prstGeom>
          <a:solidFill>
            <a:srgbClr val="6666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1657" name="Rectangle 25"/>
          <p:cNvSpPr>
            <a:spLocks noChangeArrowheads="1"/>
          </p:cNvSpPr>
          <p:nvPr/>
        </p:nvSpPr>
        <p:spPr bwMode="auto">
          <a:xfrm>
            <a:off x="8382000" y="3733800"/>
            <a:ext cx="1066800" cy="228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AAAAAAAA</a:t>
            </a:r>
          </a:p>
        </p:txBody>
      </p:sp>
      <p:sp>
        <p:nvSpPr>
          <p:cNvPr id="581658" name="Line 26"/>
          <p:cNvSpPr>
            <a:spLocks noChangeShapeType="1"/>
          </p:cNvSpPr>
          <p:nvPr/>
        </p:nvSpPr>
        <p:spPr bwMode="auto">
          <a:xfrm flipH="1">
            <a:off x="8915400" y="3505200"/>
            <a:ext cx="457200" cy="68580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59" name="Rectangle 27"/>
          <p:cNvSpPr>
            <a:spLocks noChangeArrowheads="1"/>
          </p:cNvSpPr>
          <p:nvPr/>
        </p:nvSpPr>
        <p:spPr bwMode="auto">
          <a:xfrm>
            <a:off x="8382000" y="2057400"/>
            <a:ext cx="1600200" cy="381000"/>
          </a:xfrm>
          <a:prstGeom prst="rect">
            <a:avLst/>
          </a:prstGeom>
          <a:solidFill>
            <a:srgbClr val="6666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1661" name="Line 29"/>
          <p:cNvSpPr>
            <a:spLocks noChangeShapeType="1"/>
          </p:cNvSpPr>
          <p:nvPr/>
        </p:nvSpPr>
        <p:spPr bwMode="auto">
          <a:xfrm flipH="1">
            <a:off x="8915400" y="1905000"/>
            <a:ext cx="457200" cy="68580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62" name="Text Box 30"/>
          <p:cNvSpPr txBox="1">
            <a:spLocks noChangeArrowheads="1"/>
          </p:cNvSpPr>
          <p:nvPr/>
        </p:nvSpPr>
        <p:spPr bwMode="auto">
          <a:xfrm>
            <a:off x="8739189" y="1600201"/>
            <a:ext cx="91678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frame 1….</a:t>
            </a:r>
          </a:p>
        </p:txBody>
      </p:sp>
      <p:sp>
        <p:nvSpPr>
          <p:cNvPr id="581663" name="Text Box 31"/>
          <p:cNvSpPr txBox="1">
            <a:spLocks noChangeArrowheads="1"/>
          </p:cNvSpPr>
          <p:nvPr/>
        </p:nvSpPr>
        <p:spPr bwMode="auto">
          <a:xfrm>
            <a:off x="5208589" y="1600201"/>
            <a:ext cx="748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frame 0</a:t>
            </a:r>
          </a:p>
        </p:txBody>
      </p:sp>
      <p:sp>
        <p:nvSpPr>
          <p:cNvPr id="581664" name="Line 32"/>
          <p:cNvSpPr>
            <a:spLocks noChangeShapeType="1"/>
          </p:cNvSpPr>
          <p:nvPr/>
        </p:nvSpPr>
        <p:spPr bwMode="auto">
          <a:xfrm flipV="1">
            <a:off x="8382000" y="1600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65" name="Line 33"/>
          <p:cNvSpPr>
            <a:spLocks noChangeShapeType="1"/>
          </p:cNvSpPr>
          <p:nvPr/>
        </p:nvSpPr>
        <p:spPr bwMode="auto">
          <a:xfrm flipV="1">
            <a:off x="2286000" y="1600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67" name="Line 35"/>
          <p:cNvSpPr>
            <a:spLocks noChangeShapeType="1"/>
          </p:cNvSpPr>
          <p:nvPr/>
        </p:nvSpPr>
        <p:spPr bwMode="auto">
          <a:xfrm flipH="1">
            <a:off x="2286000" y="1752600"/>
            <a:ext cx="2895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68" name="Line 36"/>
          <p:cNvSpPr>
            <a:spLocks noChangeShapeType="1"/>
          </p:cNvSpPr>
          <p:nvPr/>
        </p:nvSpPr>
        <p:spPr bwMode="auto">
          <a:xfrm>
            <a:off x="5943600" y="1752600"/>
            <a:ext cx="2438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69" name="Line 37"/>
          <p:cNvSpPr>
            <a:spLocks noChangeShapeType="1"/>
          </p:cNvSpPr>
          <p:nvPr/>
        </p:nvSpPr>
        <p:spPr bwMode="auto">
          <a:xfrm flipV="1">
            <a:off x="8382000" y="3200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70" name="Line 38"/>
          <p:cNvSpPr>
            <a:spLocks noChangeShapeType="1"/>
          </p:cNvSpPr>
          <p:nvPr/>
        </p:nvSpPr>
        <p:spPr bwMode="auto">
          <a:xfrm flipV="1">
            <a:off x="2286000" y="3200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1673" name="Rectangle 41"/>
          <p:cNvSpPr>
            <a:spLocks noChangeArrowheads="1"/>
          </p:cNvSpPr>
          <p:nvPr/>
        </p:nvSpPr>
        <p:spPr bwMode="auto">
          <a:xfrm>
            <a:off x="8686800" y="3733800"/>
            <a:ext cx="152400" cy="228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81674" name="AutoShape 42"/>
          <p:cNvCxnSpPr>
            <a:cxnSpLocks noChangeShapeType="1"/>
            <a:stCxn id="581647" idx="3"/>
            <a:endCxn id="581673" idx="2"/>
          </p:cNvCxnSpPr>
          <p:nvPr/>
        </p:nvCxnSpPr>
        <p:spPr bwMode="auto">
          <a:xfrm flipV="1">
            <a:off x="8382000" y="3962400"/>
            <a:ext cx="381000" cy="5080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6450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lstStyle/>
          <a:p>
            <a:r>
              <a:rPr lang="en-US"/>
              <a:t>Jump through Register</a:t>
            </a:r>
          </a:p>
        </p:txBody>
      </p:sp>
      <p:sp>
        <p:nvSpPr>
          <p:cNvPr id="583683" name="Rectangle 3"/>
          <p:cNvSpPr>
            <a:spLocks noChangeArrowheads="1"/>
          </p:cNvSpPr>
          <p:nvPr/>
        </p:nvSpPr>
        <p:spPr bwMode="auto">
          <a:xfrm>
            <a:off x="7467600" y="36576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583684" name="Rectangle 4"/>
          <p:cNvSpPr>
            <a:spLocks noChangeArrowheads="1"/>
          </p:cNvSpPr>
          <p:nvPr/>
        </p:nvSpPr>
        <p:spPr bwMode="auto">
          <a:xfrm>
            <a:off x="2286000" y="3657600"/>
            <a:ext cx="51816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3685" name="Text Box 5"/>
          <p:cNvSpPr txBox="1">
            <a:spLocks noChangeArrowheads="1"/>
          </p:cNvSpPr>
          <p:nvPr/>
        </p:nvSpPr>
        <p:spPr bwMode="auto">
          <a:xfrm>
            <a:off x="8699501" y="2759075"/>
            <a:ext cx="17011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Return to a known</a:t>
            </a:r>
          </a:p>
          <a:p>
            <a:pPr algn="l"/>
            <a:r>
              <a:rPr lang="en-US" sz="1400"/>
              <a:t>location within a DLL</a:t>
            </a:r>
          </a:p>
        </p:txBody>
      </p:sp>
      <p:sp>
        <p:nvSpPr>
          <p:cNvPr id="583686" name="Rectangle 6"/>
          <p:cNvSpPr>
            <a:spLocks noChangeArrowheads="1"/>
          </p:cNvSpPr>
          <p:nvPr/>
        </p:nvSpPr>
        <p:spPr bwMode="auto">
          <a:xfrm>
            <a:off x="7467600" y="3733800"/>
            <a:ext cx="914400" cy="228600"/>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DLL addr</a:t>
            </a:r>
          </a:p>
        </p:txBody>
      </p:sp>
      <p:sp>
        <p:nvSpPr>
          <p:cNvPr id="583687" name="Rectangle 7"/>
          <p:cNvSpPr>
            <a:spLocks noChangeArrowheads="1"/>
          </p:cNvSpPr>
          <p:nvPr/>
        </p:nvSpPr>
        <p:spPr bwMode="auto">
          <a:xfrm>
            <a:off x="2286000" y="3733800"/>
            <a:ext cx="5181600" cy="2286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400">
                <a:solidFill>
                  <a:srgbClr val="000000"/>
                </a:solidFill>
              </a:rPr>
              <a:t>nop nop nop		shellcode</a:t>
            </a:r>
          </a:p>
        </p:txBody>
      </p:sp>
      <p:sp>
        <p:nvSpPr>
          <p:cNvPr id="583689" name="Rectangle 9"/>
          <p:cNvSpPr>
            <a:spLocks noChangeArrowheads="1"/>
          </p:cNvSpPr>
          <p:nvPr/>
        </p:nvSpPr>
        <p:spPr bwMode="auto">
          <a:xfrm>
            <a:off x="6324600" y="1524000"/>
            <a:ext cx="1447800" cy="16764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solidFill>
                  <a:srgbClr val="000000"/>
                </a:solidFill>
              </a:rPr>
              <a:t>xyz.dll</a:t>
            </a:r>
          </a:p>
        </p:txBody>
      </p:sp>
      <p:sp>
        <p:nvSpPr>
          <p:cNvPr id="583690" name="Rectangle 10"/>
          <p:cNvSpPr>
            <a:spLocks noChangeArrowheads="1"/>
          </p:cNvSpPr>
          <p:nvPr/>
        </p:nvSpPr>
        <p:spPr bwMode="auto">
          <a:xfrm>
            <a:off x="6629400" y="23622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call EBX</a:t>
            </a:r>
          </a:p>
        </p:txBody>
      </p:sp>
      <p:cxnSp>
        <p:nvCxnSpPr>
          <p:cNvPr id="583691" name="AutoShape 11"/>
          <p:cNvCxnSpPr>
            <a:cxnSpLocks noChangeShapeType="1"/>
            <a:stCxn id="583715" idx="1"/>
            <a:endCxn id="583692" idx="2"/>
          </p:cNvCxnSpPr>
          <p:nvPr/>
        </p:nvCxnSpPr>
        <p:spPr bwMode="auto">
          <a:xfrm rot="10800000">
            <a:off x="2819400" y="3962400"/>
            <a:ext cx="3810000" cy="812800"/>
          </a:xfrm>
          <a:prstGeom prst="bentConnector2">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692" name="Rectangle 12"/>
          <p:cNvSpPr>
            <a:spLocks noChangeArrowheads="1"/>
          </p:cNvSpPr>
          <p:nvPr/>
        </p:nvSpPr>
        <p:spPr bwMode="auto">
          <a:xfrm>
            <a:off x="2743200" y="3733800"/>
            <a:ext cx="152400" cy="228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693" name="Rectangle 13"/>
          <p:cNvSpPr>
            <a:spLocks noChangeArrowheads="1"/>
          </p:cNvSpPr>
          <p:nvPr/>
        </p:nvSpPr>
        <p:spPr bwMode="auto">
          <a:xfrm>
            <a:off x="7467600" y="3657600"/>
            <a:ext cx="914400" cy="381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83694" name="AutoShape 14"/>
          <p:cNvCxnSpPr>
            <a:cxnSpLocks noChangeShapeType="1"/>
            <a:stCxn id="583693" idx="0"/>
            <a:endCxn id="583690" idx="3"/>
          </p:cNvCxnSpPr>
          <p:nvPr/>
        </p:nvCxnSpPr>
        <p:spPr bwMode="auto">
          <a:xfrm rot="5400000" flipH="1">
            <a:off x="7119144" y="2837657"/>
            <a:ext cx="1154113" cy="457200"/>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695" name="AutoShape 15"/>
          <p:cNvCxnSpPr>
            <a:cxnSpLocks noChangeShapeType="1"/>
            <a:stCxn id="583690" idx="1"/>
            <a:endCxn id="583692" idx="0"/>
          </p:cNvCxnSpPr>
          <p:nvPr/>
        </p:nvCxnSpPr>
        <p:spPr bwMode="auto">
          <a:xfrm rot="10800000" flipV="1">
            <a:off x="2819400" y="2489200"/>
            <a:ext cx="3810000" cy="1244600"/>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696" name="Rectangle 16"/>
          <p:cNvSpPr>
            <a:spLocks noChangeArrowheads="1"/>
          </p:cNvSpPr>
          <p:nvPr/>
        </p:nvSpPr>
        <p:spPr bwMode="auto">
          <a:xfrm>
            <a:off x="8382000" y="3657600"/>
            <a:ext cx="1600200" cy="381000"/>
          </a:xfrm>
          <a:prstGeom prst="rect">
            <a:avLst/>
          </a:prstGeom>
          <a:solidFill>
            <a:srgbClr val="6666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3697" name="Rectangle 17"/>
          <p:cNvSpPr>
            <a:spLocks noChangeArrowheads="1"/>
          </p:cNvSpPr>
          <p:nvPr/>
        </p:nvSpPr>
        <p:spPr bwMode="auto">
          <a:xfrm>
            <a:off x="8382000" y="3733800"/>
            <a:ext cx="1066800" cy="228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AAAAAAAA</a:t>
            </a:r>
          </a:p>
        </p:txBody>
      </p:sp>
      <p:sp>
        <p:nvSpPr>
          <p:cNvPr id="583698" name="Line 18"/>
          <p:cNvSpPr>
            <a:spLocks noChangeShapeType="1"/>
          </p:cNvSpPr>
          <p:nvPr/>
        </p:nvSpPr>
        <p:spPr bwMode="auto">
          <a:xfrm flipH="1">
            <a:off x="8915400" y="3505200"/>
            <a:ext cx="457200" cy="68580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3714" name="Rectangle 34"/>
          <p:cNvSpPr>
            <a:spLocks noChangeArrowheads="1"/>
          </p:cNvSpPr>
          <p:nvPr/>
        </p:nvSpPr>
        <p:spPr bwMode="auto">
          <a:xfrm>
            <a:off x="6629400" y="43434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EAX</a:t>
            </a:r>
          </a:p>
        </p:txBody>
      </p:sp>
      <p:sp>
        <p:nvSpPr>
          <p:cNvPr id="583715" name="Rectangle 35"/>
          <p:cNvSpPr>
            <a:spLocks noChangeArrowheads="1"/>
          </p:cNvSpPr>
          <p:nvPr/>
        </p:nvSpPr>
        <p:spPr bwMode="auto">
          <a:xfrm>
            <a:off x="6629400" y="46482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EBX</a:t>
            </a:r>
          </a:p>
        </p:txBody>
      </p:sp>
      <p:sp>
        <p:nvSpPr>
          <p:cNvPr id="583716" name="Rectangle 36"/>
          <p:cNvSpPr>
            <a:spLocks noChangeArrowheads="1"/>
          </p:cNvSpPr>
          <p:nvPr/>
        </p:nvSpPr>
        <p:spPr bwMode="auto">
          <a:xfrm>
            <a:off x="7543800" y="46482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EBP</a:t>
            </a:r>
          </a:p>
        </p:txBody>
      </p:sp>
      <p:sp>
        <p:nvSpPr>
          <p:cNvPr id="583717" name="Rectangle 37"/>
          <p:cNvSpPr>
            <a:spLocks noChangeArrowheads="1"/>
          </p:cNvSpPr>
          <p:nvPr/>
        </p:nvSpPr>
        <p:spPr bwMode="auto">
          <a:xfrm>
            <a:off x="7543800" y="43434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ESP</a:t>
            </a:r>
          </a:p>
        </p:txBody>
      </p:sp>
      <p:sp>
        <p:nvSpPr>
          <p:cNvPr id="583718" name="Rectangle 38"/>
          <p:cNvSpPr>
            <a:spLocks noChangeArrowheads="1"/>
          </p:cNvSpPr>
          <p:nvPr/>
        </p:nvSpPr>
        <p:spPr bwMode="auto">
          <a:xfrm>
            <a:off x="6629400" y="49530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ECX</a:t>
            </a:r>
          </a:p>
        </p:txBody>
      </p:sp>
      <p:sp>
        <p:nvSpPr>
          <p:cNvPr id="583719" name="Rectangle 39"/>
          <p:cNvSpPr>
            <a:spLocks noChangeArrowheads="1"/>
          </p:cNvSpPr>
          <p:nvPr/>
        </p:nvSpPr>
        <p:spPr bwMode="auto">
          <a:xfrm>
            <a:off x="6629400" y="52578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EDX</a:t>
            </a:r>
          </a:p>
        </p:txBody>
      </p:sp>
      <p:sp>
        <p:nvSpPr>
          <p:cNvPr id="583720" name="Rectangle 40"/>
          <p:cNvSpPr>
            <a:spLocks noChangeArrowheads="1"/>
          </p:cNvSpPr>
          <p:nvPr/>
        </p:nvSpPr>
        <p:spPr bwMode="auto">
          <a:xfrm>
            <a:off x="7543800" y="52578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EDI</a:t>
            </a:r>
          </a:p>
        </p:txBody>
      </p:sp>
      <p:sp>
        <p:nvSpPr>
          <p:cNvPr id="583721" name="Rectangle 41"/>
          <p:cNvSpPr>
            <a:spLocks noChangeArrowheads="1"/>
          </p:cNvSpPr>
          <p:nvPr/>
        </p:nvSpPr>
        <p:spPr bwMode="auto">
          <a:xfrm>
            <a:off x="7543800" y="49530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ESI</a:t>
            </a:r>
          </a:p>
        </p:txBody>
      </p:sp>
      <p:sp>
        <p:nvSpPr>
          <p:cNvPr id="583722" name="Text Box 42"/>
          <p:cNvSpPr txBox="1">
            <a:spLocks noChangeArrowheads="1"/>
          </p:cNvSpPr>
          <p:nvPr/>
        </p:nvSpPr>
        <p:spPr bwMode="auto">
          <a:xfrm>
            <a:off x="4252589" y="6096000"/>
            <a:ext cx="389478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shellcode at the beginning of the buffer</a:t>
            </a:r>
          </a:p>
        </p:txBody>
      </p:sp>
    </p:spTree>
    <p:extLst>
      <p:ext uri="{BB962C8B-B14F-4D97-AF65-F5344CB8AC3E}">
        <p14:creationId xmlns:p14="http://schemas.microsoft.com/office/powerpoint/2010/main" val="2705064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Grp="1" noChangeArrowheads="1"/>
          </p:cNvSpPr>
          <p:nvPr>
            <p:ph type="title"/>
          </p:nvPr>
        </p:nvSpPr>
        <p:spPr/>
        <p:txBody>
          <a:bodyPr/>
          <a:lstStyle/>
          <a:p>
            <a:r>
              <a:rPr lang="en-US"/>
              <a:t>Jump through Register</a:t>
            </a:r>
          </a:p>
        </p:txBody>
      </p:sp>
      <p:sp>
        <p:nvSpPr>
          <p:cNvPr id="585731" name="Rectangle 3"/>
          <p:cNvSpPr>
            <a:spLocks noChangeArrowheads="1"/>
          </p:cNvSpPr>
          <p:nvPr/>
        </p:nvSpPr>
        <p:spPr bwMode="auto">
          <a:xfrm>
            <a:off x="7467600" y="36576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585732" name="Rectangle 4"/>
          <p:cNvSpPr>
            <a:spLocks noChangeArrowheads="1"/>
          </p:cNvSpPr>
          <p:nvPr/>
        </p:nvSpPr>
        <p:spPr bwMode="auto">
          <a:xfrm>
            <a:off x="2286000" y="3657600"/>
            <a:ext cx="51816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5734" name="Rectangle 6"/>
          <p:cNvSpPr>
            <a:spLocks noChangeArrowheads="1"/>
          </p:cNvSpPr>
          <p:nvPr/>
        </p:nvSpPr>
        <p:spPr bwMode="auto">
          <a:xfrm>
            <a:off x="7467600" y="3733800"/>
            <a:ext cx="914400" cy="228600"/>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DLL addr</a:t>
            </a:r>
          </a:p>
        </p:txBody>
      </p:sp>
      <p:sp>
        <p:nvSpPr>
          <p:cNvPr id="585735" name="Rectangle 7"/>
          <p:cNvSpPr>
            <a:spLocks noChangeArrowheads="1"/>
          </p:cNvSpPr>
          <p:nvPr/>
        </p:nvSpPr>
        <p:spPr bwMode="auto">
          <a:xfrm>
            <a:off x="2286000" y="3733800"/>
            <a:ext cx="5181600" cy="228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US" sz="1400">
                <a:solidFill>
                  <a:srgbClr val="000000"/>
                </a:solidFill>
              </a:rPr>
              <a:t>AAAAAAAAAAAAAAAAAAAAAAAAAAAAAAAAAAAAAAAAAAA</a:t>
            </a:r>
          </a:p>
        </p:txBody>
      </p:sp>
      <p:sp>
        <p:nvSpPr>
          <p:cNvPr id="585737" name="Rectangle 9"/>
          <p:cNvSpPr>
            <a:spLocks noChangeArrowheads="1"/>
          </p:cNvSpPr>
          <p:nvPr/>
        </p:nvSpPr>
        <p:spPr bwMode="auto">
          <a:xfrm>
            <a:off x="8305800" y="1524000"/>
            <a:ext cx="1447800" cy="16764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solidFill>
                  <a:srgbClr val="000000"/>
                </a:solidFill>
              </a:rPr>
              <a:t>abc.dll</a:t>
            </a:r>
          </a:p>
        </p:txBody>
      </p:sp>
      <p:sp>
        <p:nvSpPr>
          <p:cNvPr id="585738" name="Rectangle 10"/>
          <p:cNvSpPr>
            <a:spLocks noChangeArrowheads="1"/>
          </p:cNvSpPr>
          <p:nvPr/>
        </p:nvSpPr>
        <p:spPr bwMode="auto">
          <a:xfrm>
            <a:off x="8763000" y="19812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jmp ESP</a:t>
            </a:r>
          </a:p>
        </p:txBody>
      </p:sp>
      <p:sp>
        <p:nvSpPr>
          <p:cNvPr id="585740" name="Rectangle 12"/>
          <p:cNvSpPr>
            <a:spLocks noChangeArrowheads="1"/>
          </p:cNvSpPr>
          <p:nvPr/>
        </p:nvSpPr>
        <p:spPr bwMode="auto">
          <a:xfrm>
            <a:off x="2743200" y="3733800"/>
            <a:ext cx="152400" cy="228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741" name="Rectangle 13"/>
          <p:cNvSpPr>
            <a:spLocks noChangeArrowheads="1"/>
          </p:cNvSpPr>
          <p:nvPr/>
        </p:nvSpPr>
        <p:spPr bwMode="auto">
          <a:xfrm>
            <a:off x="7467600" y="3657600"/>
            <a:ext cx="914400" cy="381000"/>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85742" name="AutoShape 14"/>
          <p:cNvCxnSpPr>
            <a:cxnSpLocks noChangeShapeType="1"/>
            <a:stCxn id="585731" idx="0"/>
            <a:endCxn id="585738" idx="1"/>
          </p:cNvCxnSpPr>
          <p:nvPr/>
        </p:nvCxnSpPr>
        <p:spPr bwMode="auto">
          <a:xfrm rot="16200000">
            <a:off x="7569200" y="2463800"/>
            <a:ext cx="1549400" cy="838200"/>
          </a:xfrm>
          <a:prstGeom prst="bentConnector2">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5744" name="Rectangle 16"/>
          <p:cNvSpPr>
            <a:spLocks noChangeArrowheads="1"/>
          </p:cNvSpPr>
          <p:nvPr/>
        </p:nvSpPr>
        <p:spPr bwMode="auto">
          <a:xfrm>
            <a:off x="8382000" y="3657600"/>
            <a:ext cx="2057400" cy="381000"/>
          </a:xfrm>
          <a:prstGeom prst="rect">
            <a:avLst/>
          </a:prstGeom>
          <a:solidFill>
            <a:srgbClr val="666666"/>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585745" name="Rectangle 17"/>
          <p:cNvSpPr>
            <a:spLocks noChangeArrowheads="1"/>
          </p:cNvSpPr>
          <p:nvPr/>
        </p:nvSpPr>
        <p:spPr bwMode="auto">
          <a:xfrm>
            <a:off x="8382000" y="3733800"/>
            <a:ext cx="2057400" cy="2286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400">
                <a:solidFill>
                  <a:srgbClr val="000000"/>
                </a:solidFill>
              </a:rPr>
              <a:t>nop  nop        shellcode</a:t>
            </a:r>
          </a:p>
        </p:txBody>
      </p:sp>
      <p:sp>
        <p:nvSpPr>
          <p:cNvPr id="585746" name="Line 18"/>
          <p:cNvSpPr>
            <a:spLocks noChangeShapeType="1"/>
          </p:cNvSpPr>
          <p:nvPr/>
        </p:nvSpPr>
        <p:spPr bwMode="auto">
          <a:xfrm flipH="1">
            <a:off x="8915400" y="3505200"/>
            <a:ext cx="457200" cy="685800"/>
          </a:xfrm>
          <a:prstGeom prst="line">
            <a:avLst/>
          </a:prstGeom>
          <a:noFill/>
          <a:ln w="762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5747" name="Rectangle 19"/>
          <p:cNvSpPr>
            <a:spLocks noChangeArrowheads="1"/>
          </p:cNvSpPr>
          <p:nvPr/>
        </p:nvSpPr>
        <p:spPr bwMode="auto">
          <a:xfrm>
            <a:off x="7543800" y="4343400"/>
            <a:ext cx="838200" cy="254000"/>
          </a:xfrm>
          <a:prstGeom prst="rect">
            <a:avLst/>
          </a:prstGeom>
          <a:solidFill>
            <a:srgbClr val="00008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t>ESP</a:t>
            </a:r>
          </a:p>
        </p:txBody>
      </p:sp>
      <p:sp>
        <p:nvSpPr>
          <p:cNvPr id="585748" name="Rectangle 20"/>
          <p:cNvSpPr>
            <a:spLocks noChangeArrowheads="1"/>
          </p:cNvSpPr>
          <p:nvPr/>
        </p:nvSpPr>
        <p:spPr bwMode="auto">
          <a:xfrm>
            <a:off x="8686800" y="3733800"/>
            <a:ext cx="152400" cy="2286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585749" name="AutoShape 21"/>
          <p:cNvCxnSpPr>
            <a:cxnSpLocks noChangeShapeType="1"/>
            <a:stCxn id="585747" idx="3"/>
            <a:endCxn id="585748" idx="2"/>
          </p:cNvCxnSpPr>
          <p:nvPr/>
        </p:nvCxnSpPr>
        <p:spPr bwMode="auto">
          <a:xfrm flipV="1">
            <a:off x="8382000" y="3962400"/>
            <a:ext cx="381000" cy="508000"/>
          </a:xfrm>
          <a:prstGeom prst="bentConnector2">
            <a:avLst/>
          </a:prstGeom>
          <a:noFill/>
          <a:ln w="9525">
            <a:solidFill>
              <a:schemeClr val="tx1"/>
            </a:solidFill>
            <a:prstDash val="dash"/>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5751" name="Rectangle 23"/>
          <p:cNvSpPr>
            <a:spLocks noChangeArrowheads="1"/>
          </p:cNvSpPr>
          <p:nvPr/>
        </p:nvSpPr>
        <p:spPr bwMode="auto">
          <a:xfrm>
            <a:off x="6629400" y="46482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EBX</a:t>
            </a:r>
          </a:p>
        </p:txBody>
      </p:sp>
      <p:sp>
        <p:nvSpPr>
          <p:cNvPr id="585752" name="Rectangle 24"/>
          <p:cNvSpPr>
            <a:spLocks noChangeArrowheads="1"/>
          </p:cNvSpPr>
          <p:nvPr/>
        </p:nvSpPr>
        <p:spPr bwMode="auto">
          <a:xfrm>
            <a:off x="6629400" y="43434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EAX</a:t>
            </a:r>
          </a:p>
        </p:txBody>
      </p:sp>
      <p:sp>
        <p:nvSpPr>
          <p:cNvPr id="585753" name="Rectangle 25"/>
          <p:cNvSpPr>
            <a:spLocks noChangeArrowheads="1"/>
          </p:cNvSpPr>
          <p:nvPr/>
        </p:nvSpPr>
        <p:spPr bwMode="auto">
          <a:xfrm>
            <a:off x="7543800" y="46482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EBP</a:t>
            </a:r>
          </a:p>
        </p:txBody>
      </p:sp>
      <p:sp>
        <p:nvSpPr>
          <p:cNvPr id="585754" name="Rectangle 26"/>
          <p:cNvSpPr>
            <a:spLocks noChangeArrowheads="1"/>
          </p:cNvSpPr>
          <p:nvPr/>
        </p:nvSpPr>
        <p:spPr bwMode="auto">
          <a:xfrm>
            <a:off x="6629400" y="49530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ECX</a:t>
            </a:r>
          </a:p>
        </p:txBody>
      </p:sp>
      <p:sp>
        <p:nvSpPr>
          <p:cNvPr id="585755" name="Rectangle 27"/>
          <p:cNvSpPr>
            <a:spLocks noChangeArrowheads="1"/>
          </p:cNvSpPr>
          <p:nvPr/>
        </p:nvSpPr>
        <p:spPr bwMode="auto">
          <a:xfrm>
            <a:off x="6629400" y="52578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EDX</a:t>
            </a:r>
          </a:p>
        </p:txBody>
      </p:sp>
      <p:sp>
        <p:nvSpPr>
          <p:cNvPr id="585756" name="Rectangle 28"/>
          <p:cNvSpPr>
            <a:spLocks noChangeArrowheads="1"/>
          </p:cNvSpPr>
          <p:nvPr/>
        </p:nvSpPr>
        <p:spPr bwMode="auto">
          <a:xfrm>
            <a:off x="7543800" y="52578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EDI</a:t>
            </a:r>
          </a:p>
        </p:txBody>
      </p:sp>
      <p:sp>
        <p:nvSpPr>
          <p:cNvPr id="585757" name="Rectangle 29"/>
          <p:cNvSpPr>
            <a:spLocks noChangeArrowheads="1"/>
          </p:cNvSpPr>
          <p:nvPr/>
        </p:nvSpPr>
        <p:spPr bwMode="auto">
          <a:xfrm>
            <a:off x="7543800" y="4953000"/>
            <a:ext cx="838200" cy="254000"/>
          </a:xfrm>
          <a:prstGeom prst="rect">
            <a:avLst/>
          </a:prstGeom>
          <a:solidFill>
            <a:srgbClr val="000080">
              <a:alpha val="25000"/>
            </a:srgbClr>
          </a:solidFill>
          <a:ln w="9525">
            <a:solidFill>
              <a:schemeClr val="tx1">
                <a:alpha val="2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200">
                <a:solidFill>
                  <a:srgbClr val="808080"/>
                </a:solidFill>
              </a:rPr>
              <a:t>ESI</a:t>
            </a:r>
          </a:p>
        </p:txBody>
      </p:sp>
      <p:cxnSp>
        <p:nvCxnSpPr>
          <p:cNvPr id="585743" name="AutoShape 15"/>
          <p:cNvCxnSpPr>
            <a:cxnSpLocks noChangeShapeType="1"/>
            <a:stCxn id="585738" idx="2"/>
            <a:endCxn id="585748" idx="0"/>
          </p:cNvCxnSpPr>
          <p:nvPr/>
        </p:nvCxnSpPr>
        <p:spPr bwMode="auto">
          <a:xfrm rot="5400000">
            <a:off x="8223250" y="2774950"/>
            <a:ext cx="1498600" cy="419100"/>
          </a:xfrm>
          <a:prstGeom prst="bentConnector3">
            <a:avLst>
              <a:gd name="adj1" fmla="val 50000"/>
            </a:avLst>
          </a:prstGeom>
          <a:noFill/>
          <a:ln w="2857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5758" name="Text Box 30"/>
          <p:cNvSpPr txBox="1">
            <a:spLocks noChangeArrowheads="1"/>
          </p:cNvSpPr>
          <p:nvPr/>
        </p:nvSpPr>
        <p:spPr bwMode="auto">
          <a:xfrm>
            <a:off x="4537909" y="6096000"/>
            <a:ext cx="33273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t>shellcode at the end of the buffer</a:t>
            </a:r>
          </a:p>
        </p:txBody>
      </p:sp>
    </p:spTree>
    <p:extLst>
      <p:ext uri="{BB962C8B-B14F-4D97-AF65-F5344CB8AC3E}">
        <p14:creationId xmlns:p14="http://schemas.microsoft.com/office/powerpoint/2010/main" val="1755175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p:nvPr>
        </p:nvSpPr>
        <p:spPr/>
        <p:txBody>
          <a:bodyPr/>
          <a:lstStyle/>
          <a:p>
            <a:r>
              <a:rPr lang="en-US"/>
              <a:t>Looking for CALL or JMP instructions</a:t>
            </a:r>
          </a:p>
        </p:txBody>
      </p:sp>
      <p:sp>
        <p:nvSpPr>
          <p:cNvPr id="642051" name="Rectangle 3"/>
          <p:cNvSpPr>
            <a:spLocks noGrp="1" noChangeArrowheads="1"/>
          </p:cNvSpPr>
          <p:nvPr>
            <p:ph type="body" idx="1"/>
          </p:nvPr>
        </p:nvSpPr>
        <p:spPr/>
        <p:txBody>
          <a:bodyPr/>
          <a:lstStyle/>
          <a:p>
            <a:r>
              <a:rPr lang="en-US"/>
              <a:t>We need to find locations in memory which contain CALL or JMP instructions, at fixed addresses.</a:t>
            </a:r>
          </a:p>
          <a:p>
            <a:r>
              <a:rPr lang="en-US"/>
              <a:t>Shared libraries get loaded at fixed addresses within the process memory.</a:t>
            </a:r>
          </a:p>
          <a:p>
            <a:r>
              <a:rPr lang="en-US"/>
              <a:t>Ideal for finding CALLs, JMPs.</a:t>
            </a:r>
          </a:p>
          <a:p>
            <a:r>
              <a:rPr lang="en-US"/>
              <a:t>We can try manual pattern searching with opcodes, using a debugger…</a:t>
            </a:r>
          </a:p>
          <a:p>
            <a:r>
              <a:rPr lang="en-US"/>
              <a:t>…or we can use msfpescan or msfelfscan.</a:t>
            </a:r>
          </a:p>
        </p:txBody>
      </p:sp>
    </p:spTree>
    <p:extLst>
      <p:ext uri="{BB962C8B-B14F-4D97-AF65-F5344CB8AC3E}">
        <p14:creationId xmlns:p14="http://schemas.microsoft.com/office/powerpoint/2010/main" val="316149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1026"/>
          <p:cNvSpPr>
            <a:spLocks noGrp="1" noChangeArrowheads="1"/>
          </p:cNvSpPr>
          <p:nvPr>
            <p:ph type="title"/>
          </p:nvPr>
        </p:nvSpPr>
        <p:spPr/>
        <p:txBody>
          <a:bodyPr/>
          <a:lstStyle/>
          <a:p>
            <a:r>
              <a:rPr lang="en-US" dirty="0"/>
              <a:t>From Vulnerability to Exploit</a:t>
            </a:r>
          </a:p>
        </p:txBody>
      </p:sp>
      <p:sp>
        <p:nvSpPr>
          <p:cNvPr id="578564" name="AutoShape 1028"/>
          <p:cNvSpPr>
            <a:spLocks noChangeArrowheads="1"/>
          </p:cNvSpPr>
          <p:nvPr/>
        </p:nvSpPr>
        <p:spPr bwMode="auto">
          <a:xfrm>
            <a:off x="2971800" y="1524000"/>
            <a:ext cx="2286000" cy="457200"/>
          </a:xfrm>
          <a:prstGeom prst="flowChartProcess">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Fuzzing</a:t>
            </a:r>
          </a:p>
        </p:txBody>
      </p:sp>
      <p:sp>
        <p:nvSpPr>
          <p:cNvPr id="578565" name="AutoShape 1029"/>
          <p:cNvSpPr>
            <a:spLocks noChangeArrowheads="1"/>
          </p:cNvSpPr>
          <p:nvPr/>
        </p:nvSpPr>
        <p:spPr bwMode="auto">
          <a:xfrm>
            <a:off x="2971800" y="2362200"/>
            <a:ext cx="2286000" cy="457200"/>
          </a:xfrm>
          <a:prstGeom prst="flowChartProcess">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EIP = 0x41414141</a:t>
            </a:r>
          </a:p>
        </p:txBody>
      </p:sp>
      <p:sp>
        <p:nvSpPr>
          <p:cNvPr id="578566" name="AutoShape 1030"/>
          <p:cNvSpPr>
            <a:spLocks noChangeArrowheads="1"/>
          </p:cNvSpPr>
          <p:nvPr/>
        </p:nvSpPr>
        <p:spPr bwMode="auto">
          <a:xfrm>
            <a:off x="6934200" y="1524000"/>
            <a:ext cx="2286000" cy="457200"/>
          </a:xfrm>
          <a:prstGeom prst="flowChart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Debugger</a:t>
            </a:r>
          </a:p>
        </p:txBody>
      </p:sp>
      <p:sp>
        <p:nvSpPr>
          <p:cNvPr id="578567" name="AutoShape 1031"/>
          <p:cNvSpPr>
            <a:spLocks noChangeArrowheads="1"/>
          </p:cNvSpPr>
          <p:nvPr/>
        </p:nvSpPr>
        <p:spPr bwMode="auto">
          <a:xfrm>
            <a:off x="6934200" y="2209800"/>
            <a:ext cx="2286000" cy="457200"/>
          </a:xfrm>
          <a:prstGeom prst="flowChart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Attack Vector</a:t>
            </a:r>
          </a:p>
        </p:txBody>
      </p:sp>
      <p:sp>
        <p:nvSpPr>
          <p:cNvPr id="578568" name="AutoShape 1032"/>
          <p:cNvSpPr>
            <a:spLocks noChangeArrowheads="1"/>
          </p:cNvSpPr>
          <p:nvPr/>
        </p:nvSpPr>
        <p:spPr bwMode="auto">
          <a:xfrm>
            <a:off x="6934200" y="2895600"/>
            <a:ext cx="2286000" cy="762000"/>
          </a:xfrm>
          <a:prstGeom prst="flowChart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Reliable EIP return</a:t>
            </a:r>
          </a:p>
          <a:p>
            <a:pPr algn="ctr"/>
            <a:r>
              <a:rPr lang="en-US" sz="2000">
                <a:solidFill>
                  <a:schemeClr val="tx2"/>
                </a:solidFill>
              </a:rPr>
              <a:t>address</a:t>
            </a:r>
          </a:p>
        </p:txBody>
      </p:sp>
      <p:sp>
        <p:nvSpPr>
          <p:cNvPr id="578569" name="AutoShape 1033"/>
          <p:cNvSpPr>
            <a:spLocks noChangeArrowheads="1"/>
          </p:cNvSpPr>
          <p:nvPr/>
        </p:nvSpPr>
        <p:spPr bwMode="auto">
          <a:xfrm>
            <a:off x="6934200" y="3886200"/>
            <a:ext cx="2286000" cy="457200"/>
          </a:xfrm>
          <a:prstGeom prst="flowChart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Bad characters</a:t>
            </a:r>
          </a:p>
        </p:txBody>
      </p:sp>
      <p:sp>
        <p:nvSpPr>
          <p:cNvPr id="578570" name="AutoShape 1034"/>
          <p:cNvSpPr>
            <a:spLocks noChangeArrowheads="1"/>
          </p:cNvSpPr>
          <p:nvPr/>
        </p:nvSpPr>
        <p:spPr bwMode="auto">
          <a:xfrm>
            <a:off x="6934200" y="4572000"/>
            <a:ext cx="2286000" cy="685800"/>
          </a:xfrm>
          <a:prstGeom prst="flowChartProcess">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Test Shellcode</a:t>
            </a:r>
          </a:p>
          <a:p>
            <a:pPr algn="ctr"/>
            <a:r>
              <a:rPr lang="en-US" sz="2000">
                <a:solidFill>
                  <a:schemeClr val="tx2"/>
                </a:solidFill>
              </a:rPr>
              <a:t>(INT 3)</a:t>
            </a:r>
          </a:p>
        </p:txBody>
      </p:sp>
      <p:sp>
        <p:nvSpPr>
          <p:cNvPr id="578571" name="AutoShape 1035"/>
          <p:cNvSpPr>
            <a:spLocks noChangeArrowheads="1"/>
          </p:cNvSpPr>
          <p:nvPr/>
        </p:nvSpPr>
        <p:spPr bwMode="auto">
          <a:xfrm>
            <a:off x="6934200" y="5562600"/>
            <a:ext cx="2286000" cy="914400"/>
          </a:xfrm>
          <a:prstGeom prst="flowChartDecision">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INT 3?</a:t>
            </a:r>
          </a:p>
        </p:txBody>
      </p:sp>
      <p:cxnSp>
        <p:nvCxnSpPr>
          <p:cNvPr id="578572" name="AutoShape 1036"/>
          <p:cNvCxnSpPr>
            <a:cxnSpLocks noChangeShapeType="1"/>
            <a:stCxn id="578564" idx="2"/>
            <a:endCxn id="578565" idx="0"/>
          </p:cNvCxnSpPr>
          <p:nvPr/>
        </p:nvCxnSpPr>
        <p:spPr bwMode="auto">
          <a:xfrm>
            <a:off x="4114800" y="1981200"/>
            <a:ext cx="0" cy="3810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3" name="AutoShape 1037"/>
          <p:cNvCxnSpPr>
            <a:cxnSpLocks noChangeShapeType="1"/>
            <a:stCxn id="578565" idx="3"/>
            <a:endCxn id="578566" idx="1"/>
          </p:cNvCxnSpPr>
          <p:nvPr/>
        </p:nvCxnSpPr>
        <p:spPr bwMode="auto">
          <a:xfrm flipV="1">
            <a:off x="5257800" y="1752600"/>
            <a:ext cx="1676400" cy="838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4" name="AutoShape 1038"/>
          <p:cNvCxnSpPr>
            <a:cxnSpLocks noChangeShapeType="1"/>
            <a:stCxn id="578566" idx="2"/>
            <a:endCxn id="578567" idx="0"/>
          </p:cNvCxnSpPr>
          <p:nvPr/>
        </p:nvCxnSpPr>
        <p:spPr bwMode="auto">
          <a:xfrm>
            <a:off x="8077200" y="1981200"/>
            <a:ext cx="0" cy="228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5" name="AutoShape 1039"/>
          <p:cNvCxnSpPr>
            <a:cxnSpLocks noChangeShapeType="1"/>
            <a:stCxn id="578567" idx="2"/>
            <a:endCxn id="578568" idx="0"/>
          </p:cNvCxnSpPr>
          <p:nvPr/>
        </p:nvCxnSpPr>
        <p:spPr bwMode="auto">
          <a:xfrm rot="5400000">
            <a:off x="7962900" y="27813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6" name="AutoShape 1040"/>
          <p:cNvCxnSpPr>
            <a:cxnSpLocks noChangeShapeType="1"/>
            <a:stCxn id="578568" idx="2"/>
            <a:endCxn id="578569" idx="0"/>
          </p:cNvCxnSpPr>
          <p:nvPr/>
        </p:nvCxnSpPr>
        <p:spPr bwMode="auto">
          <a:xfrm rot="5400000">
            <a:off x="7962900" y="37719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7" name="AutoShape 1041"/>
          <p:cNvCxnSpPr>
            <a:cxnSpLocks noChangeShapeType="1"/>
            <a:stCxn id="578569" idx="2"/>
            <a:endCxn id="578570" idx="0"/>
          </p:cNvCxnSpPr>
          <p:nvPr/>
        </p:nvCxnSpPr>
        <p:spPr bwMode="auto">
          <a:xfrm rot="5400000">
            <a:off x="7962900" y="4457700"/>
            <a:ext cx="2286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8" name="AutoShape 1042"/>
          <p:cNvCxnSpPr>
            <a:cxnSpLocks noChangeShapeType="1"/>
            <a:stCxn id="578570" idx="2"/>
            <a:endCxn id="578571" idx="0"/>
          </p:cNvCxnSpPr>
          <p:nvPr/>
        </p:nvCxnSpPr>
        <p:spPr bwMode="auto">
          <a:xfrm rot="5400000">
            <a:off x="7924800" y="5410200"/>
            <a:ext cx="3048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79" name="AutoShape 1043"/>
          <p:cNvCxnSpPr>
            <a:cxnSpLocks noChangeShapeType="1"/>
            <a:stCxn id="578571" idx="3"/>
            <a:endCxn id="578566" idx="0"/>
          </p:cNvCxnSpPr>
          <p:nvPr/>
        </p:nvCxnSpPr>
        <p:spPr bwMode="auto">
          <a:xfrm flipH="1" flipV="1">
            <a:off x="8077200" y="1524000"/>
            <a:ext cx="1143000" cy="4495800"/>
          </a:xfrm>
          <a:prstGeom prst="bentConnector4">
            <a:avLst>
              <a:gd name="adj1" fmla="val -20000"/>
              <a:gd name="adj2" fmla="val 10508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8580" name="AutoShape 1044"/>
          <p:cNvSpPr>
            <a:spLocks noChangeArrowheads="1"/>
          </p:cNvSpPr>
          <p:nvPr/>
        </p:nvSpPr>
        <p:spPr bwMode="auto">
          <a:xfrm>
            <a:off x="2971800" y="3886200"/>
            <a:ext cx="2286000" cy="457200"/>
          </a:xfrm>
          <a:prstGeom prst="flowChartProcess">
            <a:avLst/>
          </a:prstGeom>
          <a:solidFill>
            <a:srgbClr val="8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Final Shellcode</a:t>
            </a:r>
          </a:p>
        </p:txBody>
      </p:sp>
      <p:sp>
        <p:nvSpPr>
          <p:cNvPr id="578581" name="AutoShape 1045"/>
          <p:cNvSpPr>
            <a:spLocks noChangeArrowheads="1"/>
          </p:cNvSpPr>
          <p:nvPr/>
        </p:nvSpPr>
        <p:spPr bwMode="auto">
          <a:xfrm>
            <a:off x="2971800" y="4800600"/>
            <a:ext cx="2286000" cy="457200"/>
          </a:xfrm>
          <a:prstGeom prst="flowChartProcess">
            <a:avLst/>
          </a:prstGeom>
          <a:solidFill>
            <a:srgbClr val="8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Working exploit</a:t>
            </a:r>
          </a:p>
        </p:txBody>
      </p:sp>
      <p:sp>
        <p:nvSpPr>
          <p:cNvPr id="578582" name="AutoShape 1046"/>
          <p:cNvSpPr>
            <a:spLocks noChangeArrowheads="1"/>
          </p:cNvSpPr>
          <p:nvPr/>
        </p:nvSpPr>
        <p:spPr bwMode="auto">
          <a:xfrm>
            <a:off x="2971800" y="5715000"/>
            <a:ext cx="2286000" cy="457200"/>
          </a:xfrm>
          <a:prstGeom prst="flowChartProcess">
            <a:avLst/>
          </a:prstGeom>
          <a:solidFill>
            <a:srgbClr val="80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chemeClr val="tx2"/>
                </a:solidFill>
              </a:rPr>
              <a:t>Shellcode Handling</a:t>
            </a:r>
          </a:p>
        </p:txBody>
      </p:sp>
      <p:cxnSp>
        <p:nvCxnSpPr>
          <p:cNvPr id="578584" name="AutoShape 1048"/>
          <p:cNvCxnSpPr>
            <a:cxnSpLocks noChangeShapeType="1"/>
            <a:stCxn id="578571" idx="1"/>
            <a:endCxn id="578580" idx="0"/>
          </p:cNvCxnSpPr>
          <p:nvPr/>
        </p:nvCxnSpPr>
        <p:spPr bwMode="auto">
          <a:xfrm rot="10800000">
            <a:off x="4114800" y="3886200"/>
            <a:ext cx="2819400" cy="2133600"/>
          </a:xfrm>
          <a:prstGeom prst="bentConnector4">
            <a:avLst>
              <a:gd name="adj1" fmla="val 29731"/>
              <a:gd name="adj2" fmla="val 110713"/>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85" name="AutoShape 1049"/>
          <p:cNvCxnSpPr>
            <a:cxnSpLocks noChangeShapeType="1"/>
            <a:stCxn id="578580" idx="2"/>
            <a:endCxn id="578581" idx="0"/>
          </p:cNvCxnSpPr>
          <p:nvPr/>
        </p:nvCxnSpPr>
        <p:spPr bwMode="auto">
          <a:xfrm>
            <a:off x="4114800" y="43434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8586" name="AutoShape 1050"/>
          <p:cNvCxnSpPr>
            <a:cxnSpLocks noChangeShapeType="1"/>
            <a:stCxn id="578581" idx="2"/>
            <a:endCxn id="578582" idx="0"/>
          </p:cNvCxnSpPr>
          <p:nvPr/>
        </p:nvCxnSpPr>
        <p:spPr bwMode="auto">
          <a:xfrm>
            <a:off x="4114800" y="52578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129773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r>
              <a:rPr lang="en-US"/>
              <a:t>msfpescan, msfelfscan</a:t>
            </a:r>
          </a:p>
        </p:txBody>
      </p:sp>
      <p:sp>
        <p:nvSpPr>
          <p:cNvPr id="643075" name="Rectangle 3"/>
          <p:cNvSpPr>
            <a:spLocks noGrp="1" noChangeArrowheads="1"/>
          </p:cNvSpPr>
          <p:nvPr>
            <p:ph type="body" idx="1"/>
          </p:nvPr>
        </p:nvSpPr>
        <p:spPr/>
        <p:txBody>
          <a:bodyPr/>
          <a:lstStyle/>
          <a:p>
            <a:r>
              <a:rPr lang="en-US"/>
              <a:t>Utilities to scan binaries (executables or shared libraries).</a:t>
            </a:r>
          </a:p>
          <a:p>
            <a:r>
              <a:rPr lang="en-US"/>
              <a:t>Support for ELF and PE binaries.</a:t>
            </a:r>
          </a:p>
          <a:p>
            <a:r>
              <a:rPr lang="en-US"/>
              <a:t>Uses metasploit’s built-in disassemblers.</a:t>
            </a:r>
          </a:p>
          <a:p>
            <a:r>
              <a:rPr lang="en-US"/>
              <a:t>Can find CALLs, JMPs, or POP/POP/RET instruction sets.</a:t>
            </a:r>
          </a:p>
          <a:p>
            <a:r>
              <a:rPr lang="en-US"/>
              <a:t>Can be used to find instruction groups specified by regular expressions.</a:t>
            </a:r>
          </a:p>
        </p:txBody>
      </p:sp>
    </p:spTree>
    <p:extLst>
      <p:ext uri="{BB962C8B-B14F-4D97-AF65-F5344CB8AC3E}">
        <p14:creationId xmlns:p14="http://schemas.microsoft.com/office/powerpoint/2010/main" val="1644993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1026"/>
          <p:cNvSpPr>
            <a:spLocks noGrp="1" noChangeArrowheads="1"/>
          </p:cNvSpPr>
          <p:nvPr>
            <p:ph type="title"/>
          </p:nvPr>
        </p:nvSpPr>
        <p:spPr/>
        <p:txBody>
          <a:bodyPr/>
          <a:lstStyle/>
          <a:p>
            <a:r>
              <a:rPr lang="en-US"/>
              <a:t>msfpescan’ning Windows DLLs</a:t>
            </a:r>
          </a:p>
        </p:txBody>
      </p:sp>
      <p:sp>
        <p:nvSpPr>
          <p:cNvPr id="644099" name="Rectangle 1027"/>
          <p:cNvSpPr>
            <a:spLocks noGrp="1" noChangeArrowheads="1"/>
          </p:cNvSpPr>
          <p:nvPr>
            <p:ph type="body" idx="1"/>
          </p:nvPr>
        </p:nvSpPr>
        <p:spPr/>
        <p:txBody>
          <a:bodyPr/>
          <a:lstStyle/>
          <a:p>
            <a:r>
              <a:rPr lang="en-US"/>
              <a:t>If we need to search for a jump to ESI:</a:t>
            </a:r>
          </a:p>
          <a:p>
            <a:endParaRPr lang="en-US"/>
          </a:p>
          <a:p>
            <a:endParaRPr lang="en-US"/>
          </a:p>
          <a:p>
            <a:endParaRPr lang="en-US"/>
          </a:p>
          <a:p>
            <a:r>
              <a:rPr lang="en-US"/>
              <a:t>We can point EIP to any of these values…</a:t>
            </a:r>
          </a:p>
          <a:p>
            <a:r>
              <a:rPr lang="en-US"/>
              <a:t>…and it will then execute a JMP/CALL ESI</a:t>
            </a:r>
          </a:p>
        </p:txBody>
      </p:sp>
      <p:sp>
        <p:nvSpPr>
          <p:cNvPr id="644100" name="Text Box 1028"/>
          <p:cNvSpPr txBox="1">
            <a:spLocks noChangeArrowheads="1"/>
          </p:cNvSpPr>
          <p:nvPr/>
        </p:nvSpPr>
        <p:spPr bwMode="auto">
          <a:xfrm>
            <a:off x="2209801" y="2289175"/>
            <a:ext cx="458304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latin typeface="Monaco" pitchFamily="1" charset="0"/>
              </a:rPr>
              <a:t>~/framework$ </a:t>
            </a:r>
            <a:r>
              <a:rPr lang="en-US" sz="1400">
                <a:solidFill>
                  <a:srgbClr val="FFFF00"/>
                </a:solidFill>
                <a:latin typeface="Monaco" pitchFamily="1" charset="0"/>
              </a:rPr>
              <a:t>./msfpescan -f windlls/USER32.DLL -j esi</a:t>
            </a:r>
            <a:endParaRPr lang="en-US" sz="1400">
              <a:latin typeface="Monaco" pitchFamily="1" charset="0"/>
            </a:endParaRPr>
          </a:p>
          <a:p>
            <a:pPr algn="l"/>
            <a:r>
              <a:rPr lang="en-US" sz="1400">
                <a:latin typeface="Monaco" pitchFamily="1" charset="0"/>
              </a:rPr>
              <a:t>0x77e11c46    call esi</a:t>
            </a:r>
          </a:p>
          <a:p>
            <a:pPr algn="l"/>
            <a:r>
              <a:rPr lang="en-US" sz="1400">
                <a:latin typeface="Monaco" pitchFamily="1" charset="0"/>
              </a:rPr>
              <a:t>0x77e121b7    call esi</a:t>
            </a:r>
          </a:p>
          <a:p>
            <a:pPr algn="l"/>
            <a:r>
              <a:rPr lang="en-US" sz="1400">
                <a:latin typeface="Monaco" pitchFamily="1" charset="0"/>
              </a:rPr>
              <a:t>0x77e121c5    call esi</a:t>
            </a:r>
          </a:p>
          <a:p>
            <a:pPr algn="l"/>
            <a:r>
              <a:rPr lang="en-US" sz="1400">
                <a:latin typeface="Monaco" pitchFamily="1" charset="0"/>
              </a:rPr>
              <a:t>0x77e1222a    call esi</a:t>
            </a:r>
          </a:p>
          <a:p>
            <a:pPr algn="l"/>
            <a:r>
              <a:rPr lang="en-US" sz="1400">
                <a:latin typeface="Monaco" pitchFamily="1" charset="0"/>
              </a:rPr>
              <a:t>:        :    :     :</a:t>
            </a:r>
          </a:p>
          <a:p>
            <a:pPr algn="l"/>
            <a:r>
              <a:rPr lang="en-US" sz="1400">
                <a:latin typeface="Monaco" pitchFamily="1" charset="0"/>
              </a:rPr>
              <a:t>0x77e6ca97    jmp esi</a:t>
            </a:r>
          </a:p>
        </p:txBody>
      </p:sp>
    </p:spTree>
    <p:extLst>
      <p:ext uri="{BB962C8B-B14F-4D97-AF65-F5344CB8AC3E}">
        <p14:creationId xmlns:p14="http://schemas.microsoft.com/office/powerpoint/2010/main" val="3894056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1026"/>
          <p:cNvSpPr>
            <a:spLocks noGrp="1" noChangeArrowheads="1"/>
          </p:cNvSpPr>
          <p:nvPr>
            <p:ph type="title"/>
          </p:nvPr>
        </p:nvSpPr>
        <p:spPr/>
        <p:txBody>
          <a:bodyPr/>
          <a:lstStyle/>
          <a:p>
            <a:r>
              <a:rPr lang="en-US"/>
              <a:t>Candidate binaries</a:t>
            </a:r>
          </a:p>
        </p:txBody>
      </p:sp>
      <p:sp>
        <p:nvSpPr>
          <p:cNvPr id="646147" name="Rectangle 1027"/>
          <p:cNvSpPr>
            <a:spLocks noGrp="1" noChangeArrowheads="1"/>
          </p:cNvSpPr>
          <p:nvPr>
            <p:ph type="body" idx="1"/>
          </p:nvPr>
        </p:nvSpPr>
        <p:spPr/>
        <p:txBody>
          <a:bodyPr/>
          <a:lstStyle/>
          <a:p>
            <a:r>
              <a:rPr lang="en-US"/>
              <a:t>First, search the executing binary itself.</a:t>
            </a:r>
          </a:p>
          <a:p>
            <a:pPr lvl="1"/>
            <a:r>
              <a:rPr lang="en-US"/>
              <a:t>Independent of Kernel, Service Packs, libs.</a:t>
            </a:r>
          </a:p>
          <a:p>
            <a:r>
              <a:rPr lang="en-US"/>
              <a:t>Second, search shared libraries or DLLs included with the software itself. (e.g. in_mp3.dll for Winamp)</a:t>
            </a:r>
          </a:p>
          <a:p>
            <a:r>
              <a:rPr lang="en-US"/>
              <a:t>Last, search default shared libraries that get included from the OS:</a:t>
            </a:r>
          </a:p>
          <a:p>
            <a:pPr lvl="1"/>
            <a:r>
              <a:rPr lang="en-US"/>
              <a:t>e.g. KERNEL32.DLL, libc.so, etc.</a:t>
            </a:r>
          </a:p>
          <a:p>
            <a:pPr lvl="1"/>
            <a:r>
              <a:rPr lang="en-US"/>
              <a:t>Makes the exploit OS kernel, SP specific.</a:t>
            </a:r>
          </a:p>
        </p:txBody>
      </p:sp>
    </p:spTree>
    <p:extLst>
      <p:ext uri="{BB962C8B-B14F-4D97-AF65-F5344CB8AC3E}">
        <p14:creationId xmlns:p14="http://schemas.microsoft.com/office/powerpoint/2010/main" val="6929642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1026"/>
          <p:cNvSpPr>
            <a:spLocks noGrp="1" noChangeArrowheads="1"/>
          </p:cNvSpPr>
          <p:nvPr>
            <p:ph type="title"/>
          </p:nvPr>
        </p:nvSpPr>
        <p:spPr/>
        <p:txBody>
          <a:bodyPr/>
          <a:lstStyle/>
          <a:p>
            <a:r>
              <a:rPr lang="en-US"/>
              <a:t>Case Study - peercast HTTP overflow</a:t>
            </a:r>
          </a:p>
        </p:txBody>
      </p:sp>
      <p:sp>
        <p:nvSpPr>
          <p:cNvPr id="624643" name="Rectangle 1027"/>
          <p:cNvSpPr>
            <a:spLocks noGrp="1" noChangeArrowheads="1"/>
          </p:cNvSpPr>
          <p:nvPr>
            <p:ph type="body" idx="1"/>
          </p:nvPr>
        </p:nvSpPr>
        <p:spPr/>
        <p:txBody>
          <a:bodyPr/>
          <a:lstStyle/>
          <a:p>
            <a:r>
              <a:rPr lang="en-US"/>
              <a:t>1000 byte payload.</a:t>
            </a:r>
          </a:p>
          <a:p>
            <a:r>
              <a:rPr lang="en-US"/>
              <a:t>first 780 bytes can be AAAA’s.</a:t>
            </a:r>
          </a:p>
          <a:p>
            <a:r>
              <a:rPr lang="en-US"/>
              <a:t>Bytes 781-784 shall contain an address which will go into EIP.</a:t>
            </a:r>
          </a:p>
          <a:p>
            <a:r>
              <a:rPr lang="en-US"/>
              <a:t>Bytes 785 onwards contain shellcode.</a:t>
            </a:r>
          </a:p>
        </p:txBody>
      </p:sp>
      <p:sp>
        <p:nvSpPr>
          <p:cNvPr id="624644" name="Rectangle 1028"/>
          <p:cNvSpPr>
            <a:spLocks noChangeArrowheads="1"/>
          </p:cNvSpPr>
          <p:nvPr/>
        </p:nvSpPr>
        <p:spPr bwMode="auto">
          <a:xfrm>
            <a:off x="5638800" y="5715000"/>
            <a:ext cx="914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EIP</a:t>
            </a:r>
          </a:p>
        </p:txBody>
      </p:sp>
      <p:sp>
        <p:nvSpPr>
          <p:cNvPr id="624645" name="Rectangle 1029"/>
          <p:cNvSpPr>
            <a:spLocks noChangeArrowheads="1"/>
          </p:cNvSpPr>
          <p:nvPr/>
        </p:nvSpPr>
        <p:spPr bwMode="auto">
          <a:xfrm>
            <a:off x="2286000" y="5715000"/>
            <a:ext cx="33528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624646" name="Rectangle 1030"/>
          <p:cNvSpPr>
            <a:spLocks noChangeArrowheads="1"/>
          </p:cNvSpPr>
          <p:nvPr/>
        </p:nvSpPr>
        <p:spPr bwMode="auto">
          <a:xfrm>
            <a:off x="5638800" y="5791200"/>
            <a:ext cx="914400" cy="228600"/>
          </a:xfrm>
          <a:prstGeom prst="rect">
            <a:avLst/>
          </a:prstGeom>
          <a:solidFill>
            <a:schemeClr val="accent2"/>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RET</a:t>
            </a:r>
          </a:p>
        </p:txBody>
      </p:sp>
      <p:sp>
        <p:nvSpPr>
          <p:cNvPr id="624647" name="Rectangle 1031"/>
          <p:cNvSpPr>
            <a:spLocks noChangeArrowheads="1"/>
          </p:cNvSpPr>
          <p:nvPr/>
        </p:nvSpPr>
        <p:spPr bwMode="auto">
          <a:xfrm>
            <a:off x="2286000" y="5791200"/>
            <a:ext cx="3352800" cy="228600"/>
          </a:xfrm>
          <a:prstGeom prst="rect">
            <a:avLst/>
          </a:prstGeom>
          <a:solidFill>
            <a:schemeClr val="hlink"/>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AAAAAAAAAAAAAAAAAAAAAAAAAAAA</a:t>
            </a:r>
          </a:p>
        </p:txBody>
      </p:sp>
      <p:sp>
        <p:nvSpPr>
          <p:cNvPr id="624648" name="Rectangle 1032"/>
          <p:cNvSpPr>
            <a:spLocks noChangeArrowheads="1"/>
          </p:cNvSpPr>
          <p:nvPr/>
        </p:nvSpPr>
        <p:spPr bwMode="auto">
          <a:xfrm>
            <a:off x="6553200" y="5715000"/>
            <a:ext cx="3352800" cy="381000"/>
          </a:xfrm>
          <a:prstGeom prst="rect">
            <a:avLst/>
          </a:prstGeom>
          <a:solidFill>
            <a:srgbClr val="000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624649" name="Rectangle 1033"/>
          <p:cNvSpPr>
            <a:spLocks noChangeArrowheads="1"/>
          </p:cNvSpPr>
          <p:nvPr/>
        </p:nvSpPr>
        <p:spPr bwMode="auto">
          <a:xfrm>
            <a:off x="6553200" y="5791200"/>
            <a:ext cx="2667000" cy="228600"/>
          </a:xfrm>
          <a:prstGeom prst="rect">
            <a:avLst/>
          </a:prstGeom>
          <a:solidFill>
            <a:srgbClr val="FF33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shellcode</a:t>
            </a:r>
          </a:p>
        </p:txBody>
      </p:sp>
      <p:sp>
        <p:nvSpPr>
          <p:cNvPr id="624650" name="Text Box 1034"/>
          <p:cNvSpPr txBox="1">
            <a:spLocks noChangeArrowheads="1"/>
          </p:cNvSpPr>
          <p:nvPr/>
        </p:nvSpPr>
        <p:spPr bwMode="auto">
          <a:xfrm>
            <a:off x="6394450" y="5257801"/>
            <a:ext cx="44582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ESP</a:t>
            </a:r>
          </a:p>
        </p:txBody>
      </p:sp>
      <p:sp>
        <p:nvSpPr>
          <p:cNvPr id="624651" name="Line 1035"/>
          <p:cNvSpPr>
            <a:spLocks noChangeShapeType="1"/>
          </p:cNvSpPr>
          <p:nvPr/>
        </p:nvSpPr>
        <p:spPr bwMode="auto">
          <a:xfrm>
            <a:off x="6623050" y="55626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389088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t>A little about shellcode</a:t>
            </a:r>
          </a:p>
        </p:txBody>
      </p:sp>
      <p:sp>
        <p:nvSpPr>
          <p:cNvPr id="557059" name="Rectangle 3"/>
          <p:cNvSpPr>
            <a:spLocks noGrp="1" noChangeArrowheads="1"/>
          </p:cNvSpPr>
          <p:nvPr>
            <p:ph type="body" idx="1"/>
          </p:nvPr>
        </p:nvSpPr>
        <p:spPr/>
        <p:txBody>
          <a:bodyPr/>
          <a:lstStyle/>
          <a:p>
            <a:r>
              <a:rPr lang="en-US"/>
              <a:t>Types of shellcode:</a:t>
            </a:r>
          </a:p>
          <a:p>
            <a:pPr lvl="1"/>
            <a:r>
              <a:rPr lang="en-US"/>
              <a:t>Bind shell</a:t>
            </a:r>
          </a:p>
          <a:p>
            <a:pPr lvl="1"/>
            <a:r>
              <a:rPr lang="en-US"/>
              <a:t>Exec command</a:t>
            </a:r>
          </a:p>
          <a:p>
            <a:pPr lvl="1"/>
            <a:r>
              <a:rPr lang="en-US"/>
              <a:t>Reverse shell</a:t>
            </a:r>
          </a:p>
          <a:p>
            <a:pPr lvl="1"/>
            <a:r>
              <a:rPr lang="en-US"/>
              <a:t>Staged shell, etc.</a:t>
            </a:r>
          </a:p>
          <a:p>
            <a:r>
              <a:rPr lang="en-US"/>
              <a:t>Advanced techniques:</a:t>
            </a:r>
          </a:p>
          <a:p>
            <a:pPr lvl="1"/>
            <a:r>
              <a:rPr lang="en-US"/>
              <a:t>Meterpreter</a:t>
            </a:r>
          </a:p>
          <a:p>
            <a:pPr lvl="1"/>
            <a:r>
              <a:rPr lang="en-US"/>
              <a:t>Uploading and running DLLs “in-process”</a:t>
            </a:r>
          </a:p>
          <a:p>
            <a:pPr lvl="1"/>
            <a:r>
              <a:rPr lang="en-US"/>
              <a:t>…etc.</a:t>
            </a:r>
          </a:p>
        </p:txBody>
      </p:sp>
    </p:spTree>
    <p:extLst>
      <p:ext uri="{BB962C8B-B14F-4D97-AF65-F5344CB8AC3E}">
        <p14:creationId xmlns:p14="http://schemas.microsoft.com/office/powerpoint/2010/main" val="3204450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en-US"/>
              <a:t>Payload Encoders</a:t>
            </a:r>
          </a:p>
        </p:txBody>
      </p:sp>
      <p:sp>
        <p:nvSpPr>
          <p:cNvPr id="546819" name="Rectangle 3"/>
          <p:cNvSpPr>
            <a:spLocks noGrp="1" noChangeArrowheads="1"/>
          </p:cNvSpPr>
          <p:nvPr>
            <p:ph type="body" idx="1"/>
          </p:nvPr>
        </p:nvSpPr>
        <p:spPr/>
        <p:txBody>
          <a:bodyPr/>
          <a:lstStyle/>
          <a:p>
            <a:r>
              <a:rPr lang="en-US"/>
              <a:t>Payload encoders create encoded shellcode, which meets certain criteria.</a:t>
            </a:r>
          </a:p>
          <a:p>
            <a:r>
              <a:rPr lang="en-US"/>
              <a:t>e.g. Alpha2 generates resultant shellcode which is only alphanumeric.</a:t>
            </a:r>
          </a:p>
          <a:p>
            <a:r>
              <a:rPr lang="en-US"/>
              <a:t>Allows us to bypass any protocol parsing mechanisms / byte filters.</a:t>
            </a:r>
          </a:p>
          <a:p>
            <a:r>
              <a:rPr lang="en-US"/>
              <a:t>An extra “decoder” is added to the beginning of the shellcode.</a:t>
            </a:r>
          </a:p>
          <a:p>
            <a:pPr lvl="1"/>
            <a:r>
              <a:rPr lang="en-US"/>
              <a:t>size may increase.</a:t>
            </a:r>
          </a:p>
        </p:txBody>
      </p:sp>
    </p:spTree>
    <p:extLst>
      <p:ext uri="{BB962C8B-B14F-4D97-AF65-F5344CB8AC3E}">
        <p14:creationId xmlns:p14="http://schemas.microsoft.com/office/powerpoint/2010/main" val="3411912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1026"/>
          <p:cNvSpPr>
            <a:spLocks noGrp="1" noChangeArrowheads="1"/>
          </p:cNvSpPr>
          <p:nvPr>
            <p:ph type="title"/>
          </p:nvPr>
        </p:nvSpPr>
        <p:spPr/>
        <p:txBody>
          <a:bodyPr/>
          <a:lstStyle/>
          <a:p>
            <a:r>
              <a:rPr lang="en-US"/>
              <a:t>Payload Encoders</a:t>
            </a:r>
          </a:p>
        </p:txBody>
      </p:sp>
      <p:sp>
        <p:nvSpPr>
          <p:cNvPr id="633859" name="Rectangle 1027"/>
          <p:cNvSpPr>
            <a:spLocks noGrp="1" noChangeArrowheads="1"/>
          </p:cNvSpPr>
          <p:nvPr>
            <p:ph type="body" idx="1"/>
          </p:nvPr>
        </p:nvSpPr>
        <p:spPr/>
        <p:txBody>
          <a:bodyPr/>
          <a:lstStyle/>
          <a:p>
            <a:r>
              <a:rPr lang="en-US"/>
              <a:t>Example: Alpha2 encoding</a:t>
            </a:r>
          </a:p>
          <a:p>
            <a:endParaRPr lang="en-US"/>
          </a:p>
          <a:p>
            <a:pPr>
              <a:buFontTx/>
              <a:buNone/>
            </a:pPr>
            <a:endParaRPr lang="en-US"/>
          </a:p>
          <a:p>
            <a:endParaRPr lang="en-US"/>
          </a:p>
          <a:p>
            <a:r>
              <a:rPr lang="en-US"/>
              <a:t>Transforms raw payload into alphanumeric only shellcode.</a:t>
            </a:r>
          </a:p>
          <a:p>
            <a:r>
              <a:rPr lang="en-US"/>
              <a:t>Decoder decodes the payload “in-memory”.</a:t>
            </a:r>
          </a:p>
        </p:txBody>
      </p:sp>
      <p:sp>
        <p:nvSpPr>
          <p:cNvPr id="633860" name="Rectangle 1028"/>
          <p:cNvSpPr>
            <a:spLocks noChangeArrowheads="1"/>
          </p:cNvSpPr>
          <p:nvPr/>
        </p:nvSpPr>
        <p:spPr bwMode="auto">
          <a:xfrm>
            <a:off x="2971800" y="3352800"/>
            <a:ext cx="16002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decoder</a:t>
            </a:r>
          </a:p>
        </p:txBody>
      </p:sp>
      <p:sp>
        <p:nvSpPr>
          <p:cNvPr id="633861" name="Rectangle 1029"/>
          <p:cNvSpPr>
            <a:spLocks noChangeArrowheads="1"/>
          </p:cNvSpPr>
          <p:nvPr/>
        </p:nvSpPr>
        <p:spPr bwMode="auto">
          <a:xfrm>
            <a:off x="4572000" y="3352800"/>
            <a:ext cx="4495800" cy="3810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UnWQ89Jas281EEIIkla2wnhaAS901las</a:t>
            </a:r>
          </a:p>
        </p:txBody>
      </p:sp>
      <p:sp>
        <p:nvSpPr>
          <p:cNvPr id="633864" name="Rectangle 1032"/>
          <p:cNvSpPr>
            <a:spLocks noChangeArrowheads="1"/>
          </p:cNvSpPr>
          <p:nvPr/>
        </p:nvSpPr>
        <p:spPr bwMode="auto">
          <a:xfrm>
            <a:off x="2971800" y="2514600"/>
            <a:ext cx="3810000" cy="3810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original shellcode (ascii 0-255)</a:t>
            </a:r>
          </a:p>
        </p:txBody>
      </p:sp>
      <p:sp>
        <p:nvSpPr>
          <p:cNvPr id="633866" name="Line 1034"/>
          <p:cNvSpPr>
            <a:spLocks noChangeShapeType="1"/>
          </p:cNvSpPr>
          <p:nvPr/>
        </p:nvSpPr>
        <p:spPr bwMode="auto">
          <a:xfrm>
            <a:off x="2971800" y="2895600"/>
            <a:ext cx="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3867" name="Line 1035"/>
          <p:cNvSpPr>
            <a:spLocks noChangeShapeType="1"/>
          </p:cNvSpPr>
          <p:nvPr/>
        </p:nvSpPr>
        <p:spPr bwMode="auto">
          <a:xfrm>
            <a:off x="6705600" y="2895600"/>
            <a:ext cx="2362200" cy="457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8800084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4" name="Rectangle 1026"/>
          <p:cNvSpPr>
            <a:spLocks noGrp="1" noChangeArrowheads="1"/>
          </p:cNvSpPr>
          <p:nvPr>
            <p:ph type="title"/>
          </p:nvPr>
        </p:nvSpPr>
        <p:spPr/>
        <p:txBody>
          <a:bodyPr/>
          <a:lstStyle/>
          <a:p>
            <a:r>
              <a:rPr lang="en-US"/>
              <a:t>Payload Encoders</a:t>
            </a:r>
          </a:p>
        </p:txBody>
      </p:sp>
      <p:sp>
        <p:nvSpPr>
          <p:cNvPr id="632835" name="Rectangle 1027"/>
          <p:cNvSpPr>
            <a:spLocks noGrp="1" noChangeArrowheads="1"/>
          </p:cNvSpPr>
          <p:nvPr>
            <p:ph type="body" idx="1"/>
          </p:nvPr>
        </p:nvSpPr>
        <p:spPr/>
        <p:txBody>
          <a:bodyPr/>
          <a:lstStyle/>
          <a:p>
            <a:r>
              <a:rPr lang="en-US"/>
              <a:t>Metasploit offers many types of encoders.</a:t>
            </a:r>
          </a:p>
          <a:p>
            <a:r>
              <a:rPr lang="en-US"/>
              <a:t>Work around protocol parsing</a:t>
            </a:r>
          </a:p>
          <a:p>
            <a:pPr lvl="1"/>
            <a:r>
              <a:rPr lang="en-US"/>
              <a:t>e.g. avoid CR, LF, NULL</a:t>
            </a:r>
          </a:p>
          <a:p>
            <a:pPr lvl="1"/>
            <a:r>
              <a:rPr lang="en-US"/>
              <a:t>toupper(), tolower(), etc.</a:t>
            </a:r>
          </a:p>
          <a:p>
            <a:r>
              <a:rPr lang="en-US"/>
              <a:t>Defeat IDS</a:t>
            </a:r>
          </a:p>
          <a:p>
            <a:pPr lvl="1"/>
            <a:r>
              <a:rPr lang="en-US"/>
              <a:t>Polymorphic Shellcode</a:t>
            </a:r>
          </a:p>
          <a:p>
            <a:pPr lvl="1"/>
            <a:r>
              <a:rPr lang="en-US"/>
              <a:t>Shikata Ga Nai</a:t>
            </a:r>
          </a:p>
        </p:txBody>
      </p:sp>
    </p:spTree>
    <p:extLst>
      <p:ext uri="{BB962C8B-B14F-4D97-AF65-F5344CB8AC3E}">
        <p14:creationId xmlns:p14="http://schemas.microsoft.com/office/powerpoint/2010/main" val="32601294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p:txBody>
          <a:bodyPr/>
          <a:lstStyle/>
          <a:p>
            <a:r>
              <a:rPr lang="en-US"/>
              <a:t>Exploiting Exception Handling</a:t>
            </a:r>
          </a:p>
        </p:txBody>
      </p:sp>
      <p:sp>
        <p:nvSpPr>
          <p:cNvPr id="613379" name="Rectangle 3"/>
          <p:cNvSpPr>
            <a:spLocks noGrp="1" noChangeArrowheads="1"/>
          </p:cNvSpPr>
          <p:nvPr>
            <p:ph type="body" idx="1"/>
          </p:nvPr>
        </p:nvSpPr>
        <p:spPr/>
        <p:txBody>
          <a:bodyPr/>
          <a:lstStyle/>
          <a:p>
            <a:r>
              <a:rPr lang="en-US"/>
              <a:t>Try / catch block</a:t>
            </a:r>
          </a:p>
          <a:p>
            <a:endParaRPr lang="en-US"/>
          </a:p>
          <a:p>
            <a:endParaRPr lang="en-US"/>
          </a:p>
          <a:p>
            <a:endParaRPr lang="en-US"/>
          </a:p>
          <a:p>
            <a:endParaRPr lang="en-US"/>
          </a:p>
          <a:p>
            <a:endParaRPr lang="en-US"/>
          </a:p>
          <a:p>
            <a:r>
              <a:rPr lang="en-US"/>
              <a:t>Pointer to the exception handling code also saved on the stack, for each code block.</a:t>
            </a:r>
          </a:p>
        </p:txBody>
      </p:sp>
      <p:sp>
        <p:nvSpPr>
          <p:cNvPr id="613380" name="Text Box 4"/>
          <p:cNvSpPr txBox="1">
            <a:spLocks noChangeArrowheads="1"/>
          </p:cNvSpPr>
          <p:nvPr/>
        </p:nvSpPr>
        <p:spPr bwMode="auto">
          <a:xfrm>
            <a:off x="3733800" y="2414588"/>
            <a:ext cx="5334000" cy="2569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sz="1400">
                <a:latin typeface="Monaco" pitchFamily="1" charset="0"/>
              </a:rPr>
              <a:t>try {</a:t>
            </a:r>
          </a:p>
          <a:p>
            <a:pPr algn="l">
              <a:spcBef>
                <a:spcPct val="50000"/>
              </a:spcBef>
            </a:pPr>
            <a:r>
              <a:rPr lang="en-US" sz="1400">
                <a:latin typeface="Monaco" pitchFamily="1" charset="0"/>
              </a:rPr>
              <a:t>   :        code that may throw</a:t>
            </a:r>
          </a:p>
          <a:p>
            <a:pPr algn="l">
              <a:spcBef>
                <a:spcPct val="50000"/>
              </a:spcBef>
            </a:pPr>
            <a:r>
              <a:rPr lang="en-US" sz="1400">
                <a:latin typeface="Monaco" pitchFamily="1" charset="0"/>
              </a:rPr>
              <a:t>   :        an exception.</a:t>
            </a:r>
          </a:p>
          <a:p>
            <a:pPr algn="l">
              <a:spcBef>
                <a:spcPct val="50000"/>
              </a:spcBef>
            </a:pPr>
            <a:r>
              <a:rPr lang="en-US" sz="1400">
                <a:latin typeface="Monaco" pitchFamily="1" charset="0"/>
              </a:rPr>
              <a:t>}</a:t>
            </a:r>
          </a:p>
          <a:p>
            <a:pPr algn="l">
              <a:spcBef>
                <a:spcPct val="50000"/>
              </a:spcBef>
            </a:pPr>
            <a:r>
              <a:rPr lang="en-US" sz="1400">
                <a:latin typeface="Monaco" pitchFamily="1" charset="0"/>
              </a:rPr>
              <a:t>catch {</a:t>
            </a:r>
          </a:p>
          <a:p>
            <a:pPr algn="l">
              <a:spcBef>
                <a:spcPct val="50000"/>
              </a:spcBef>
            </a:pPr>
            <a:r>
              <a:rPr lang="en-US" sz="1400">
                <a:latin typeface="Monaco" pitchFamily="1" charset="0"/>
              </a:rPr>
              <a:t>   :        attempt to recover from</a:t>
            </a:r>
          </a:p>
          <a:p>
            <a:pPr algn="l">
              <a:spcBef>
                <a:spcPct val="50000"/>
              </a:spcBef>
            </a:pPr>
            <a:r>
              <a:rPr lang="en-US" sz="1400">
                <a:latin typeface="Monaco" pitchFamily="1" charset="0"/>
              </a:rPr>
              <a:t>   :        the exception gracefully.</a:t>
            </a:r>
          </a:p>
          <a:p>
            <a:pPr algn="l">
              <a:spcBef>
                <a:spcPct val="50000"/>
              </a:spcBef>
            </a:pPr>
            <a:r>
              <a:rPr lang="en-US" sz="1400">
                <a:latin typeface="Monaco" pitchFamily="1" charset="0"/>
              </a:rPr>
              <a:t>}</a:t>
            </a:r>
          </a:p>
        </p:txBody>
      </p:sp>
    </p:spTree>
    <p:extLst>
      <p:ext uri="{BB962C8B-B14F-4D97-AF65-F5344CB8AC3E}">
        <p14:creationId xmlns:p14="http://schemas.microsoft.com/office/powerpoint/2010/main" val="18527651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Grp="1" noChangeArrowheads="1"/>
          </p:cNvSpPr>
          <p:nvPr>
            <p:ph type="title"/>
          </p:nvPr>
        </p:nvSpPr>
        <p:spPr/>
        <p:txBody>
          <a:bodyPr/>
          <a:lstStyle/>
          <a:p>
            <a:r>
              <a:rPr lang="en-US"/>
              <a:t>Exception handling … implementation</a:t>
            </a:r>
          </a:p>
        </p:txBody>
      </p:sp>
      <p:sp>
        <p:nvSpPr>
          <p:cNvPr id="614403" name="Rectangle 3"/>
          <p:cNvSpPr>
            <a:spLocks noChangeArrowheads="1"/>
          </p:cNvSpPr>
          <p:nvPr/>
        </p:nvSpPr>
        <p:spPr bwMode="auto">
          <a:xfrm>
            <a:off x="4648200" y="6324600"/>
            <a:ext cx="3200400" cy="381000"/>
          </a:xfrm>
          <a:prstGeom prst="rect">
            <a:avLst/>
          </a:prstGeom>
          <a:solidFill>
            <a:srgbClr val="0000C3"/>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614404" name="Rectangle 4"/>
          <p:cNvSpPr>
            <a:spLocks noChangeArrowheads="1"/>
          </p:cNvSpPr>
          <p:nvPr/>
        </p:nvSpPr>
        <p:spPr bwMode="auto">
          <a:xfrm>
            <a:off x="4648200" y="35814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params</a:t>
            </a:r>
          </a:p>
        </p:txBody>
      </p:sp>
      <p:sp>
        <p:nvSpPr>
          <p:cNvPr id="614405" name="Rectangle 5"/>
          <p:cNvSpPr>
            <a:spLocks noChangeArrowheads="1"/>
          </p:cNvSpPr>
          <p:nvPr/>
        </p:nvSpPr>
        <p:spPr bwMode="auto">
          <a:xfrm>
            <a:off x="4648200" y="32004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saved EIP</a:t>
            </a:r>
          </a:p>
        </p:txBody>
      </p:sp>
      <p:sp>
        <p:nvSpPr>
          <p:cNvPr id="614406" name="Rectangle 6"/>
          <p:cNvSpPr>
            <a:spLocks noChangeArrowheads="1"/>
          </p:cNvSpPr>
          <p:nvPr/>
        </p:nvSpPr>
        <p:spPr bwMode="auto">
          <a:xfrm>
            <a:off x="4648200" y="28194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saved EBP</a:t>
            </a:r>
          </a:p>
        </p:txBody>
      </p:sp>
      <p:sp>
        <p:nvSpPr>
          <p:cNvPr id="614407" name="Text Box 7"/>
          <p:cNvSpPr txBox="1">
            <a:spLocks noChangeArrowheads="1"/>
          </p:cNvSpPr>
          <p:nvPr/>
        </p:nvSpPr>
        <p:spPr bwMode="auto">
          <a:xfrm>
            <a:off x="3021013" y="6400801"/>
            <a:ext cx="133196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Bottom of stack</a:t>
            </a:r>
          </a:p>
        </p:txBody>
      </p:sp>
      <p:sp>
        <p:nvSpPr>
          <p:cNvPr id="614408" name="Line 8"/>
          <p:cNvSpPr>
            <a:spLocks noChangeShapeType="1"/>
          </p:cNvSpPr>
          <p:nvPr/>
        </p:nvSpPr>
        <p:spPr bwMode="auto">
          <a:xfrm flipH="1">
            <a:off x="7848600" y="4343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09" name="Line 9"/>
          <p:cNvSpPr>
            <a:spLocks noChangeShapeType="1"/>
          </p:cNvSpPr>
          <p:nvPr/>
        </p:nvSpPr>
        <p:spPr bwMode="auto">
          <a:xfrm flipH="1">
            <a:off x="7848600" y="24384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10" name="Line 10"/>
          <p:cNvSpPr>
            <a:spLocks noChangeShapeType="1"/>
          </p:cNvSpPr>
          <p:nvPr/>
        </p:nvSpPr>
        <p:spPr bwMode="auto">
          <a:xfrm flipH="1">
            <a:off x="7848600" y="6324600"/>
            <a:ext cx="1905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11" name="Text Box 11"/>
          <p:cNvSpPr txBox="1">
            <a:spLocks noChangeArrowheads="1"/>
          </p:cNvSpPr>
          <p:nvPr/>
        </p:nvSpPr>
        <p:spPr bwMode="auto">
          <a:xfrm>
            <a:off x="8229600" y="5959476"/>
            <a:ext cx="111479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more frames</a:t>
            </a:r>
          </a:p>
        </p:txBody>
      </p:sp>
      <p:sp>
        <p:nvSpPr>
          <p:cNvPr id="614412" name="Rectangle 12"/>
          <p:cNvSpPr>
            <a:spLocks noChangeArrowheads="1"/>
          </p:cNvSpPr>
          <p:nvPr/>
        </p:nvSpPr>
        <p:spPr bwMode="auto">
          <a:xfrm>
            <a:off x="4648200" y="1295400"/>
            <a:ext cx="3200400" cy="11430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13" name="Rectangle 13"/>
          <p:cNvSpPr>
            <a:spLocks noChangeArrowheads="1"/>
          </p:cNvSpPr>
          <p:nvPr/>
        </p:nvSpPr>
        <p:spPr bwMode="auto">
          <a:xfrm>
            <a:off x="4648200" y="4343400"/>
            <a:ext cx="3200400" cy="1981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14" name="Text Box 14"/>
          <p:cNvSpPr txBox="1">
            <a:spLocks noChangeArrowheads="1"/>
          </p:cNvSpPr>
          <p:nvPr/>
        </p:nvSpPr>
        <p:spPr bwMode="auto">
          <a:xfrm>
            <a:off x="8229600" y="3597275"/>
            <a:ext cx="1606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frame w/ exception</a:t>
            </a:r>
          </a:p>
          <a:p>
            <a:pPr algn="l"/>
            <a:r>
              <a:rPr lang="en-US" sz="1400"/>
              <a:t>handling</a:t>
            </a:r>
          </a:p>
        </p:txBody>
      </p:sp>
      <p:sp>
        <p:nvSpPr>
          <p:cNvPr id="614415" name="Rectangle 15"/>
          <p:cNvSpPr>
            <a:spLocks noChangeArrowheads="1"/>
          </p:cNvSpPr>
          <p:nvPr/>
        </p:nvSpPr>
        <p:spPr bwMode="auto">
          <a:xfrm>
            <a:off x="4648200" y="24384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local vars</a:t>
            </a:r>
          </a:p>
        </p:txBody>
      </p:sp>
      <p:sp>
        <p:nvSpPr>
          <p:cNvPr id="614416" name="Rectangle 16"/>
          <p:cNvSpPr>
            <a:spLocks noChangeArrowheads="1"/>
          </p:cNvSpPr>
          <p:nvPr/>
        </p:nvSpPr>
        <p:spPr bwMode="auto">
          <a:xfrm>
            <a:off x="4648200" y="3962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 of exception handler</a:t>
            </a:r>
          </a:p>
        </p:txBody>
      </p:sp>
      <p:sp>
        <p:nvSpPr>
          <p:cNvPr id="614417" name="Rectangle 17"/>
          <p:cNvSpPr>
            <a:spLocks noChangeArrowheads="1"/>
          </p:cNvSpPr>
          <p:nvPr/>
        </p:nvSpPr>
        <p:spPr bwMode="auto">
          <a:xfrm>
            <a:off x="1676400" y="1828800"/>
            <a:ext cx="2362200" cy="1371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exception handler</a:t>
            </a:r>
          </a:p>
          <a:p>
            <a:pPr algn="ctr"/>
            <a:r>
              <a:rPr lang="en-US">
                <a:solidFill>
                  <a:srgbClr val="000000"/>
                </a:solidFill>
              </a:rPr>
              <a:t>code</a:t>
            </a:r>
          </a:p>
          <a:p>
            <a:pPr algn="ctr"/>
            <a:r>
              <a:rPr lang="en-US">
                <a:solidFill>
                  <a:srgbClr val="000000"/>
                </a:solidFill>
              </a:rPr>
              <a:t>(catch block)</a:t>
            </a:r>
          </a:p>
        </p:txBody>
      </p:sp>
      <p:cxnSp>
        <p:nvCxnSpPr>
          <p:cNvPr id="614418" name="AutoShape 18"/>
          <p:cNvCxnSpPr>
            <a:cxnSpLocks noChangeShapeType="1"/>
            <a:stCxn id="614416" idx="1"/>
            <a:endCxn id="614417" idx="3"/>
          </p:cNvCxnSpPr>
          <p:nvPr/>
        </p:nvCxnSpPr>
        <p:spPr bwMode="auto">
          <a:xfrm rot="10800000">
            <a:off x="4038600" y="2514600"/>
            <a:ext cx="609600" cy="16383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8748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1026"/>
          <p:cNvSpPr>
            <a:spLocks noGrp="1" noChangeArrowheads="1"/>
          </p:cNvSpPr>
          <p:nvPr>
            <p:ph type="title"/>
          </p:nvPr>
        </p:nvSpPr>
        <p:spPr/>
        <p:txBody>
          <a:bodyPr/>
          <a:lstStyle/>
          <a:p>
            <a:r>
              <a:rPr lang="en-US" dirty="0"/>
              <a:t>The CPU’s registers</a:t>
            </a:r>
          </a:p>
        </p:txBody>
      </p:sp>
      <p:sp>
        <p:nvSpPr>
          <p:cNvPr id="480259" name="Rectangle 1027"/>
          <p:cNvSpPr>
            <a:spLocks noGrp="1" noChangeArrowheads="1"/>
          </p:cNvSpPr>
          <p:nvPr>
            <p:ph type="body" idx="1"/>
          </p:nvPr>
        </p:nvSpPr>
        <p:spPr/>
        <p:txBody>
          <a:bodyPr/>
          <a:lstStyle/>
          <a:p>
            <a:r>
              <a:rPr lang="en-US" dirty="0"/>
              <a:t>The Intel 32-bit x86 registers:</a:t>
            </a:r>
          </a:p>
        </p:txBody>
      </p:sp>
      <p:sp>
        <p:nvSpPr>
          <p:cNvPr id="480260" name="Rectangle 1028"/>
          <p:cNvSpPr>
            <a:spLocks noChangeArrowheads="1"/>
          </p:cNvSpPr>
          <p:nvPr/>
        </p:nvSpPr>
        <p:spPr bwMode="auto">
          <a:xfrm>
            <a:off x="6400800" y="25146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ESP</a:t>
            </a:r>
          </a:p>
        </p:txBody>
      </p:sp>
      <p:sp>
        <p:nvSpPr>
          <p:cNvPr id="480261" name="Rectangle 1029"/>
          <p:cNvSpPr>
            <a:spLocks noChangeArrowheads="1"/>
          </p:cNvSpPr>
          <p:nvPr/>
        </p:nvSpPr>
        <p:spPr bwMode="auto">
          <a:xfrm>
            <a:off x="2819400" y="25146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EAX</a:t>
            </a:r>
          </a:p>
        </p:txBody>
      </p:sp>
      <p:sp>
        <p:nvSpPr>
          <p:cNvPr id="480262" name="Rectangle 1030"/>
          <p:cNvSpPr>
            <a:spLocks noChangeArrowheads="1"/>
          </p:cNvSpPr>
          <p:nvPr/>
        </p:nvSpPr>
        <p:spPr bwMode="auto">
          <a:xfrm>
            <a:off x="6400800" y="33528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EBP</a:t>
            </a:r>
          </a:p>
        </p:txBody>
      </p:sp>
      <p:sp>
        <p:nvSpPr>
          <p:cNvPr id="480263" name="Rectangle 1031"/>
          <p:cNvSpPr>
            <a:spLocks noChangeArrowheads="1"/>
          </p:cNvSpPr>
          <p:nvPr/>
        </p:nvSpPr>
        <p:spPr bwMode="auto">
          <a:xfrm>
            <a:off x="2819400" y="33528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EBX</a:t>
            </a:r>
          </a:p>
        </p:txBody>
      </p:sp>
      <p:sp>
        <p:nvSpPr>
          <p:cNvPr id="480264" name="Rectangle 1032"/>
          <p:cNvSpPr>
            <a:spLocks noChangeArrowheads="1"/>
          </p:cNvSpPr>
          <p:nvPr/>
        </p:nvSpPr>
        <p:spPr bwMode="auto">
          <a:xfrm>
            <a:off x="6400800" y="41910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ESI</a:t>
            </a:r>
          </a:p>
        </p:txBody>
      </p:sp>
      <p:sp>
        <p:nvSpPr>
          <p:cNvPr id="480265" name="Rectangle 1033"/>
          <p:cNvSpPr>
            <a:spLocks noChangeArrowheads="1"/>
          </p:cNvSpPr>
          <p:nvPr/>
        </p:nvSpPr>
        <p:spPr bwMode="auto">
          <a:xfrm>
            <a:off x="2819400" y="41910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ECX</a:t>
            </a:r>
          </a:p>
        </p:txBody>
      </p:sp>
      <p:sp>
        <p:nvSpPr>
          <p:cNvPr id="480266" name="Rectangle 1034"/>
          <p:cNvSpPr>
            <a:spLocks noChangeArrowheads="1"/>
          </p:cNvSpPr>
          <p:nvPr/>
        </p:nvSpPr>
        <p:spPr bwMode="auto">
          <a:xfrm>
            <a:off x="6400800" y="50292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EDI</a:t>
            </a:r>
          </a:p>
        </p:txBody>
      </p:sp>
      <p:sp>
        <p:nvSpPr>
          <p:cNvPr id="480267" name="Rectangle 1035"/>
          <p:cNvSpPr>
            <a:spLocks noChangeArrowheads="1"/>
          </p:cNvSpPr>
          <p:nvPr/>
        </p:nvSpPr>
        <p:spPr bwMode="auto">
          <a:xfrm>
            <a:off x="2819400" y="50292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EDX</a:t>
            </a:r>
          </a:p>
        </p:txBody>
      </p:sp>
      <p:sp>
        <p:nvSpPr>
          <p:cNvPr id="480268" name="Rectangle 1036"/>
          <p:cNvSpPr>
            <a:spLocks noChangeArrowheads="1"/>
          </p:cNvSpPr>
          <p:nvPr/>
        </p:nvSpPr>
        <p:spPr bwMode="auto">
          <a:xfrm>
            <a:off x="4572000" y="5867400"/>
            <a:ext cx="3200400" cy="381000"/>
          </a:xfrm>
          <a:prstGeom prst="rect">
            <a:avLst/>
          </a:prstGeom>
          <a:solidFill>
            <a:srgbClr val="66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chemeClr val="tx2"/>
                </a:solidFill>
              </a:rPr>
              <a:t>EIP</a:t>
            </a:r>
          </a:p>
        </p:txBody>
      </p:sp>
      <p:sp>
        <p:nvSpPr>
          <p:cNvPr id="480269" name="Text Box 1037"/>
          <p:cNvSpPr txBox="1">
            <a:spLocks noChangeArrowheads="1"/>
          </p:cNvSpPr>
          <p:nvPr/>
        </p:nvSpPr>
        <p:spPr bwMode="auto">
          <a:xfrm>
            <a:off x="2879725" y="2895601"/>
            <a:ext cx="109658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accumulator</a:t>
            </a:r>
          </a:p>
        </p:txBody>
      </p:sp>
      <p:sp>
        <p:nvSpPr>
          <p:cNvPr id="480270" name="Text Box 1038"/>
          <p:cNvSpPr txBox="1">
            <a:spLocks noChangeArrowheads="1"/>
          </p:cNvSpPr>
          <p:nvPr/>
        </p:nvSpPr>
        <p:spPr bwMode="auto">
          <a:xfrm>
            <a:off x="2895600" y="3733801"/>
            <a:ext cx="52610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base</a:t>
            </a:r>
          </a:p>
        </p:txBody>
      </p:sp>
      <p:sp>
        <p:nvSpPr>
          <p:cNvPr id="480271" name="Text Box 1039"/>
          <p:cNvSpPr txBox="1">
            <a:spLocks noChangeArrowheads="1"/>
          </p:cNvSpPr>
          <p:nvPr/>
        </p:nvSpPr>
        <p:spPr bwMode="auto">
          <a:xfrm>
            <a:off x="2886076" y="4572000"/>
            <a:ext cx="7778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counter</a:t>
            </a:r>
          </a:p>
        </p:txBody>
      </p:sp>
      <p:sp>
        <p:nvSpPr>
          <p:cNvPr id="480272" name="Text Box 1040"/>
          <p:cNvSpPr txBox="1">
            <a:spLocks noChangeArrowheads="1"/>
          </p:cNvSpPr>
          <p:nvPr/>
        </p:nvSpPr>
        <p:spPr bwMode="auto">
          <a:xfrm>
            <a:off x="2895601" y="5410201"/>
            <a:ext cx="5094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data</a:t>
            </a:r>
          </a:p>
        </p:txBody>
      </p:sp>
      <p:sp>
        <p:nvSpPr>
          <p:cNvPr id="480273" name="Text Box 1041"/>
          <p:cNvSpPr txBox="1">
            <a:spLocks noChangeArrowheads="1"/>
          </p:cNvSpPr>
          <p:nvPr/>
        </p:nvSpPr>
        <p:spPr bwMode="auto">
          <a:xfrm>
            <a:off x="4648200" y="6248400"/>
            <a:ext cx="15875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instruction pointer</a:t>
            </a:r>
          </a:p>
        </p:txBody>
      </p:sp>
      <p:sp>
        <p:nvSpPr>
          <p:cNvPr id="480274" name="Text Box 1042"/>
          <p:cNvSpPr txBox="1">
            <a:spLocks noChangeArrowheads="1"/>
          </p:cNvSpPr>
          <p:nvPr/>
        </p:nvSpPr>
        <p:spPr bwMode="auto">
          <a:xfrm>
            <a:off x="6467476" y="5410201"/>
            <a:ext cx="144789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destination index</a:t>
            </a:r>
          </a:p>
        </p:txBody>
      </p:sp>
      <p:sp>
        <p:nvSpPr>
          <p:cNvPr id="480275" name="Text Box 1043"/>
          <p:cNvSpPr txBox="1">
            <a:spLocks noChangeArrowheads="1"/>
          </p:cNvSpPr>
          <p:nvPr/>
        </p:nvSpPr>
        <p:spPr bwMode="auto">
          <a:xfrm>
            <a:off x="6477000" y="4572001"/>
            <a:ext cx="110588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source index</a:t>
            </a:r>
          </a:p>
        </p:txBody>
      </p:sp>
      <p:sp>
        <p:nvSpPr>
          <p:cNvPr id="480276" name="Text Box 1044"/>
          <p:cNvSpPr txBox="1">
            <a:spLocks noChangeArrowheads="1"/>
          </p:cNvSpPr>
          <p:nvPr/>
        </p:nvSpPr>
        <p:spPr bwMode="auto">
          <a:xfrm>
            <a:off x="6477001" y="3733801"/>
            <a:ext cx="110119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base pointer</a:t>
            </a:r>
          </a:p>
        </p:txBody>
      </p:sp>
      <p:sp>
        <p:nvSpPr>
          <p:cNvPr id="480277" name="Text Box 1045"/>
          <p:cNvSpPr txBox="1">
            <a:spLocks noChangeArrowheads="1"/>
          </p:cNvSpPr>
          <p:nvPr/>
        </p:nvSpPr>
        <p:spPr bwMode="auto">
          <a:xfrm>
            <a:off x="6477000" y="2895601"/>
            <a:ext cx="113069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1400"/>
              <a:t>stack pointer</a:t>
            </a:r>
          </a:p>
        </p:txBody>
      </p:sp>
    </p:spTree>
    <p:extLst>
      <p:ext uri="{BB962C8B-B14F-4D97-AF65-F5344CB8AC3E}">
        <p14:creationId xmlns:p14="http://schemas.microsoft.com/office/powerpoint/2010/main" val="9443548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Rectangle 2"/>
          <p:cNvSpPr>
            <a:spLocks noGrp="1" noChangeArrowheads="1"/>
          </p:cNvSpPr>
          <p:nvPr>
            <p:ph type="title"/>
          </p:nvPr>
        </p:nvSpPr>
        <p:spPr/>
        <p:txBody>
          <a:bodyPr/>
          <a:lstStyle/>
          <a:p>
            <a:r>
              <a:rPr lang="en-US"/>
              <a:t>Windows SEH</a:t>
            </a:r>
          </a:p>
        </p:txBody>
      </p:sp>
      <p:sp>
        <p:nvSpPr>
          <p:cNvPr id="616451" name="Rectangle 3"/>
          <p:cNvSpPr>
            <a:spLocks noGrp="1" noChangeArrowheads="1"/>
          </p:cNvSpPr>
          <p:nvPr>
            <p:ph type="body" idx="1"/>
          </p:nvPr>
        </p:nvSpPr>
        <p:spPr/>
        <p:txBody>
          <a:bodyPr/>
          <a:lstStyle/>
          <a:p>
            <a:r>
              <a:rPr lang="en-US"/>
              <a:t>SEH - Structured Exception Handler</a:t>
            </a:r>
          </a:p>
          <a:p>
            <a:r>
              <a:rPr lang="en-US"/>
              <a:t>Windows pops up a dialog box:</a:t>
            </a:r>
          </a:p>
          <a:p>
            <a:endParaRPr lang="en-US"/>
          </a:p>
          <a:p>
            <a:endParaRPr lang="en-US"/>
          </a:p>
          <a:p>
            <a:endParaRPr lang="en-US"/>
          </a:p>
          <a:p>
            <a:endParaRPr lang="en-US"/>
          </a:p>
          <a:p>
            <a:endParaRPr lang="en-US"/>
          </a:p>
          <a:p>
            <a:r>
              <a:rPr lang="en-US"/>
              <a:t>Default handler kicking in.</a:t>
            </a:r>
          </a:p>
        </p:txBody>
      </p:sp>
      <p:pic>
        <p:nvPicPr>
          <p:cNvPr id="616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897" y="1690688"/>
            <a:ext cx="4872903" cy="40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1999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p:cNvSpPr>
            <a:spLocks noGrp="1" noChangeArrowheads="1"/>
          </p:cNvSpPr>
          <p:nvPr>
            <p:ph type="title"/>
          </p:nvPr>
        </p:nvSpPr>
        <p:spPr/>
        <p:txBody>
          <a:bodyPr/>
          <a:lstStyle/>
          <a:p>
            <a:r>
              <a:rPr lang="en-US"/>
              <a:t>Custom exception handlers</a:t>
            </a:r>
          </a:p>
        </p:txBody>
      </p:sp>
      <p:sp>
        <p:nvSpPr>
          <p:cNvPr id="617475" name="Rectangle 3"/>
          <p:cNvSpPr>
            <a:spLocks noGrp="1" noChangeArrowheads="1"/>
          </p:cNvSpPr>
          <p:nvPr>
            <p:ph type="body" idx="1"/>
          </p:nvPr>
        </p:nvSpPr>
        <p:spPr/>
        <p:txBody>
          <a:bodyPr/>
          <a:lstStyle/>
          <a:p>
            <a:r>
              <a:rPr lang="en-US"/>
              <a:t>Default SEH should be the last resort.</a:t>
            </a:r>
          </a:p>
          <a:p>
            <a:r>
              <a:rPr lang="en-US"/>
              <a:t>Many languages including C++ provide exception handling coding features.</a:t>
            </a:r>
          </a:p>
          <a:p>
            <a:r>
              <a:rPr lang="en-US"/>
              <a:t>Compiler generates links and calls to exception handling code in accordance with the underlying OS.</a:t>
            </a:r>
          </a:p>
          <a:p>
            <a:r>
              <a:rPr lang="en-US"/>
              <a:t>In Windows, exception handlers form a LINKED LIST chain on the stack.</a:t>
            </a:r>
          </a:p>
        </p:txBody>
      </p:sp>
    </p:spTree>
    <p:extLst>
      <p:ext uri="{BB962C8B-B14F-4D97-AF65-F5344CB8AC3E}">
        <p14:creationId xmlns:p14="http://schemas.microsoft.com/office/powerpoint/2010/main" val="21230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nvPr>
        </p:nvSpPr>
        <p:spPr/>
        <p:txBody>
          <a:bodyPr/>
          <a:lstStyle/>
          <a:p>
            <a:r>
              <a:rPr lang="en-US"/>
              <a:t>SEH Record</a:t>
            </a:r>
          </a:p>
        </p:txBody>
      </p:sp>
      <p:sp>
        <p:nvSpPr>
          <p:cNvPr id="618499" name="Rectangle 3"/>
          <p:cNvSpPr>
            <a:spLocks noGrp="1" noChangeArrowheads="1"/>
          </p:cNvSpPr>
          <p:nvPr>
            <p:ph type="body" idx="1"/>
          </p:nvPr>
        </p:nvSpPr>
        <p:spPr/>
        <p:txBody>
          <a:bodyPr/>
          <a:lstStyle/>
          <a:p>
            <a:r>
              <a:rPr lang="en-US"/>
              <a:t>Each SEH record is of 8 bytes</a:t>
            </a:r>
          </a:p>
          <a:p>
            <a:endParaRPr lang="en-US"/>
          </a:p>
          <a:p>
            <a:endParaRPr lang="en-US"/>
          </a:p>
          <a:p>
            <a:r>
              <a:rPr lang="en-US"/>
              <a:t>These SEH records are found on the stack.</a:t>
            </a:r>
          </a:p>
          <a:p>
            <a:r>
              <a:rPr lang="en-US"/>
              <a:t>In sequence with the functions being called, interspersed among function (block) frames.</a:t>
            </a:r>
          </a:p>
          <a:p>
            <a:r>
              <a:rPr lang="en-US"/>
              <a:t>WinDBG command - !exchain</a:t>
            </a:r>
          </a:p>
        </p:txBody>
      </p:sp>
      <p:sp>
        <p:nvSpPr>
          <p:cNvPr id="618500" name="Rectangle 4"/>
          <p:cNvSpPr>
            <a:spLocks noChangeArrowheads="1"/>
          </p:cNvSpPr>
          <p:nvPr/>
        </p:nvSpPr>
        <p:spPr bwMode="auto">
          <a:xfrm>
            <a:off x="4648200" y="2819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address of exception handler</a:t>
            </a:r>
          </a:p>
        </p:txBody>
      </p:sp>
      <p:sp>
        <p:nvSpPr>
          <p:cNvPr id="618501" name="Rectangle 5"/>
          <p:cNvSpPr>
            <a:spLocks noChangeArrowheads="1"/>
          </p:cNvSpPr>
          <p:nvPr/>
        </p:nvSpPr>
        <p:spPr bwMode="auto">
          <a:xfrm>
            <a:off x="4648200" y="2438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next SEH record</a:t>
            </a:r>
          </a:p>
        </p:txBody>
      </p:sp>
    </p:spTree>
    <p:extLst>
      <p:ext uri="{BB962C8B-B14F-4D97-AF65-F5344CB8AC3E}">
        <p14:creationId xmlns:p14="http://schemas.microsoft.com/office/powerpoint/2010/main" val="41066106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Rectangle 2"/>
          <p:cNvSpPr>
            <a:spLocks noChangeArrowheads="1"/>
          </p:cNvSpPr>
          <p:nvPr/>
        </p:nvSpPr>
        <p:spPr bwMode="auto">
          <a:xfrm>
            <a:off x="4648200" y="3276600"/>
            <a:ext cx="32004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23" name="Rectangle 3"/>
          <p:cNvSpPr>
            <a:spLocks noChangeArrowheads="1"/>
          </p:cNvSpPr>
          <p:nvPr/>
        </p:nvSpPr>
        <p:spPr bwMode="auto">
          <a:xfrm>
            <a:off x="4648200" y="4876800"/>
            <a:ext cx="3200400" cy="8382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9524" name="Rectangle 4"/>
          <p:cNvSpPr>
            <a:spLocks noGrp="1" noChangeArrowheads="1"/>
          </p:cNvSpPr>
          <p:nvPr>
            <p:ph type="title"/>
          </p:nvPr>
        </p:nvSpPr>
        <p:spPr/>
        <p:txBody>
          <a:bodyPr/>
          <a:lstStyle/>
          <a:p>
            <a:r>
              <a:rPr lang="en-US"/>
              <a:t>SEH Chain</a:t>
            </a:r>
          </a:p>
        </p:txBody>
      </p:sp>
      <p:sp>
        <p:nvSpPr>
          <p:cNvPr id="619525" name="Rectangle 5"/>
          <p:cNvSpPr>
            <a:spLocks noGrp="1" noChangeArrowheads="1"/>
          </p:cNvSpPr>
          <p:nvPr>
            <p:ph type="body" idx="1"/>
          </p:nvPr>
        </p:nvSpPr>
        <p:spPr/>
        <p:txBody>
          <a:bodyPr/>
          <a:lstStyle/>
          <a:p>
            <a:r>
              <a:rPr lang="en-US"/>
              <a:t>Each SEH record is of 8 bytes</a:t>
            </a:r>
          </a:p>
        </p:txBody>
      </p:sp>
      <p:sp>
        <p:nvSpPr>
          <p:cNvPr id="619526" name="Rectangle 6"/>
          <p:cNvSpPr>
            <a:spLocks noChangeArrowheads="1"/>
          </p:cNvSpPr>
          <p:nvPr/>
        </p:nvSpPr>
        <p:spPr bwMode="auto">
          <a:xfrm>
            <a:off x="4648200" y="28956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 of ex_handler1</a:t>
            </a:r>
          </a:p>
        </p:txBody>
      </p:sp>
      <p:sp>
        <p:nvSpPr>
          <p:cNvPr id="619527" name="Rectangle 7"/>
          <p:cNvSpPr>
            <a:spLocks noChangeArrowheads="1"/>
          </p:cNvSpPr>
          <p:nvPr/>
        </p:nvSpPr>
        <p:spPr bwMode="auto">
          <a:xfrm>
            <a:off x="4648200" y="25146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SEH_record_2</a:t>
            </a:r>
          </a:p>
        </p:txBody>
      </p:sp>
      <p:sp>
        <p:nvSpPr>
          <p:cNvPr id="619528" name="Rectangle 8"/>
          <p:cNvSpPr>
            <a:spLocks noChangeArrowheads="1"/>
          </p:cNvSpPr>
          <p:nvPr/>
        </p:nvSpPr>
        <p:spPr bwMode="auto">
          <a:xfrm>
            <a:off x="4648200" y="44958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 of ex_handler2</a:t>
            </a:r>
          </a:p>
        </p:txBody>
      </p:sp>
      <p:sp>
        <p:nvSpPr>
          <p:cNvPr id="619529" name="Rectangle 9"/>
          <p:cNvSpPr>
            <a:spLocks noChangeArrowheads="1"/>
          </p:cNvSpPr>
          <p:nvPr/>
        </p:nvSpPr>
        <p:spPr bwMode="auto">
          <a:xfrm>
            <a:off x="4648200" y="41148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next SEH_record_n</a:t>
            </a:r>
          </a:p>
        </p:txBody>
      </p:sp>
      <p:sp>
        <p:nvSpPr>
          <p:cNvPr id="619530" name="Rectangle 10"/>
          <p:cNvSpPr>
            <a:spLocks noChangeArrowheads="1"/>
          </p:cNvSpPr>
          <p:nvPr/>
        </p:nvSpPr>
        <p:spPr bwMode="auto">
          <a:xfrm>
            <a:off x="4648200" y="60960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default exception handler</a:t>
            </a:r>
          </a:p>
        </p:txBody>
      </p:sp>
      <p:sp>
        <p:nvSpPr>
          <p:cNvPr id="619531" name="Rectangle 11"/>
          <p:cNvSpPr>
            <a:spLocks noChangeArrowheads="1"/>
          </p:cNvSpPr>
          <p:nvPr/>
        </p:nvSpPr>
        <p:spPr bwMode="auto">
          <a:xfrm>
            <a:off x="4648200" y="57150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0xFFFFFFFF</a:t>
            </a:r>
          </a:p>
        </p:txBody>
      </p:sp>
      <p:sp>
        <p:nvSpPr>
          <p:cNvPr id="619532" name="Rectangle 12"/>
          <p:cNvSpPr>
            <a:spLocks noChangeArrowheads="1"/>
          </p:cNvSpPr>
          <p:nvPr/>
        </p:nvSpPr>
        <p:spPr bwMode="auto">
          <a:xfrm>
            <a:off x="1676400" y="5257800"/>
            <a:ext cx="2362200" cy="9144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MSVCRT!exhandler</a:t>
            </a:r>
          </a:p>
        </p:txBody>
      </p:sp>
      <p:sp>
        <p:nvSpPr>
          <p:cNvPr id="619533" name="Rectangle 13"/>
          <p:cNvSpPr>
            <a:spLocks noChangeArrowheads="1"/>
          </p:cNvSpPr>
          <p:nvPr/>
        </p:nvSpPr>
        <p:spPr bwMode="auto">
          <a:xfrm>
            <a:off x="1828800" y="2438400"/>
            <a:ext cx="2362200" cy="6858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ex_handler1()</a:t>
            </a:r>
          </a:p>
        </p:txBody>
      </p:sp>
      <p:sp>
        <p:nvSpPr>
          <p:cNvPr id="619534" name="Rectangle 14"/>
          <p:cNvSpPr>
            <a:spLocks noChangeArrowheads="1"/>
          </p:cNvSpPr>
          <p:nvPr/>
        </p:nvSpPr>
        <p:spPr bwMode="auto">
          <a:xfrm>
            <a:off x="1752600" y="3657600"/>
            <a:ext cx="2362200" cy="6096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ex_handler2()</a:t>
            </a:r>
          </a:p>
        </p:txBody>
      </p:sp>
      <p:cxnSp>
        <p:nvCxnSpPr>
          <p:cNvPr id="619535" name="AutoShape 15"/>
          <p:cNvCxnSpPr>
            <a:cxnSpLocks noChangeShapeType="1"/>
            <a:stCxn id="619530" idx="1"/>
            <a:endCxn id="619532" idx="3"/>
          </p:cNvCxnSpPr>
          <p:nvPr/>
        </p:nvCxnSpPr>
        <p:spPr bwMode="auto">
          <a:xfrm rot="10800000">
            <a:off x="4038600" y="5715000"/>
            <a:ext cx="609600" cy="5715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9536" name="AutoShape 16"/>
          <p:cNvCxnSpPr>
            <a:cxnSpLocks noChangeShapeType="1"/>
            <a:stCxn id="619526" idx="1"/>
            <a:endCxn id="619533" idx="3"/>
          </p:cNvCxnSpPr>
          <p:nvPr/>
        </p:nvCxnSpPr>
        <p:spPr bwMode="auto">
          <a:xfrm rot="10800000">
            <a:off x="4191000" y="2781300"/>
            <a:ext cx="457200" cy="3048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9537" name="AutoShape 17"/>
          <p:cNvCxnSpPr>
            <a:cxnSpLocks noChangeShapeType="1"/>
            <a:stCxn id="619528" idx="1"/>
            <a:endCxn id="619534" idx="2"/>
          </p:cNvCxnSpPr>
          <p:nvPr/>
        </p:nvCxnSpPr>
        <p:spPr bwMode="auto">
          <a:xfrm rot="10800000">
            <a:off x="2933700" y="4267200"/>
            <a:ext cx="1714500" cy="4191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9538" name="AutoShape 18"/>
          <p:cNvCxnSpPr>
            <a:cxnSpLocks noChangeShapeType="1"/>
            <a:stCxn id="619527" idx="3"/>
            <a:endCxn id="619529" idx="0"/>
          </p:cNvCxnSpPr>
          <p:nvPr/>
        </p:nvCxnSpPr>
        <p:spPr bwMode="auto">
          <a:xfrm flipH="1">
            <a:off x="6248400" y="2705100"/>
            <a:ext cx="1600200" cy="1409700"/>
          </a:xfrm>
          <a:prstGeom prst="bentConnector4">
            <a:avLst>
              <a:gd name="adj1" fmla="val -14287"/>
              <a:gd name="adj2" fmla="val 56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9539" name="AutoShape 19"/>
          <p:cNvCxnSpPr>
            <a:cxnSpLocks noChangeShapeType="1"/>
            <a:stCxn id="619529" idx="3"/>
            <a:endCxn id="619531" idx="0"/>
          </p:cNvCxnSpPr>
          <p:nvPr/>
        </p:nvCxnSpPr>
        <p:spPr bwMode="auto">
          <a:xfrm flipH="1">
            <a:off x="6248400" y="4305300"/>
            <a:ext cx="1600200" cy="1409700"/>
          </a:xfrm>
          <a:prstGeom prst="bentConnector4">
            <a:avLst>
              <a:gd name="adj1" fmla="val -14287"/>
              <a:gd name="adj2" fmla="val 5675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9540" name="Text Box 20"/>
          <p:cNvSpPr txBox="1">
            <a:spLocks noChangeArrowheads="1"/>
          </p:cNvSpPr>
          <p:nvPr/>
        </p:nvSpPr>
        <p:spPr bwMode="auto">
          <a:xfrm>
            <a:off x="5681031" y="6583364"/>
            <a:ext cx="11680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200"/>
              <a:t>bottom of stack</a:t>
            </a:r>
          </a:p>
        </p:txBody>
      </p:sp>
    </p:spTree>
    <p:extLst>
      <p:ext uri="{BB962C8B-B14F-4D97-AF65-F5344CB8AC3E}">
        <p14:creationId xmlns:p14="http://schemas.microsoft.com/office/powerpoint/2010/main" val="42375735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Grp="1" noChangeArrowheads="1"/>
          </p:cNvSpPr>
          <p:nvPr>
            <p:ph type="title"/>
          </p:nvPr>
        </p:nvSpPr>
        <p:spPr/>
        <p:txBody>
          <a:bodyPr/>
          <a:lstStyle/>
          <a:p>
            <a:r>
              <a:rPr lang="en-US"/>
              <a:t>SEH on the stack</a:t>
            </a:r>
          </a:p>
        </p:txBody>
      </p:sp>
      <p:sp>
        <p:nvSpPr>
          <p:cNvPr id="620547" name="Rectangle 3"/>
          <p:cNvSpPr>
            <a:spLocks noChangeArrowheads="1"/>
          </p:cNvSpPr>
          <p:nvPr/>
        </p:nvSpPr>
        <p:spPr bwMode="auto">
          <a:xfrm>
            <a:off x="4648200" y="6324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620548" name="Rectangle 4"/>
          <p:cNvSpPr>
            <a:spLocks noChangeArrowheads="1"/>
          </p:cNvSpPr>
          <p:nvPr/>
        </p:nvSpPr>
        <p:spPr bwMode="auto">
          <a:xfrm>
            <a:off x="4648200" y="5867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address of exception handler</a:t>
            </a:r>
          </a:p>
        </p:txBody>
      </p:sp>
      <p:sp>
        <p:nvSpPr>
          <p:cNvPr id="620549" name="Rectangle 5"/>
          <p:cNvSpPr>
            <a:spLocks noChangeArrowheads="1"/>
          </p:cNvSpPr>
          <p:nvPr/>
        </p:nvSpPr>
        <p:spPr bwMode="auto">
          <a:xfrm>
            <a:off x="4648200" y="5486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0xFFFFFFFF</a:t>
            </a:r>
          </a:p>
        </p:txBody>
      </p:sp>
      <p:sp>
        <p:nvSpPr>
          <p:cNvPr id="620550" name="Rectangle 6"/>
          <p:cNvSpPr>
            <a:spLocks noChangeArrowheads="1"/>
          </p:cNvSpPr>
          <p:nvPr/>
        </p:nvSpPr>
        <p:spPr bwMode="auto">
          <a:xfrm>
            <a:off x="4648200" y="3429000"/>
            <a:ext cx="3200400" cy="1143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main()</a:t>
            </a:r>
          </a:p>
        </p:txBody>
      </p:sp>
      <p:sp>
        <p:nvSpPr>
          <p:cNvPr id="620551" name="Rectangle 7"/>
          <p:cNvSpPr>
            <a:spLocks noChangeArrowheads="1"/>
          </p:cNvSpPr>
          <p:nvPr/>
        </p:nvSpPr>
        <p:spPr bwMode="auto">
          <a:xfrm>
            <a:off x="4648200" y="1143000"/>
            <a:ext cx="3200400" cy="4572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66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   stack</a:t>
            </a:r>
          </a:p>
        </p:txBody>
      </p:sp>
      <p:sp>
        <p:nvSpPr>
          <p:cNvPr id="620552" name="Rectangle 8"/>
          <p:cNvSpPr>
            <a:spLocks noChangeArrowheads="1"/>
          </p:cNvSpPr>
          <p:nvPr/>
        </p:nvSpPr>
        <p:spPr bwMode="auto">
          <a:xfrm>
            <a:off x="4648200" y="1676400"/>
            <a:ext cx="3200400" cy="762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func_z()</a:t>
            </a:r>
          </a:p>
        </p:txBody>
      </p:sp>
      <p:sp>
        <p:nvSpPr>
          <p:cNvPr id="620553" name="Rectangle 9"/>
          <p:cNvSpPr>
            <a:spLocks noChangeArrowheads="1"/>
          </p:cNvSpPr>
          <p:nvPr/>
        </p:nvSpPr>
        <p:spPr bwMode="auto">
          <a:xfrm>
            <a:off x="4648200" y="4724400"/>
            <a:ext cx="3200400" cy="762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initial entry frame</a:t>
            </a:r>
          </a:p>
        </p:txBody>
      </p:sp>
      <p:sp>
        <p:nvSpPr>
          <p:cNvPr id="620554" name="Line 10"/>
          <p:cNvSpPr>
            <a:spLocks noChangeShapeType="1"/>
          </p:cNvSpPr>
          <p:nvPr/>
        </p:nvSpPr>
        <p:spPr bwMode="auto">
          <a:xfrm flipV="1">
            <a:off x="7848600" y="1600200"/>
            <a:ext cx="762000" cy="76200"/>
          </a:xfrm>
          <a:prstGeom prst="line">
            <a:avLst/>
          </a:prstGeom>
          <a:noFill/>
          <a:ln w="9525">
            <a:solidFill>
              <a:srgbClr val="008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555" name="Line 11"/>
          <p:cNvSpPr>
            <a:spLocks noChangeShapeType="1"/>
          </p:cNvSpPr>
          <p:nvPr/>
        </p:nvSpPr>
        <p:spPr bwMode="auto">
          <a:xfrm>
            <a:off x="7848600" y="2438400"/>
            <a:ext cx="762000" cy="76200"/>
          </a:xfrm>
          <a:prstGeom prst="line">
            <a:avLst/>
          </a:prstGeom>
          <a:noFill/>
          <a:ln w="9525">
            <a:solidFill>
              <a:srgbClr val="008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0556" name="Rectangle 12"/>
          <p:cNvSpPr>
            <a:spLocks noChangeArrowheads="1"/>
          </p:cNvSpPr>
          <p:nvPr/>
        </p:nvSpPr>
        <p:spPr bwMode="auto">
          <a:xfrm>
            <a:off x="1676400" y="4648200"/>
            <a:ext cx="2362200" cy="9144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MSVCRT!exhandler</a:t>
            </a:r>
          </a:p>
        </p:txBody>
      </p:sp>
      <p:cxnSp>
        <p:nvCxnSpPr>
          <p:cNvPr id="620557" name="AutoShape 13"/>
          <p:cNvCxnSpPr>
            <a:cxnSpLocks noChangeShapeType="1"/>
            <a:stCxn id="620548" idx="1"/>
            <a:endCxn id="620556" idx="3"/>
          </p:cNvCxnSpPr>
          <p:nvPr/>
        </p:nvCxnSpPr>
        <p:spPr bwMode="auto">
          <a:xfrm rot="10800000">
            <a:off x="4038600" y="5105400"/>
            <a:ext cx="609600" cy="9525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0558" name="Rectangle 14"/>
          <p:cNvSpPr>
            <a:spLocks noChangeArrowheads="1"/>
          </p:cNvSpPr>
          <p:nvPr/>
        </p:nvSpPr>
        <p:spPr bwMode="auto">
          <a:xfrm>
            <a:off x="4648200" y="2819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address of exception handler</a:t>
            </a:r>
          </a:p>
        </p:txBody>
      </p:sp>
      <p:sp>
        <p:nvSpPr>
          <p:cNvPr id="620559" name="Rectangle 15"/>
          <p:cNvSpPr>
            <a:spLocks noChangeArrowheads="1"/>
          </p:cNvSpPr>
          <p:nvPr/>
        </p:nvSpPr>
        <p:spPr bwMode="auto">
          <a:xfrm>
            <a:off x="4648200" y="24384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next SEH record</a:t>
            </a:r>
          </a:p>
        </p:txBody>
      </p:sp>
      <p:sp>
        <p:nvSpPr>
          <p:cNvPr id="620560" name="Rectangle 16"/>
          <p:cNvSpPr>
            <a:spLocks noChangeArrowheads="1"/>
          </p:cNvSpPr>
          <p:nvPr/>
        </p:nvSpPr>
        <p:spPr bwMode="auto">
          <a:xfrm>
            <a:off x="1676400" y="1828800"/>
            <a:ext cx="2362200" cy="9144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ex_handler_z()</a:t>
            </a:r>
          </a:p>
        </p:txBody>
      </p:sp>
      <p:cxnSp>
        <p:nvCxnSpPr>
          <p:cNvPr id="620561" name="AutoShape 17"/>
          <p:cNvCxnSpPr>
            <a:cxnSpLocks noChangeShapeType="1"/>
            <a:stCxn id="620558" idx="1"/>
            <a:endCxn id="620560" idx="3"/>
          </p:cNvCxnSpPr>
          <p:nvPr/>
        </p:nvCxnSpPr>
        <p:spPr bwMode="auto">
          <a:xfrm rot="10800000">
            <a:off x="4038600" y="2286000"/>
            <a:ext cx="609600" cy="7239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0562" name="AutoShape 18"/>
          <p:cNvCxnSpPr>
            <a:cxnSpLocks noChangeShapeType="1"/>
            <a:stCxn id="620559" idx="3"/>
            <a:endCxn id="620549" idx="3"/>
          </p:cNvCxnSpPr>
          <p:nvPr/>
        </p:nvCxnSpPr>
        <p:spPr bwMode="auto">
          <a:xfrm>
            <a:off x="7848600" y="2628900"/>
            <a:ext cx="1588" cy="30480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20563" name="Group 19"/>
          <p:cNvGrpSpPr>
            <a:grpSpLocks/>
          </p:cNvGrpSpPr>
          <p:nvPr/>
        </p:nvGrpSpPr>
        <p:grpSpPr bwMode="auto">
          <a:xfrm>
            <a:off x="8610600" y="1600200"/>
            <a:ext cx="1905000" cy="914400"/>
            <a:chOff x="4464" y="1152"/>
            <a:chExt cx="1200" cy="576"/>
          </a:xfrm>
        </p:grpSpPr>
        <p:sp>
          <p:nvSpPr>
            <p:cNvPr id="620564" name="Rectangle 20"/>
            <p:cNvSpPr>
              <a:spLocks noChangeArrowheads="1"/>
            </p:cNvSpPr>
            <p:nvPr/>
          </p:nvSpPr>
          <p:spPr bwMode="auto">
            <a:xfrm>
              <a:off x="4464" y="1584"/>
              <a:ext cx="1200" cy="144"/>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params</a:t>
              </a:r>
            </a:p>
          </p:txBody>
        </p:sp>
        <p:sp>
          <p:nvSpPr>
            <p:cNvPr id="620565" name="Rectangle 21"/>
            <p:cNvSpPr>
              <a:spLocks noChangeArrowheads="1"/>
            </p:cNvSpPr>
            <p:nvPr/>
          </p:nvSpPr>
          <p:spPr bwMode="auto">
            <a:xfrm>
              <a:off x="4464" y="1440"/>
              <a:ext cx="1200" cy="144"/>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saved EBP</a:t>
              </a:r>
            </a:p>
          </p:txBody>
        </p:sp>
        <p:sp>
          <p:nvSpPr>
            <p:cNvPr id="620566" name="Rectangle 22"/>
            <p:cNvSpPr>
              <a:spLocks noChangeArrowheads="1"/>
            </p:cNvSpPr>
            <p:nvPr/>
          </p:nvSpPr>
          <p:spPr bwMode="auto">
            <a:xfrm>
              <a:off x="4464" y="1296"/>
              <a:ext cx="1200" cy="144"/>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saved EIP</a:t>
              </a:r>
            </a:p>
          </p:txBody>
        </p:sp>
        <p:sp>
          <p:nvSpPr>
            <p:cNvPr id="620567" name="Rectangle 23"/>
            <p:cNvSpPr>
              <a:spLocks noChangeArrowheads="1"/>
            </p:cNvSpPr>
            <p:nvPr/>
          </p:nvSpPr>
          <p:spPr bwMode="auto">
            <a:xfrm>
              <a:off x="4464" y="1152"/>
              <a:ext cx="1200" cy="144"/>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solidFill>
                    <a:srgbClr val="000000"/>
                  </a:solidFill>
                </a:rPr>
                <a:t>local vars</a:t>
              </a:r>
            </a:p>
          </p:txBody>
        </p:sp>
      </p:grpSp>
    </p:spTree>
    <p:extLst>
      <p:ext uri="{BB962C8B-B14F-4D97-AF65-F5344CB8AC3E}">
        <p14:creationId xmlns:p14="http://schemas.microsoft.com/office/powerpoint/2010/main" val="17882429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p:cNvSpPr>
            <a:spLocks noGrp="1" noChangeArrowheads="1"/>
          </p:cNvSpPr>
          <p:nvPr>
            <p:ph type="title"/>
          </p:nvPr>
        </p:nvSpPr>
        <p:spPr/>
        <p:txBody>
          <a:bodyPr/>
          <a:lstStyle/>
          <a:p>
            <a:r>
              <a:rPr lang="en-US"/>
              <a:t>Yet another way of getting EIP</a:t>
            </a:r>
          </a:p>
        </p:txBody>
      </p:sp>
      <p:sp>
        <p:nvSpPr>
          <p:cNvPr id="622595" name="Rectangle 3"/>
          <p:cNvSpPr>
            <a:spLocks noGrp="1" noChangeArrowheads="1"/>
          </p:cNvSpPr>
          <p:nvPr>
            <p:ph type="body" idx="1"/>
          </p:nvPr>
        </p:nvSpPr>
        <p:spPr/>
        <p:txBody>
          <a:bodyPr/>
          <a:lstStyle/>
          <a:p>
            <a:r>
              <a:rPr lang="en-US"/>
              <a:t>Overwrite one of the addresses of the registered exception handlers…</a:t>
            </a:r>
          </a:p>
          <a:p>
            <a:r>
              <a:rPr lang="en-US"/>
              <a:t>…and, make the process throw an exception!</a:t>
            </a:r>
          </a:p>
          <a:p>
            <a:r>
              <a:rPr lang="en-US"/>
              <a:t>If no custom exception handlers are registered, overwrite the default SEH.</a:t>
            </a:r>
          </a:p>
          <a:p>
            <a:r>
              <a:rPr lang="en-US"/>
              <a:t>Might have to travel way down the stack…</a:t>
            </a:r>
          </a:p>
          <a:p>
            <a:r>
              <a:rPr lang="en-US"/>
              <a:t>…but in doing so, you get a long buffer!</a:t>
            </a:r>
          </a:p>
        </p:txBody>
      </p:sp>
    </p:spTree>
    <p:extLst>
      <p:ext uri="{BB962C8B-B14F-4D97-AF65-F5344CB8AC3E}">
        <p14:creationId xmlns:p14="http://schemas.microsoft.com/office/powerpoint/2010/main" val="5835983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60" name="Rectangle 24"/>
          <p:cNvSpPr>
            <a:spLocks noChangeArrowheads="1"/>
          </p:cNvSpPr>
          <p:nvPr/>
        </p:nvSpPr>
        <p:spPr bwMode="auto">
          <a:xfrm>
            <a:off x="4648200" y="4191000"/>
            <a:ext cx="3200400" cy="2133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8738" name="Rectangle 2"/>
          <p:cNvSpPr>
            <a:spLocks noGrp="1" noChangeArrowheads="1"/>
          </p:cNvSpPr>
          <p:nvPr>
            <p:ph type="title"/>
          </p:nvPr>
        </p:nvSpPr>
        <p:spPr/>
        <p:txBody>
          <a:bodyPr/>
          <a:lstStyle/>
          <a:p>
            <a:r>
              <a:rPr lang="en-US"/>
              <a:t>Overwriting SEH</a:t>
            </a:r>
          </a:p>
        </p:txBody>
      </p:sp>
      <p:sp>
        <p:nvSpPr>
          <p:cNvPr id="628739" name="Rectangle 3"/>
          <p:cNvSpPr>
            <a:spLocks noChangeArrowheads="1"/>
          </p:cNvSpPr>
          <p:nvPr/>
        </p:nvSpPr>
        <p:spPr bwMode="auto">
          <a:xfrm>
            <a:off x="4648200" y="6324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628750" name="Rectangle 14"/>
          <p:cNvSpPr>
            <a:spLocks noChangeArrowheads="1"/>
          </p:cNvSpPr>
          <p:nvPr/>
        </p:nvSpPr>
        <p:spPr bwMode="auto">
          <a:xfrm>
            <a:off x="4648200" y="38100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address of exception handler</a:t>
            </a:r>
          </a:p>
        </p:txBody>
      </p:sp>
      <p:sp>
        <p:nvSpPr>
          <p:cNvPr id="628751" name="Rectangle 15"/>
          <p:cNvSpPr>
            <a:spLocks noChangeArrowheads="1"/>
          </p:cNvSpPr>
          <p:nvPr/>
        </p:nvSpPr>
        <p:spPr bwMode="auto">
          <a:xfrm>
            <a:off x="4648200" y="34290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ptr to next SEH record</a:t>
            </a:r>
          </a:p>
        </p:txBody>
      </p:sp>
      <p:sp>
        <p:nvSpPr>
          <p:cNvPr id="628752" name="Rectangle 16"/>
          <p:cNvSpPr>
            <a:spLocks noChangeArrowheads="1"/>
          </p:cNvSpPr>
          <p:nvPr/>
        </p:nvSpPr>
        <p:spPr bwMode="auto">
          <a:xfrm>
            <a:off x="1676400" y="1828800"/>
            <a:ext cx="2362200" cy="914400"/>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ex_handler()</a:t>
            </a:r>
          </a:p>
        </p:txBody>
      </p:sp>
      <p:cxnSp>
        <p:nvCxnSpPr>
          <p:cNvPr id="628753" name="AutoShape 17"/>
          <p:cNvCxnSpPr>
            <a:cxnSpLocks noChangeShapeType="1"/>
            <a:stCxn id="628750" idx="1"/>
            <a:endCxn id="628752" idx="3"/>
          </p:cNvCxnSpPr>
          <p:nvPr/>
        </p:nvCxnSpPr>
        <p:spPr bwMode="auto">
          <a:xfrm rot="10800000">
            <a:off x="4038600" y="2286000"/>
            <a:ext cx="609600" cy="17145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8756" name="Rectangle 20"/>
          <p:cNvSpPr>
            <a:spLocks noChangeArrowheads="1"/>
          </p:cNvSpPr>
          <p:nvPr/>
        </p:nvSpPr>
        <p:spPr bwMode="auto">
          <a:xfrm>
            <a:off x="4648200" y="3067050"/>
            <a:ext cx="3200400" cy="3619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params</a:t>
            </a:r>
          </a:p>
        </p:txBody>
      </p:sp>
      <p:sp>
        <p:nvSpPr>
          <p:cNvPr id="628757" name="Rectangle 21"/>
          <p:cNvSpPr>
            <a:spLocks noChangeArrowheads="1"/>
          </p:cNvSpPr>
          <p:nvPr/>
        </p:nvSpPr>
        <p:spPr bwMode="auto">
          <a:xfrm>
            <a:off x="4648200" y="2705100"/>
            <a:ext cx="3200400" cy="3619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saved EBP</a:t>
            </a:r>
          </a:p>
        </p:txBody>
      </p:sp>
      <p:sp>
        <p:nvSpPr>
          <p:cNvPr id="628758" name="Rectangle 22"/>
          <p:cNvSpPr>
            <a:spLocks noChangeArrowheads="1"/>
          </p:cNvSpPr>
          <p:nvPr/>
        </p:nvSpPr>
        <p:spPr bwMode="auto">
          <a:xfrm>
            <a:off x="4648200" y="2343150"/>
            <a:ext cx="3200400" cy="3619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saved EIP</a:t>
            </a:r>
          </a:p>
        </p:txBody>
      </p:sp>
      <p:sp>
        <p:nvSpPr>
          <p:cNvPr id="628759" name="Rectangle 23"/>
          <p:cNvSpPr>
            <a:spLocks noChangeArrowheads="1"/>
          </p:cNvSpPr>
          <p:nvPr/>
        </p:nvSpPr>
        <p:spPr bwMode="auto">
          <a:xfrm>
            <a:off x="4648200" y="1371600"/>
            <a:ext cx="3200400" cy="9715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buffer[12]</a:t>
            </a:r>
          </a:p>
        </p:txBody>
      </p:sp>
    </p:spTree>
    <p:extLst>
      <p:ext uri="{BB962C8B-B14F-4D97-AF65-F5344CB8AC3E}">
        <p14:creationId xmlns:p14="http://schemas.microsoft.com/office/powerpoint/2010/main" val="40892881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p:cNvSpPr>
            <a:spLocks noChangeArrowheads="1"/>
          </p:cNvSpPr>
          <p:nvPr/>
        </p:nvSpPr>
        <p:spPr bwMode="auto">
          <a:xfrm>
            <a:off x="4648200" y="4191000"/>
            <a:ext cx="3200400" cy="21336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sz="2000"/>
              <a:t>BBBB</a:t>
            </a:r>
          </a:p>
          <a:p>
            <a:pPr algn="ctr"/>
            <a:r>
              <a:rPr lang="en-US" sz="2000"/>
              <a:t>BBBB</a:t>
            </a:r>
          </a:p>
          <a:p>
            <a:pPr algn="ctr"/>
            <a:r>
              <a:rPr lang="en-US" sz="2000"/>
              <a:t>BBBB</a:t>
            </a:r>
          </a:p>
          <a:p>
            <a:pPr algn="ctr"/>
            <a:r>
              <a:rPr lang="en-US" sz="2000"/>
              <a:t>:    :    :</a:t>
            </a:r>
          </a:p>
        </p:txBody>
      </p:sp>
      <p:sp>
        <p:nvSpPr>
          <p:cNvPr id="630787" name="Rectangle 3"/>
          <p:cNvSpPr>
            <a:spLocks noGrp="1" noChangeArrowheads="1"/>
          </p:cNvSpPr>
          <p:nvPr>
            <p:ph type="title"/>
          </p:nvPr>
        </p:nvSpPr>
        <p:spPr/>
        <p:txBody>
          <a:bodyPr/>
          <a:lstStyle/>
          <a:p>
            <a:r>
              <a:rPr lang="en-US"/>
              <a:t>Overwriting SEH</a:t>
            </a:r>
          </a:p>
        </p:txBody>
      </p:sp>
      <p:sp>
        <p:nvSpPr>
          <p:cNvPr id="630788" name="Rectangle 4"/>
          <p:cNvSpPr>
            <a:spLocks noChangeArrowheads="1"/>
          </p:cNvSpPr>
          <p:nvPr/>
        </p:nvSpPr>
        <p:spPr bwMode="auto">
          <a:xfrm>
            <a:off x="4648200" y="6324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rgbClr val="000000"/>
              </a:solidFill>
            </a:endParaRPr>
          </a:p>
        </p:txBody>
      </p:sp>
      <p:sp>
        <p:nvSpPr>
          <p:cNvPr id="630789" name="Rectangle 5"/>
          <p:cNvSpPr>
            <a:spLocks noChangeArrowheads="1"/>
          </p:cNvSpPr>
          <p:nvPr/>
        </p:nvSpPr>
        <p:spPr bwMode="auto">
          <a:xfrm>
            <a:off x="4648200" y="3810000"/>
            <a:ext cx="3200400" cy="38100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1">
                <a:solidFill>
                  <a:srgbClr val="000000"/>
                </a:solidFill>
              </a:rPr>
              <a:t>BBBB</a:t>
            </a:r>
            <a:endParaRPr lang="en-US">
              <a:solidFill>
                <a:srgbClr val="000000"/>
              </a:solidFill>
            </a:endParaRPr>
          </a:p>
        </p:txBody>
      </p:sp>
      <p:sp>
        <p:nvSpPr>
          <p:cNvPr id="630790" name="Rectangle 6"/>
          <p:cNvSpPr>
            <a:spLocks noChangeArrowheads="1"/>
          </p:cNvSpPr>
          <p:nvPr/>
        </p:nvSpPr>
        <p:spPr bwMode="auto">
          <a:xfrm>
            <a:off x="4648200" y="3429000"/>
            <a:ext cx="3200400" cy="381000"/>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AAAA</a:t>
            </a:r>
          </a:p>
        </p:txBody>
      </p:sp>
      <p:sp>
        <p:nvSpPr>
          <p:cNvPr id="630791" name="Rectangle 7"/>
          <p:cNvSpPr>
            <a:spLocks noChangeArrowheads="1"/>
          </p:cNvSpPr>
          <p:nvPr/>
        </p:nvSpPr>
        <p:spPr bwMode="auto">
          <a:xfrm>
            <a:off x="1676400" y="1828800"/>
            <a:ext cx="2362200" cy="914400"/>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ex_handler()</a:t>
            </a:r>
          </a:p>
        </p:txBody>
      </p:sp>
      <p:sp>
        <p:nvSpPr>
          <p:cNvPr id="630793" name="Rectangle 9"/>
          <p:cNvSpPr>
            <a:spLocks noChangeArrowheads="1"/>
          </p:cNvSpPr>
          <p:nvPr/>
        </p:nvSpPr>
        <p:spPr bwMode="auto">
          <a:xfrm>
            <a:off x="4648200" y="3067050"/>
            <a:ext cx="3200400" cy="3619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AAAA</a:t>
            </a:r>
          </a:p>
        </p:txBody>
      </p:sp>
      <p:sp>
        <p:nvSpPr>
          <p:cNvPr id="630794" name="Rectangle 10"/>
          <p:cNvSpPr>
            <a:spLocks noChangeArrowheads="1"/>
          </p:cNvSpPr>
          <p:nvPr/>
        </p:nvSpPr>
        <p:spPr bwMode="auto">
          <a:xfrm>
            <a:off x="4648200" y="2705100"/>
            <a:ext cx="3200400" cy="3619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AAAA</a:t>
            </a:r>
          </a:p>
        </p:txBody>
      </p:sp>
      <p:sp>
        <p:nvSpPr>
          <p:cNvPr id="630795" name="Rectangle 11"/>
          <p:cNvSpPr>
            <a:spLocks noChangeArrowheads="1"/>
          </p:cNvSpPr>
          <p:nvPr/>
        </p:nvSpPr>
        <p:spPr bwMode="auto">
          <a:xfrm>
            <a:off x="4648200" y="2343150"/>
            <a:ext cx="3200400" cy="361950"/>
          </a:xfrm>
          <a:prstGeom prst="rect">
            <a:avLst/>
          </a:prstGeom>
          <a:solidFill>
            <a:srgbClr val="FF66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AAAA</a:t>
            </a:r>
          </a:p>
        </p:txBody>
      </p:sp>
      <p:sp>
        <p:nvSpPr>
          <p:cNvPr id="630796" name="Rectangle 12"/>
          <p:cNvSpPr>
            <a:spLocks noChangeArrowheads="1"/>
          </p:cNvSpPr>
          <p:nvPr/>
        </p:nvSpPr>
        <p:spPr bwMode="auto">
          <a:xfrm>
            <a:off x="4648200" y="1371600"/>
            <a:ext cx="3200400" cy="97155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AAAA</a:t>
            </a:r>
          </a:p>
          <a:p>
            <a:pPr algn="ctr"/>
            <a:r>
              <a:rPr lang="en-US">
                <a:solidFill>
                  <a:srgbClr val="000000"/>
                </a:solidFill>
              </a:rPr>
              <a:t>AAAA</a:t>
            </a:r>
          </a:p>
          <a:p>
            <a:pPr algn="ctr"/>
            <a:r>
              <a:rPr lang="en-US">
                <a:solidFill>
                  <a:srgbClr val="000000"/>
                </a:solidFill>
              </a:rPr>
              <a:t>AAAA</a:t>
            </a:r>
          </a:p>
        </p:txBody>
      </p:sp>
      <p:sp>
        <p:nvSpPr>
          <p:cNvPr id="630798" name="Rectangle 14"/>
          <p:cNvSpPr>
            <a:spLocks noChangeArrowheads="1"/>
          </p:cNvSpPr>
          <p:nvPr/>
        </p:nvSpPr>
        <p:spPr bwMode="auto">
          <a:xfrm>
            <a:off x="8077200" y="2362200"/>
            <a:ext cx="2514600" cy="3619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EIP = 0x41414141</a:t>
            </a:r>
          </a:p>
        </p:txBody>
      </p:sp>
      <p:sp>
        <p:nvSpPr>
          <p:cNvPr id="630799" name="Rectangle 15"/>
          <p:cNvSpPr>
            <a:spLocks noChangeArrowheads="1"/>
          </p:cNvSpPr>
          <p:nvPr/>
        </p:nvSpPr>
        <p:spPr bwMode="auto">
          <a:xfrm>
            <a:off x="8077200" y="2762250"/>
            <a:ext cx="2514600" cy="6667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400"/>
              <a:t>causes segmentation fault.</a:t>
            </a:r>
          </a:p>
          <a:p>
            <a:pPr algn="ctr"/>
            <a:r>
              <a:rPr lang="en-US" sz="1400"/>
              <a:t>OS invokes registered</a:t>
            </a:r>
          </a:p>
          <a:p>
            <a:pPr algn="ctr"/>
            <a:r>
              <a:rPr lang="en-US" sz="1400"/>
              <a:t>exception handler in the chain</a:t>
            </a:r>
          </a:p>
        </p:txBody>
      </p:sp>
      <p:cxnSp>
        <p:nvCxnSpPr>
          <p:cNvPr id="630800" name="AutoShape 16"/>
          <p:cNvCxnSpPr>
            <a:cxnSpLocks noChangeShapeType="1"/>
            <a:stCxn id="630799" idx="2"/>
            <a:endCxn id="630789" idx="3"/>
          </p:cNvCxnSpPr>
          <p:nvPr/>
        </p:nvCxnSpPr>
        <p:spPr bwMode="auto">
          <a:xfrm rot="5400000">
            <a:off x="8305800" y="2971800"/>
            <a:ext cx="571500" cy="14859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30801" name="Rectangle 17"/>
          <p:cNvSpPr>
            <a:spLocks noChangeArrowheads="1"/>
          </p:cNvSpPr>
          <p:nvPr/>
        </p:nvSpPr>
        <p:spPr bwMode="auto">
          <a:xfrm>
            <a:off x="1828800" y="4572000"/>
            <a:ext cx="2133600" cy="361950"/>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t>EIP = 0x42424242</a:t>
            </a:r>
          </a:p>
        </p:txBody>
      </p:sp>
      <p:cxnSp>
        <p:nvCxnSpPr>
          <p:cNvPr id="630802" name="AutoShape 18"/>
          <p:cNvCxnSpPr>
            <a:cxnSpLocks noChangeShapeType="1"/>
            <a:stCxn id="630789" idx="1"/>
            <a:endCxn id="630801" idx="0"/>
          </p:cNvCxnSpPr>
          <p:nvPr/>
        </p:nvCxnSpPr>
        <p:spPr bwMode="auto">
          <a:xfrm rot="10800000" flipV="1">
            <a:off x="2895600" y="4000500"/>
            <a:ext cx="1752600" cy="5715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09866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ChangeArrowheads="1"/>
          </p:cNvSpPr>
          <p:nvPr>
            <p:ph type="title"/>
          </p:nvPr>
        </p:nvSpPr>
        <p:spPr/>
        <p:txBody>
          <a:bodyPr/>
          <a:lstStyle/>
          <a:p>
            <a:r>
              <a:rPr lang="en-US"/>
              <a:t>Case study - sipXtapi CSeq overflow</a:t>
            </a:r>
          </a:p>
        </p:txBody>
      </p:sp>
      <p:sp>
        <p:nvSpPr>
          <p:cNvPr id="627715" name="Rectangle 3"/>
          <p:cNvSpPr>
            <a:spLocks noGrp="1" noChangeArrowheads="1"/>
          </p:cNvSpPr>
          <p:nvPr>
            <p:ph type="body" idx="1"/>
          </p:nvPr>
        </p:nvSpPr>
        <p:spPr/>
        <p:txBody>
          <a:bodyPr/>
          <a:lstStyle/>
          <a:p>
            <a:r>
              <a:rPr lang="en-US"/>
              <a:t>sipXtapi library - popular open source VoIP library.</a:t>
            </a:r>
          </a:p>
          <a:p>
            <a:r>
              <a:rPr lang="en-US"/>
              <a:t>Used in many soft phones</a:t>
            </a:r>
          </a:p>
          <a:p>
            <a:pPr lvl="1"/>
            <a:r>
              <a:rPr lang="en-US"/>
              <a:t>AOL Triton soft phone uses sipXtapi.</a:t>
            </a:r>
          </a:p>
          <a:p>
            <a:r>
              <a:rPr lang="en-US"/>
              <a:t>24 byte buffer overflow in the CSeq SIP header.</a:t>
            </a:r>
          </a:p>
          <a:p>
            <a:r>
              <a:rPr lang="en-US"/>
              <a:t>Too small for any practical shellcode.</a:t>
            </a:r>
          </a:p>
          <a:p>
            <a:r>
              <a:rPr lang="en-US"/>
              <a:t>We can hack it up by overwriting SEH.</a:t>
            </a:r>
          </a:p>
        </p:txBody>
      </p:sp>
    </p:spTree>
    <p:extLst>
      <p:ext uri="{BB962C8B-B14F-4D97-AF65-F5344CB8AC3E}">
        <p14:creationId xmlns:p14="http://schemas.microsoft.com/office/powerpoint/2010/main" val="786438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t>Writing Metasploit exploit modules</a:t>
            </a:r>
          </a:p>
        </p:txBody>
      </p:sp>
      <p:sp>
        <p:nvSpPr>
          <p:cNvPr id="556035" name="Rectangle 3"/>
          <p:cNvSpPr>
            <a:spLocks noGrp="1" noChangeArrowheads="1"/>
          </p:cNvSpPr>
          <p:nvPr>
            <p:ph type="body" idx="1"/>
          </p:nvPr>
        </p:nvSpPr>
        <p:spPr/>
        <p:txBody>
          <a:bodyPr/>
          <a:lstStyle/>
          <a:p>
            <a:r>
              <a:rPr lang="en-US"/>
              <a:t>Integration within the Metasploit framework.</a:t>
            </a:r>
          </a:p>
          <a:p>
            <a:r>
              <a:rPr lang="en-US"/>
              <a:t>Multiple target support.</a:t>
            </a:r>
          </a:p>
          <a:p>
            <a:r>
              <a:rPr lang="en-US"/>
              <a:t>Dynamic payload selection.</a:t>
            </a:r>
          </a:p>
          <a:p>
            <a:r>
              <a:rPr lang="en-US"/>
              <a:t>Dynamic payload encoding.</a:t>
            </a:r>
          </a:p>
          <a:p>
            <a:r>
              <a:rPr lang="en-US"/>
              <a:t>Built-in payload handlers.</a:t>
            </a:r>
          </a:p>
          <a:p>
            <a:r>
              <a:rPr lang="en-US"/>
              <a:t>Can use advanced payloads.</a:t>
            </a:r>
          </a:p>
          <a:p>
            <a:r>
              <a:rPr lang="en-US"/>
              <a:t>…a highly portable, flexible and rugged exploit!</a:t>
            </a:r>
          </a:p>
        </p:txBody>
      </p:sp>
    </p:spTree>
    <p:extLst>
      <p:ext uri="{BB962C8B-B14F-4D97-AF65-F5344CB8AC3E}">
        <p14:creationId xmlns:p14="http://schemas.microsoft.com/office/powerpoint/2010/main" val="2024087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r>
              <a:rPr lang="en-US" dirty="0"/>
              <a:t>The Process Memory Map</a:t>
            </a:r>
          </a:p>
        </p:txBody>
      </p:sp>
      <p:sp>
        <p:nvSpPr>
          <p:cNvPr id="389138" name="Rectangle 18"/>
          <p:cNvSpPr>
            <a:spLocks noChangeArrowheads="1"/>
          </p:cNvSpPr>
          <p:nvPr/>
        </p:nvSpPr>
        <p:spPr bwMode="auto">
          <a:xfrm>
            <a:off x="4648200" y="6324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environment vars</a:t>
            </a:r>
          </a:p>
        </p:txBody>
      </p:sp>
      <p:sp>
        <p:nvSpPr>
          <p:cNvPr id="389139" name="Rectangle 19"/>
          <p:cNvSpPr>
            <a:spLocks noChangeArrowheads="1"/>
          </p:cNvSpPr>
          <p:nvPr/>
        </p:nvSpPr>
        <p:spPr bwMode="auto">
          <a:xfrm>
            <a:off x="4648200" y="5943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cmd line arguments</a:t>
            </a:r>
          </a:p>
        </p:txBody>
      </p:sp>
      <p:sp>
        <p:nvSpPr>
          <p:cNvPr id="389140" name="Rectangle 20"/>
          <p:cNvSpPr>
            <a:spLocks noChangeArrowheads="1"/>
          </p:cNvSpPr>
          <p:nvPr/>
        </p:nvSpPr>
        <p:spPr bwMode="auto">
          <a:xfrm>
            <a:off x="4648200" y="5562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**envp</a:t>
            </a:r>
          </a:p>
        </p:txBody>
      </p:sp>
      <p:sp>
        <p:nvSpPr>
          <p:cNvPr id="389141" name="Rectangle 21"/>
          <p:cNvSpPr>
            <a:spLocks noChangeArrowheads="1"/>
          </p:cNvSpPr>
          <p:nvPr/>
        </p:nvSpPr>
        <p:spPr bwMode="auto">
          <a:xfrm>
            <a:off x="4648200" y="5181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**argv</a:t>
            </a:r>
          </a:p>
        </p:txBody>
      </p:sp>
      <p:sp>
        <p:nvSpPr>
          <p:cNvPr id="389142" name="Rectangle 22"/>
          <p:cNvSpPr>
            <a:spLocks noChangeArrowheads="1"/>
          </p:cNvSpPr>
          <p:nvPr/>
        </p:nvSpPr>
        <p:spPr bwMode="auto">
          <a:xfrm>
            <a:off x="4648200" y="4800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argc</a:t>
            </a:r>
          </a:p>
        </p:txBody>
      </p:sp>
      <p:sp>
        <p:nvSpPr>
          <p:cNvPr id="389143" name="Rectangle 23"/>
          <p:cNvSpPr>
            <a:spLocks noChangeArrowheads="1"/>
          </p:cNvSpPr>
          <p:nvPr/>
        </p:nvSpPr>
        <p:spPr bwMode="auto">
          <a:xfrm>
            <a:off x="4648200" y="4419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main() local vars</a:t>
            </a:r>
          </a:p>
        </p:txBody>
      </p:sp>
      <p:sp>
        <p:nvSpPr>
          <p:cNvPr id="389144" name="Rectangle 24"/>
          <p:cNvSpPr>
            <a:spLocks noChangeArrowheads="1"/>
          </p:cNvSpPr>
          <p:nvPr/>
        </p:nvSpPr>
        <p:spPr bwMode="auto">
          <a:xfrm>
            <a:off x="4648200" y="40386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sp>
        <p:nvSpPr>
          <p:cNvPr id="389145" name="Rectangle 25"/>
          <p:cNvSpPr>
            <a:spLocks noChangeArrowheads="1"/>
          </p:cNvSpPr>
          <p:nvPr/>
        </p:nvSpPr>
        <p:spPr bwMode="auto">
          <a:xfrm>
            <a:off x="4648200" y="3124200"/>
            <a:ext cx="3200400" cy="914400"/>
          </a:xfrm>
          <a:prstGeom prst="rect">
            <a:avLst/>
          </a:prstGeom>
          <a:solidFill>
            <a:srgbClr val="66CC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v   heap</a:t>
            </a:r>
          </a:p>
          <a:p>
            <a:pPr algn="ctr"/>
            <a:endParaRPr lang="en-US">
              <a:solidFill>
                <a:srgbClr val="000000"/>
              </a:solidFill>
            </a:endParaRPr>
          </a:p>
          <a:p>
            <a:pPr algn="ctr"/>
            <a:r>
              <a:rPr lang="en-US">
                <a:solidFill>
                  <a:srgbClr val="000000"/>
                </a:solidFill>
              </a:rPr>
              <a:t>^   stack</a:t>
            </a:r>
          </a:p>
        </p:txBody>
      </p:sp>
      <p:sp>
        <p:nvSpPr>
          <p:cNvPr id="389146" name="Rectangle 26"/>
          <p:cNvSpPr>
            <a:spLocks noChangeArrowheads="1"/>
          </p:cNvSpPr>
          <p:nvPr/>
        </p:nvSpPr>
        <p:spPr bwMode="auto">
          <a:xfrm>
            <a:off x="4648200" y="27432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a:t>
            </a:r>
          </a:p>
        </p:txBody>
      </p:sp>
      <p:sp>
        <p:nvSpPr>
          <p:cNvPr id="389147" name="Rectangle 27"/>
          <p:cNvSpPr>
            <a:spLocks noChangeArrowheads="1"/>
          </p:cNvSpPr>
          <p:nvPr/>
        </p:nvSpPr>
        <p:spPr bwMode="auto">
          <a:xfrm>
            <a:off x="4648200" y="2362200"/>
            <a:ext cx="3200400" cy="381000"/>
          </a:xfrm>
          <a:prstGeom prst="rect">
            <a:avLst/>
          </a:prstGeom>
          <a:solidFill>
            <a:srgbClr val="008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heap - malloc’ed data</a:t>
            </a:r>
          </a:p>
        </p:txBody>
      </p:sp>
      <p:sp>
        <p:nvSpPr>
          <p:cNvPr id="389148" name="Rectangle 28"/>
          <p:cNvSpPr>
            <a:spLocks noChangeArrowheads="1"/>
          </p:cNvSpPr>
          <p:nvPr/>
        </p:nvSpPr>
        <p:spPr bwMode="auto">
          <a:xfrm>
            <a:off x="4648200" y="1981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.bss</a:t>
            </a:r>
          </a:p>
        </p:txBody>
      </p:sp>
      <p:sp>
        <p:nvSpPr>
          <p:cNvPr id="389149" name="Rectangle 29"/>
          <p:cNvSpPr>
            <a:spLocks noChangeArrowheads="1"/>
          </p:cNvSpPr>
          <p:nvPr/>
        </p:nvSpPr>
        <p:spPr bwMode="auto">
          <a:xfrm>
            <a:off x="4648200" y="1600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.data</a:t>
            </a:r>
          </a:p>
        </p:txBody>
      </p:sp>
      <p:sp>
        <p:nvSpPr>
          <p:cNvPr id="389151" name="Rectangle 31"/>
          <p:cNvSpPr>
            <a:spLocks noChangeArrowheads="1"/>
          </p:cNvSpPr>
          <p:nvPr/>
        </p:nvSpPr>
        <p:spPr bwMode="auto">
          <a:xfrm>
            <a:off x="4648200" y="1219200"/>
            <a:ext cx="3200400" cy="381000"/>
          </a:xfrm>
          <a:prstGeom prst="rect">
            <a:avLst/>
          </a:prstGeom>
          <a:solidFill>
            <a:srgbClr val="0000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solidFill>
                  <a:srgbClr val="000000"/>
                </a:solidFill>
              </a:rPr>
              <a:t>.text</a:t>
            </a:r>
          </a:p>
        </p:txBody>
      </p:sp>
      <p:sp>
        <p:nvSpPr>
          <p:cNvPr id="389152" name="Text Box 32"/>
          <p:cNvSpPr txBox="1">
            <a:spLocks noChangeArrowheads="1"/>
          </p:cNvSpPr>
          <p:nvPr/>
        </p:nvSpPr>
        <p:spPr bwMode="auto">
          <a:xfrm>
            <a:off x="3208338" y="6400801"/>
            <a:ext cx="106548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0xc0000000</a:t>
            </a:r>
          </a:p>
        </p:txBody>
      </p:sp>
      <p:sp>
        <p:nvSpPr>
          <p:cNvPr id="389153" name="Text Box 33"/>
          <p:cNvSpPr txBox="1">
            <a:spLocks noChangeArrowheads="1"/>
          </p:cNvSpPr>
          <p:nvPr/>
        </p:nvSpPr>
        <p:spPr bwMode="auto">
          <a:xfrm>
            <a:off x="3275013" y="1295401"/>
            <a:ext cx="108555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400"/>
              <a:t>0x08000000</a:t>
            </a:r>
          </a:p>
        </p:txBody>
      </p:sp>
    </p:spTree>
    <p:extLst>
      <p:ext uri="{BB962C8B-B14F-4D97-AF65-F5344CB8AC3E}">
        <p14:creationId xmlns:p14="http://schemas.microsoft.com/office/powerpoint/2010/main" val="2969058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t>How Metasploit runs an exploit</a:t>
            </a:r>
          </a:p>
        </p:txBody>
      </p:sp>
      <p:grpSp>
        <p:nvGrpSpPr>
          <p:cNvPr id="559113" name="Group 9"/>
          <p:cNvGrpSpPr>
            <a:grpSpLocks/>
          </p:cNvGrpSpPr>
          <p:nvPr/>
        </p:nvGrpSpPr>
        <p:grpSpPr bwMode="auto">
          <a:xfrm>
            <a:off x="5410200" y="2971800"/>
            <a:ext cx="1981200" cy="2057400"/>
            <a:chOff x="2448" y="1536"/>
            <a:chExt cx="1248" cy="1296"/>
          </a:xfrm>
        </p:grpSpPr>
        <p:sp>
          <p:nvSpPr>
            <p:cNvPr id="559108" name="Rectangle 4"/>
            <p:cNvSpPr>
              <a:spLocks noChangeArrowheads="1"/>
            </p:cNvSpPr>
            <p:nvPr/>
          </p:nvSpPr>
          <p:spPr bwMode="auto">
            <a:xfrm>
              <a:off x="2448" y="1968"/>
              <a:ext cx="1248" cy="28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create payload</a:t>
              </a:r>
            </a:p>
          </p:txBody>
        </p:sp>
        <p:sp>
          <p:nvSpPr>
            <p:cNvPr id="559109" name="Rectangle 5"/>
            <p:cNvSpPr>
              <a:spLocks noChangeArrowheads="1"/>
            </p:cNvSpPr>
            <p:nvPr/>
          </p:nvSpPr>
          <p:spPr bwMode="auto">
            <a:xfrm>
              <a:off x="2448" y="2256"/>
              <a:ext cx="1248" cy="28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launch attack</a:t>
              </a:r>
            </a:p>
          </p:txBody>
        </p:sp>
        <p:sp>
          <p:nvSpPr>
            <p:cNvPr id="559110" name="Rectangle 6"/>
            <p:cNvSpPr>
              <a:spLocks noChangeArrowheads="1"/>
            </p:cNvSpPr>
            <p:nvPr/>
          </p:nvSpPr>
          <p:spPr bwMode="auto">
            <a:xfrm>
              <a:off x="2448" y="2544"/>
              <a:ext cx="1248" cy="288"/>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get connection</a:t>
              </a:r>
            </a:p>
          </p:txBody>
        </p:sp>
        <p:sp>
          <p:nvSpPr>
            <p:cNvPr id="559111" name="Rectangle 7"/>
            <p:cNvSpPr>
              <a:spLocks noChangeArrowheads="1"/>
            </p:cNvSpPr>
            <p:nvPr/>
          </p:nvSpPr>
          <p:spPr bwMode="auto">
            <a:xfrm>
              <a:off x="2448" y="1536"/>
              <a:ext cx="1248" cy="432"/>
            </a:xfrm>
            <a:prstGeom prst="rect">
              <a:avLst/>
            </a:prstGeom>
            <a:solidFill>
              <a:schemeClr val="accent1"/>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EXPLOIT</a:t>
              </a:r>
            </a:p>
            <a:p>
              <a:pPr algn="ctr"/>
              <a:r>
                <a:rPr lang="en-US" sz="2000">
                  <a:solidFill>
                    <a:srgbClr val="000000"/>
                  </a:solidFill>
                </a:rPr>
                <a:t>preamble</a:t>
              </a:r>
            </a:p>
          </p:txBody>
        </p:sp>
      </p:grpSp>
      <p:sp>
        <p:nvSpPr>
          <p:cNvPr id="559114" name="Rectangle 10"/>
          <p:cNvSpPr>
            <a:spLocks noChangeArrowheads="1"/>
          </p:cNvSpPr>
          <p:nvPr/>
        </p:nvSpPr>
        <p:spPr bwMode="auto">
          <a:xfrm>
            <a:off x="5410200" y="1600200"/>
            <a:ext cx="1981200" cy="685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List of known</a:t>
            </a:r>
          </a:p>
          <a:p>
            <a:pPr algn="ctr"/>
            <a:r>
              <a:rPr lang="en-US" sz="2000">
                <a:solidFill>
                  <a:srgbClr val="000000"/>
                </a:solidFill>
              </a:rPr>
              <a:t>target values</a:t>
            </a:r>
          </a:p>
        </p:txBody>
      </p:sp>
      <p:sp>
        <p:nvSpPr>
          <p:cNvPr id="559115" name="Rectangle 11"/>
          <p:cNvSpPr>
            <a:spLocks noChangeArrowheads="1"/>
          </p:cNvSpPr>
          <p:nvPr/>
        </p:nvSpPr>
        <p:spPr bwMode="auto">
          <a:xfrm>
            <a:off x="2743200" y="1600200"/>
            <a:ext cx="19812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user supplied</a:t>
            </a:r>
          </a:p>
          <a:p>
            <a:pPr algn="ctr"/>
            <a:r>
              <a:rPr lang="en-US" sz="2000">
                <a:solidFill>
                  <a:srgbClr val="000000"/>
                </a:solidFill>
              </a:rPr>
              <a:t>exploit info</a:t>
            </a:r>
          </a:p>
        </p:txBody>
      </p:sp>
      <p:sp>
        <p:nvSpPr>
          <p:cNvPr id="559116" name="Rectangle 12"/>
          <p:cNvSpPr>
            <a:spLocks noChangeArrowheads="1"/>
          </p:cNvSpPr>
          <p:nvPr/>
        </p:nvSpPr>
        <p:spPr bwMode="auto">
          <a:xfrm>
            <a:off x="8001000" y="1600200"/>
            <a:ext cx="1981200" cy="13716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Metasploit</a:t>
            </a:r>
          </a:p>
          <a:p>
            <a:pPr algn="ctr"/>
            <a:r>
              <a:rPr lang="en-US" sz="2000">
                <a:solidFill>
                  <a:srgbClr val="000000"/>
                </a:solidFill>
              </a:rPr>
              <a:t>Shellcode</a:t>
            </a:r>
          </a:p>
          <a:p>
            <a:pPr algn="ctr"/>
            <a:r>
              <a:rPr lang="en-US" sz="2000">
                <a:solidFill>
                  <a:srgbClr val="000000"/>
                </a:solidFill>
              </a:rPr>
              <a:t>Library</a:t>
            </a:r>
          </a:p>
        </p:txBody>
      </p:sp>
      <p:sp>
        <p:nvSpPr>
          <p:cNvPr id="559117" name="Rectangle 13"/>
          <p:cNvSpPr>
            <a:spLocks noChangeArrowheads="1"/>
          </p:cNvSpPr>
          <p:nvPr/>
        </p:nvSpPr>
        <p:spPr bwMode="auto">
          <a:xfrm>
            <a:off x="8001000" y="3352800"/>
            <a:ext cx="19812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Encoders</a:t>
            </a:r>
          </a:p>
        </p:txBody>
      </p:sp>
      <p:sp>
        <p:nvSpPr>
          <p:cNvPr id="559118" name="Rectangle 14"/>
          <p:cNvSpPr>
            <a:spLocks noChangeArrowheads="1"/>
          </p:cNvSpPr>
          <p:nvPr/>
        </p:nvSpPr>
        <p:spPr bwMode="auto">
          <a:xfrm>
            <a:off x="2743200" y="5257800"/>
            <a:ext cx="1981200" cy="6858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solidFill>
                  <a:srgbClr val="000000"/>
                </a:solidFill>
              </a:rPr>
              <a:t>Payload</a:t>
            </a:r>
          </a:p>
          <a:p>
            <a:pPr algn="ctr"/>
            <a:r>
              <a:rPr lang="en-US" sz="2000">
                <a:solidFill>
                  <a:srgbClr val="000000"/>
                </a:solidFill>
              </a:rPr>
              <a:t>handlers</a:t>
            </a:r>
          </a:p>
        </p:txBody>
      </p:sp>
      <p:cxnSp>
        <p:nvCxnSpPr>
          <p:cNvPr id="559119" name="AutoShape 15"/>
          <p:cNvCxnSpPr>
            <a:cxnSpLocks noChangeShapeType="1"/>
            <a:stCxn id="559114" idx="1"/>
            <a:endCxn id="559108" idx="1"/>
          </p:cNvCxnSpPr>
          <p:nvPr/>
        </p:nvCxnSpPr>
        <p:spPr bwMode="auto">
          <a:xfrm rot="10800000" flipH="1" flipV="1">
            <a:off x="5410200" y="1943100"/>
            <a:ext cx="1588" cy="1943100"/>
          </a:xfrm>
          <a:prstGeom prst="bentConnector3">
            <a:avLst>
              <a:gd name="adj1" fmla="val -144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9120" name="AutoShape 16"/>
          <p:cNvCxnSpPr>
            <a:cxnSpLocks noChangeShapeType="1"/>
            <a:stCxn id="559117" idx="0"/>
            <a:endCxn id="559116" idx="2"/>
          </p:cNvCxnSpPr>
          <p:nvPr/>
        </p:nvCxnSpPr>
        <p:spPr bwMode="auto">
          <a:xfrm rot="16200000">
            <a:off x="8801100" y="3162300"/>
            <a:ext cx="381000"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9121" name="AutoShape 17"/>
          <p:cNvCxnSpPr>
            <a:cxnSpLocks noChangeShapeType="1"/>
            <a:stCxn id="559116" idx="1"/>
            <a:endCxn id="559108" idx="3"/>
          </p:cNvCxnSpPr>
          <p:nvPr/>
        </p:nvCxnSpPr>
        <p:spPr bwMode="auto">
          <a:xfrm rot="10800000" flipV="1">
            <a:off x="7391400" y="2286000"/>
            <a:ext cx="609600" cy="1600200"/>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9122" name="AutoShape 18"/>
          <p:cNvCxnSpPr>
            <a:cxnSpLocks noChangeShapeType="1"/>
            <a:stCxn id="559115" idx="2"/>
            <a:endCxn id="559109" idx="1"/>
          </p:cNvCxnSpPr>
          <p:nvPr/>
        </p:nvCxnSpPr>
        <p:spPr bwMode="auto">
          <a:xfrm rot="16200000" flipH="1">
            <a:off x="3543300" y="2476500"/>
            <a:ext cx="2057400" cy="16764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9123" name="AutoShape 19"/>
          <p:cNvCxnSpPr>
            <a:cxnSpLocks noChangeShapeType="1"/>
            <a:stCxn id="559110" idx="2"/>
            <a:endCxn id="559118" idx="3"/>
          </p:cNvCxnSpPr>
          <p:nvPr/>
        </p:nvCxnSpPr>
        <p:spPr bwMode="auto">
          <a:xfrm rot="5400000">
            <a:off x="5276850" y="4476750"/>
            <a:ext cx="571500" cy="1676400"/>
          </a:xfrm>
          <a:prstGeom prst="bentConnector2">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54682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t>Writing a Metasploit exploit</a:t>
            </a:r>
          </a:p>
        </p:txBody>
      </p:sp>
      <p:sp>
        <p:nvSpPr>
          <p:cNvPr id="560131" name="Rectangle 3"/>
          <p:cNvSpPr>
            <a:spLocks noGrp="1" noChangeArrowheads="1"/>
          </p:cNvSpPr>
          <p:nvPr>
            <p:ph type="body" idx="1"/>
          </p:nvPr>
        </p:nvSpPr>
        <p:spPr/>
        <p:txBody>
          <a:bodyPr/>
          <a:lstStyle/>
          <a:p>
            <a:r>
              <a:rPr lang="en-US"/>
              <a:t>Perl module (2.6), Ruby module (3.0)</a:t>
            </a:r>
          </a:p>
          <a:p>
            <a:r>
              <a:rPr lang="en-US"/>
              <a:t>Pre-existing data structures</a:t>
            </a:r>
          </a:p>
          <a:p>
            <a:pPr lvl="1"/>
            <a:r>
              <a:rPr lang="en-US"/>
              <a:t>%info, %advanced</a:t>
            </a:r>
          </a:p>
          <a:p>
            <a:r>
              <a:rPr lang="en-US"/>
              <a:t>Constructor</a:t>
            </a:r>
          </a:p>
          <a:p>
            <a:pPr lvl="1"/>
            <a:r>
              <a:rPr lang="en-US"/>
              <a:t>sub new {…}</a:t>
            </a:r>
          </a:p>
          <a:p>
            <a:r>
              <a:rPr lang="en-US"/>
              <a:t>Exploit code</a:t>
            </a:r>
          </a:p>
          <a:p>
            <a:pPr lvl="1"/>
            <a:r>
              <a:rPr lang="en-US"/>
              <a:t>sub Exploit {…}</a:t>
            </a:r>
          </a:p>
        </p:txBody>
      </p:sp>
    </p:spTree>
    <p:extLst>
      <p:ext uri="{BB962C8B-B14F-4D97-AF65-F5344CB8AC3E}">
        <p14:creationId xmlns:p14="http://schemas.microsoft.com/office/powerpoint/2010/main" val="1579806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t>Structure of the exploit perl module</a:t>
            </a:r>
          </a:p>
        </p:txBody>
      </p:sp>
      <p:sp>
        <p:nvSpPr>
          <p:cNvPr id="561156" name="Text Box 4"/>
          <p:cNvSpPr txBox="1">
            <a:spLocks noChangeArrowheads="1"/>
          </p:cNvSpPr>
          <p:nvPr/>
        </p:nvSpPr>
        <p:spPr bwMode="auto">
          <a:xfrm>
            <a:off x="2252664" y="1549401"/>
            <a:ext cx="308289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atin typeface="Monaco" pitchFamily="1" charset="0"/>
              </a:rPr>
              <a:t>package Msf::Exploit::name;</a:t>
            </a:r>
          </a:p>
          <a:p>
            <a:pPr algn="l"/>
            <a:r>
              <a:rPr lang="en-US">
                <a:latin typeface="Monaco" pitchFamily="1" charset="0"/>
              </a:rPr>
              <a:t>use base “Msf::Exploit”;</a:t>
            </a:r>
          </a:p>
          <a:p>
            <a:pPr algn="l"/>
            <a:r>
              <a:rPr lang="en-US">
                <a:latin typeface="Monaco" pitchFamily="1" charset="0"/>
              </a:rPr>
              <a:t>use strict;</a:t>
            </a:r>
          </a:p>
          <a:p>
            <a:pPr algn="l"/>
            <a:r>
              <a:rPr lang="en-US">
                <a:latin typeface="Monaco" pitchFamily="1" charset="0"/>
              </a:rPr>
              <a:t>use Pex::Text;</a:t>
            </a:r>
          </a:p>
          <a:p>
            <a:pPr algn="l"/>
            <a:endParaRPr lang="en-US">
              <a:latin typeface="Monaco" pitchFamily="1" charset="0"/>
            </a:endParaRPr>
          </a:p>
          <a:p>
            <a:pPr algn="l"/>
            <a:r>
              <a:rPr lang="en-US">
                <a:latin typeface="Monaco" pitchFamily="1" charset="0"/>
              </a:rPr>
              <a:t>my $advanced = { };</a:t>
            </a:r>
          </a:p>
          <a:p>
            <a:pPr algn="l"/>
            <a:endParaRPr lang="en-US">
              <a:latin typeface="Monaco" pitchFamily="1" charset="0"/>
            </a:endParaRPr>
          </a:p>
          <a:p>
            <a:pPr algn="l"/>
            <a:r>
              <a:rPr lang="en-US">
                <a:latin typeface="Monaco" pitchFamily="1" charset="0"/>
              </a:rPr>
              <a:t>my $info = { };</a:t>
            </a:r>
          </a:p>
          <a:p>
            <a:pPr algn="l"/>
            <a:endParaRPr lang="en-US">
              <a:latin typeface="Monaco" pitchFamily="1" charset="0"/>
            </a:endParaRPr>
          </a:p>
          <a:p>
            <a:pPr algn="l"/>
            <a:r>
              <a:rPr lang="en-US">
                <a:latin typeface="Monaco" pitchFamily="1" charset="0"/>
              </a:rPr>
              <a:t>sub new {</a:t>
            </a:r>
          </a:p>
          <a:p>
            <a:pPr algn="l"/>
            <a:endParaRPr lang="en-US">
              <a:latin typeface="Monaco" pitchFamily="1" charset="0"/>
            </a:endParaRPr>
          </a:p>
          <a:p>
            <a:pPr algn="l"/>
            <a:r>
              <a:rPr lang="en-US">
                <a:latin typeface="Monaco" pitchFamily="1" charset="0"/>
              </a:rPr>
              <a:t>}</a:t>
            </a:r>
          </a:p>
          <a:p>
            <a:pPr algn="l"/>
            <a:endParaRPr lang="en-US">
              <a:latin typeface="Monaco" pitchFamily="1" charset="0"/>
            </a:endParaRPr>
          </a:p>
          <a:p>
            <a:pPr algn="l"/>
            <a:r>
              <a:rPr lang="en-US">
                <a:latin typeface="Monaco" pitchFamily="1" charset="0"/>
              </a:rPr>
              <a:t>sub Exploit {</a:t>
            </a:r>
          </a:p>
          <a:p>
            <a:pPr algn="l"/>
            <a:endParaRPr lang="en-US">
              <a:latin typeface="Monaco" pitchFamily="1" charset="0"/>
            </a:endParaRPr>
          </a:p>
          <a:p>
            <a:pPr algn="l"/>
            <a:r>
              <a:rPr lang="en-US">
                <a:latin typeface="Monaco" pitchFamily="1" charset="0"/>
              </a:rPr>
              <a:t>}</a:t>
            </a:r>
          </a:p>
        </p:txBody>
      </p:sp>
      <p:sp>
        <p:nvSpPr>
          <p:cNvPr id="561157" name="Rectangle 5"/>
          <p:cNvSpPr>
            <a:spLocks noChangeArrowheads="1"/>
          </p:cNvSpPr>
          <p:nvPr/>
        </p:nvSpPr>
        <p:spPr bwMode="auto">
          <a:xfrm>
            <a:off x="2209800" y="3429000"/>
            <a:ext cx="2286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158" name="Rectangle 6"/>
          <p:cNvSpPr>
            <a:spLocks noChangeArrowheads="1"/>
          </p:cNvSpPr>
          <p:nvPr/>
        </p:nvSpPr>
        <p:spPr bwMode="auto">
          <a:xfrm>
            <a:off x="2209800" y="4038600"/>
            <a:ext cx="22860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159" name="Rectangle 7"/>
          <p:cNvSpPr>
            <a:spLocks noChangeArrowheads="1"/>
          </p:cNvSpPr>
          <p:nvPr/>
        </p:nvSpPr>
        <p:spPr bwMode="auto">
          <a:xfrm>
            <a:off x="2209800" y="5105400"/>
            <a:ext cx="2286000" cy="914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1160" name="AutoShape 8"/>
          <p:cNvSpPr>
            <a:spLocks noChangeArrowheads="1"/>
          </p:cNvSpPr>
          <p:nvPr/>
        </p:nvSpPr>
        <p:spPr bwMode="auto">
          <a:xfrm>
            <a:off x="6248400" y="3429000"/>
            <a:ext cx="3429000" cy="457200"/>
          </a:xfrm>
          <a:prstGeom prst="wedgeRectCallout">
            <a:avLst>
              <a:gd name="adj1" fmla="val -101991"/>
              <a:gd name="adj2" fmla="val -20139"/>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information block</a:t>
            </a:r>
          </a:p>
        </p:txBody>
      </p:sp>
      <p:sp>
        <p:nvSpPr>
          <p:cNvPr id="561161" name="AutoShape 9"/>
          <p:cNvSpPr>
            <a:spLocks noChangeArrowheads="1"/>
          </p:cNvSpPr>
          <p:nvPr/>
        </p:nvSpPr>
        <p:spPr bwMode="auto">
          <a:xfrm>
            <a:off x="6248400" y="4114800"/>
            <a:ext cx="3429000" cy="762000"/>
          </a:xfrm>
          <a:prstGeom prst="wedgeRectCallout">
            <a:avLst>
              <a:gd name="adj1" fmla="val -101991"/>
              <a:gd name="adj2" fmla="val -32083"/>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constructor</a:t>
            </a:r>
          </a:p>
          <a:p>
            <a:pPr algn="ctr"/>
            <a:r>
              <a:rPr lang="en-US" sz="1600"/>
              <a:t>return an instance of our exploit</a:t>
            </a:r>
            <a:endParaRPr lang="en-US" sz="2000"/>
          </a:p>
        </p:txBody>
      </p:sp>
      <p:sp>
        <p:nvSpPr>
          <p:cNvPr id="561162" name="AutoShape 10"/>
          <p:cNvSpPr>
            <a:spLocks noChangeArrowheads="1"/>
          </p:cNvSpPr>
          <p:nvPr/>
        </p:nvSpPr>
        <p:spPr bwMode="auto">
          <a:xfrm>
            <a:off x="6248400" y="5334000"/>
            <a:ext cx="3429000" cy="457200"/>
          </a:xfrm>
          <a:prstGeom prst="wedgeRectCallout">
            <a:avLst>
              <a:gd name="adj1" fmla="val -101991"/>
              <a:gd name="adj2" fmla="val -20139"/>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2000"/>
              <a:t>exploit block</a:t>
            </a:r>
          </a:p>
        </p:txBody>
      </p:sp>
    </p:spTree>
    <p:extLst>
      <p:ext uri="{BB962C8B-B14F-4D97-AF65-F5344CB8AC3E}">
        <p14:creationId xmlns:p14="http://schemas.microsoft.com/office/powerpoint/2010/main" val="3172325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t>%info</a:t>
            </a:r>
          </a:p>
        </p:txBody>
      </p:sp>
      <p:sp>
        <p:nvSpPr>
          <p:cNvPr id="562179" name="Rectangle 3"/>
          <p:cNvSpPr>
            <a:spLocks noGrp="1" noChangeArrowheads="1"/>
          </p:cNvSpPr>
          <p:nvPr>
            <p:ph type="body" sz="half" idx="1"/>
          </p:nvPr>
        </p:nvSpPr>
        <p:spPr/>
        <p:txBody>
          <a:bodyPr/>
          <a:lstStyle/>
          <a:p>
            <a:r>
              <a:rPr lang="en-US"/>
              <a:t>Name</a:t>
            </a:r>
          </a:p>
          <a:p>
            <a:r>
              <a:rPr lang="en-US"/>
              <a:t>Version</a:t>
            </a:r>
          </a:p>
          <a:p>
            <a:r>
              <a:rPr lang="en-US"/>
              <a:t>Authors</a:t>
            </a:r>
          </a:p>
          <a:p>
            <a:r>
              <a:rPr lang="en-US"/>
              <a:t>Arch</a:t>
            </a:r>
          </a:p>
          <a:p>
            <a:r>
              <a:rPr lang="en-US"/>
              <a:t>OS</a:t>
            </a:r>
          </a:p>
          <a:p>
            <a:r>
              <a:rPr lang="en-US"/>
              <a:t>Priv</a:t>
            </a:r>
          </a:p>
          <a:p>
            <a:r>
              <a:rPr lang="en-US"/>
              <a:t>UserOpts</a:t>
            </a:r>
          </a:p>
        </p:txBody>
      </p:sp>
      <p:sp>
        <p:nvSpPr>
          <p:cNvPr id="562180" name="Rectangle 4"/>
          <p:cNvSpPr>
            <a:spLocks noGrp="1" noChangeArrowheads="1"/>
          </p:cNvSpPr>
          <p:nvPr>
            <p:ph type="body" sz="half" idx="2"/>
          </p:nvPr>
        </p:nvSpPr>
        <p:spPr/>
        <p:txBody>
          <a:bodyPr/>
          <a:lstStyle/>
          <a:p>
            <a:r>
              <a:rPr lang="en-US"/>
              <a:t>Payload</a:t>
            </a:r>
          </a:p>
          <a:p>
            <a:r>
              <a:rPr lang="en-US"/>
              <a:t>Encoder</a:t>
            </a:r>
          </a:p>
          <a:p>
            <a:r>
              <a:rPr lang="en-US"/>
              <a:t>Refs</a:t>
            </a:r>
          </a:p>
          <a:p>
            <a:r>
              <a:rPr lang="en-US"/>
              <a:t>DefaultTarget</a:t>
            </a:r>
          </a:p>
          <a:p>
            <a:r>
              <a:rPr lang="en-US"/>
              <a:t>Targets</a:t>
            </a:r>
          </a:p>
          <a:p>
            <a:r>
              <a:rPr lang="en-US"/>
              <a:t>Keys</a:t>
            </a:r>
          </a:p>
        </p:txBody>
      </p:sp>
    </p:spTree>
    <p:extLst>
      <p:ext uri="{BB962C8B-B14F-4D97-AF65-F5344CB8AC3E}">
        <p14:creationId xmlns:p14="http://schemas.microsoft.com/office/powerpoint/2010/main" val="3164666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p:cNvSpPr>
            <a:spLocks noGrp="1" noChangeArrowheads="1"/>
          </p:cNvSpPr>
          <p:nvPr>
            <p:ph type="title"/>
          </p:nvPr>
        </p:nvSpPr>
        <p:spPr/>
        <p:txBody>
          <a:bodyPr/>
          <a:lstStyle/>
          <a:p>
            <a:r>
              <a:rPr lang="en-US"/>
              <a:t>Metasploit Pex</a:t>
            </a:r>
          </a:p>
        </p:txBody>
      </p:sp>
      <p:sp>
        <p:nvSpPr>
          <p:cNvPr id="635907" name="Rectangle 3"/>
          <p:cNvSpPr>
            <a:spLocks noGrp="1" noChangeArrowheads="1"/>
          </p:cNvSpPr>
          <p:nvPr>
            <p:ph type="body" idx="1"/>
          </p:nvPr>
        </p:nvSpPr>
        <p:spPr/>
        <p:txBody>
          <a:bodyPr/>
          <a:lstStyle/>
          <a:p>
            <a:r>
              <a:rPr lang="en-US"/>
              <a:t>Perl EXtensions.</a:t>
            </a:r>
          </a:p>
          <a:p>
            <a:pPr lvl="1">
              <a:buFontTx/>
              <a:buNone/>
            </a:pPr>
            <a:r>
              <a:rPr lang="en-US"/>
              <a:t>	&lt;metasploit_home&gt;/lib/Pex.pm</a:t>
            </a:r>
          </a:p>
          <a:p>
            <a:pPr lvl="1">
              <a:buFontTx/>
              <a:buNone/>
            </a:pPr>
            <a:r>
              <a:rPr lang="en-US"/>
              <a:t>	&lt;metasploit_home&gt;/lib/Pex/</a:t>
            </a:r>
          </a:p>
          <a:p>
            <a:r>
              <a:rPr lang="en-US"/>
              <a:t>Text processing routines.</a:t>
            </a:r>
          </a:p>
          <a:p>
            <a:r>
              <a:rPr lang="en-US"/>
              <a:t>Socket management routines.</a:t>
            </a:r>
          </a:p>
          <a:p>
            <a:r>
              <a:rPr lang="en-US"/>
              <a:t>Protocol specific routines.</a:t>
            </a:r>
          </a:p>
          <a:p>
            <a:r>
              <a:rPr lang="en-US"/>
              <a:t>These and more are available for us to use in our exploit code.</a:t>
            </a:r>
          </a:p>
        </p:txBody>
      </p:sp>
    </p:spTree>
    <p:extLst>
      <p:ext uri="{BB962C8B-B14F-4D97-AF65-F5344CB8AC3E}">
        <p14:creationId xmlns:p14="http://schemas.microsoft.com/office/powerpoint/2010/main" val="32474627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p:cNvSpPr>
            <a:spLocks noGrp="1" noChangeArrowheads="1"/>
          </p:cNvSpPr>
          <p:nvPr>
            <p:ph type="title"/>
          </p:nvPr>
        </p:nvSpPr>
        <p:spPr/>
        <p:txBody>
          <a:bodyPr/>
          <a:lstStyle/>
          <a:p>
            <a:r>
              <a:rPr lang="en-US"/>
              <a:t>Pex::Text</a:t>
            </a:r>
          </a:p>
        </p:txBody>
      </p:sp>
      <p:sp>
        <p:nvSpPr>
          <p:cNvPr id="637955" name="Rectangle 3"/>
          <p:cNvSpPr>
            <a:spLocks noGrp="1" noChangeArrowheads="1"/>
          </p:cNvSpPr>
          <p:nvPr>
            <p:ph type="body" idx="1"/>
          </p:nvPr>
        </p:nvSpPr>
        <p:spPr/>
        <p:txBody>
          <a:bodyPr/>
          <a:lstStyle/>
          <a:p>
            <a:r>
              <a:rPr lang="en-US"/>
              <a:t>Encoding and Decoding (e.g. Base64)</a:t>
            </a:r>
          </a:p>
          <a:p>
            <a:r>
              <a:rPr lang="en-US"/>
              <a:t>Pattern Generation</a:t>
            </a:r>
          </a:p>
          <a:p>
            <a:r>
              <a:rPr lang="en-US"/>
              <a:t>Random text generation (to defeat IDS)</a:t>
            </a:r>
          </a:p>
          <a:p>
            <a:r>
              <a:rPr lang="en-US"/>
              <a:t>Padding</a:t>
            </a:r>
          </a:p>
          <a:p>
            <a:r>
              <a:rPr lang="en-US"/>
              <a:t>…etc</a:t>
            </a:r>
          </a:p>
        </p:txBody>
      </p:sp>
    </p:spTree>
    <p:extLst>
      <p:ext uri="{BB962C8B-B14F-4D97-AF65-F5344CB8AC3E}">
        <p14:creationId xmlns:p14="http://schemas.microsoft.com/office/powerpoint/2010/main" val="17131522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p:txBody>
          <a:bodyPr/>
          <a:lstStyle/>
          <a:p>
            <a:r>
              <a:rPr lang="en-US"/>
              <a:t>Pex::Socket</a:t>
            </a:r>
          </a:p>
        </p:txBody>
      </p:sp>
      <p:sp>
        <p:nvSpPr>
          <p:cNvPr id="638979" name="Rectangle 3"/>
          <p:cNvSpPr>
            <a:spLocks noGrp="1" noChangeArrowheads="1"/>
          </p:cNvSpPr>
          <p:nvPr>
            <p:ph type="body" idx="1"/>
          </p:nvPr>
        </p:nvSpPr>
        <p:spPr/>
        <p:txBody>
          <a:bodyPr/>
          <a:lstStyle/>
          <a:p>
            <a:r>
              <a:rPr lang="en-US"/>
              <a:t>TCP</a:t>
            </a:r>
          </a:p>
          <a:p>
            <a:r>
              <a:rPr lang="en-US"/>
              <a:t>UDP</a:t>
            </a:r>
          </a:p>
          <a:p>
            <a:r>
              <a:rPr lang="en-US"/>
              <a:t>SSL TCP</a:t>
            </a:r>
          </a:p>
          <a:p>
            <a:r>
              <a:rPr lang="en-US"/>
              <a:t>Raw UDP</a:t>
            </a:r>
          </a:p>
        </p:txBody>
      </p:sp>
    </p:spTree>
    <p:extLst>
      <p:ext uri="{BB962C8B-B14F-4D97-AF65-F5344CB8AC3E}">
        <p14:creationId xmlns:p14="http://schemas.microsoft.com/office/powerpoint/2010/main" val="4133540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p:cNvSpPr>
            <a:spLocks noGrp="1" noChangeArrowheads="1"/>
          </p:cNvSpPr>
          <p:nvPr>
            <p:ph type="title"/>
          </p:nvPr>
        </p:nvSpPr>
        <p:spPr/>
        <p:txBody>
          <a:bodyPr/>
          <a:lstStyle/>
          <a:p>
            <a:r>
              <a:rPr lang="en-US"/>
              <a:t>Pex - protocol specific utilities</a:t>
            </a:r>
          </a:p>
        </p:txBody>
      </p:sp>
      <p:sp>
        <p:nvSpPr>
          <p:cNvPr id="640003" name="Rectangle 3"/>
          <p:cNvSpPr>
            <a:spLocks noGrp="1" noChangeArrowheads="1"/>
          </p:cNvSpPr>
          <p:nvPr>
            <p:ph type="body" idx="1"/>
          </p:nvPr>
        </p:nvSpPr>
        <p:spPr/>
        <p:txBody>
          <a:bodyPr/>
          <a:lstStyle/>
          <a:p>
            <a:r>
              <a:rPr lang="en-US"/>
              <a:t>SMB</a:t>
            </a:r>
          </a:p>
          <a:p>
            <a:r>
              <a:rPr lang="en-US"/>
              <a:t>DCE RPC</a:t>
            </a:r>
          </a:p>
          <a:p>
            <a:r>
              <a:rPr lang="en-US"/>
              <a:t>SunRPC</a:t>
            </a:r>
          </a:p>
          <a:p>
            <a:r>
              <a:rPr lang="en-US"/>
              <a:t>MSSQL</a:t>
            </a:r>
          </a:p>
          <a:p>
            <a:r>
              <a:rPr lang="en-US"/>
              <a:t>…etc</a:t>
            </a:r>
          </a:p>
        </p:txBody>
      </p:sp>
    </p:spTree>
    <p:extLst>
      <p:ext uri="{BB962C8B-B14F-4D97-AF65-F5344CB8AC3E}">
        <p14:creationId xmlns:p14="http://schemas.microsoft.com/office/powerpoint/2010/main" val="2159187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title"/>
          </p:nvPr>
        </p:nvSpPr>
        <p:spPr/>
        <p:txBody>
          <a:bodyPr/>
          <a:lstStyle/>
          <a:p>
            <a:r>
              <a:rPr lang="en-US"/>
              <a:t>Pex - miscellaneous utilities</a:t>
            </a:r>
          </a:p>
        </p:txBody>
      </p:sp>
      <p:sp>
        <p:nvSpPr>
          <p:cNvPr id="641027" name="Rectangle 3"/>
          <p:cNvSpPr>
            <a:spLocks noGrp="1" noChangeArrowheads="1"/>
          </p:cNvSpPr>
          <p:nvPr>
            <p:ph type="body" idx="1"/>
          </p:nvPr>
        </p:nvSpPr>
        <p:spPr/>
        <p:txBody>
          <a:bodyPr/>
          <a:lstStyle/>
          <a:p>
            <a:r>
              <a:rPr lang="en-US"/>
              <a:t>Pex::Utils</a:t>
            </a:r>
          </a:p>
          <a:p>
            <a:r>
              <a:rPr lang="en-US"/>
              <a:t>Array and hash manipulation</a:t>
            </a:r>
          </a:p>
          <a:p>
            <a:r>
              <a:rPr lang="en-US"/>
              <a:t>Bit rotates</a:t>
            </a:r>
          </a:p>
          <a:p>
            <a:r>
              <a:rPr lang="en-US"/>
              <a:t>Read and write files</a:t>
            </a:r>
          </a:p>
          <a:p>
            <a:r>
              <a:rPr lang="en-US"/>
              <a:t>Format String generator</a:t>
            </a:r>
          </a:p>
          <a:p>
            <a:r>
              <a:rPr lang="en-US"/>
              <a:t>Create Win32 PE files</a:t>
            </a:r>
          </a:p>
          <a:p>
            <a:r>
              <a:rPr lang="en-US"/>
              <a:t>Create Javascript arrays</a:t>
            </a:r>
          </a:p>
          <a:p>
            <a:r>
              <a:rPr lang="en-US"/>
              <a:t>…a whole lot of miscellany!</a:t>
            </a:r>
          </a:p>
        </p:txBody>
      </p:sp>
    </p:spTree>
    <p:extLst>
      <p:ext uri="{BB962C8B-B14F-4D97-AF65-F5344CB8AC3E}">
        <p14:creationId xmlns:p14="http://schemas.microsoft.com/office/powerpoint/2010/main" val="40128622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t>metasploit_skel.pm</a:t>
            </a:r>
          </a:p>
        </p:txBody>
      </p:sp>
      <p:sp>
        <p:nvSpPr>
          <p:cNvPr id="564227" name="Rectangle 3"/>
          <p:cNvSpPr>
            <a:spLocks noGrp="1" noChangeArrowheads="1"/>
          </p:cNvSpPr>
          <p:nvPr>
            <p:ph type="body" idx="1"/>
          </p:nvPr>
        </p:nvSpPr>
        <p:spPr/>
        <p:txBody>
          <a:bodyPr/>
          <a:lstStyle/>
          <a:p>
            <a:r>
              <a:rPr lang="en-US"/>
              <a:t>A skeleton exploit module.</a:t>
            </a:r>
          </a:p>
          <a:p>
            <a:r>
              <a:rPr lang="en-US"/>
              <a:t>Walk-through.</a:t>
            </a:r>
          </a:p>
          <a:p>
            <a:r>
              <a:rPr lang="en-US"/>
              <a:t>Can use this skeleton to code up exploit modules.</a:t>
            </a:r>
          </a:p>
          <a:p>
            <a:r>
              <a:rPr lang="en-US"/>
              <a:t>Place finished exploit modules in:</a:t>
            </a:r>
          </a:p>
          <a:p>
            <a:pPr lvl="1">
              <a:buFontTx/>
              <a:buNone/>
            </a:pPr>
            <a:r>
              <a:rPr lang="en-US"/>
              <a:t>	&lt;path_to_metasploit&gt;/exploits/</a:t>
            </a:r>
          </a:p>
        </p:txBody>
      </p:sp>
    </p:spTree>
    <p:extLst>
      <p:ext uri="{BB962C8B-B14F-4D97-AF65-F5344CB8AC3E}">
        <p14:creationId xmlns:p14="http://schemas.microsoft.com/office/powerpoint/2010/main" val="313317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dirty="0"/>
              <a:t>Stack Overflows</a:t>
            </a:r>
          </a:p>
        </p:txBody>
      </p:sp>
      <p:sp>
        <p:nvSpPr>
          <p:cNvPr id="230403" name="Rectangle 3"/>
          <p:cNvSpPr>
            <a:spLocks noGrp="1" noChangeArrowheads="1"/>
          </p:cNvSpPr>
          <p:nvPr>
            <p:ph type="body" idx="1"/>
          </p:nvPr>
        </p:nvSpPr>
        <p:spPr/>
        <p:txBody>
          <a:bodyPr/>
          <a:lstStyle/>
          <a:p>
            <a:r>
              <a:rPr lang="en-US" dirty="0"/>
              <a:t>Error condition when a larger chunk of data is attempted to be written into a smaller container (local </a:t>
            </a:r>
            <a:r>
              <a:rPr lang="en-US" dirty="0" err="1"/>
              <a:t>var</a:t>
            </a:r>
            <a:r>
              <a:rPr lang="en-US" dirty="0"/>
              <a:t> on the stack).</a:t>
            </a:r>
          </a:p>
          <a:p>
            <a:endParaRPr lang="en-US" dirty="0"/>
          </a:p>
          <a:p>
            <a:endParaRPr lang="en-US" dirty="0"/>
          </a:p>
          <a:p>
            <a:r>
              <a:rPr lang="en-US" dirty="0"/>
              <a:t>What will happen if “</a:t>
            </a:r>
            <a:r>
              <a:rPr lang="en-US" dirty="0" err="1"/>
              <a:t>argv</a:t>
            </a:r>
            <a:r>
              <a:rPr lang="en-US" dirty="0"/>
              <a:t>[1]” is more than 128 bytes?</a:t>
            </a:r>
          </a:p>
        </p:txBody>
      </p:sp>
      <p:sp>
        <p:nvSpPr>
          <p:cNvPr id="230404" name="Text Box 4"/>
          <p:cNvSpPr txBox="1">
            <a:spLocks noChangeArrowheads="1"/>
          </p:cNvSpPr>
          <p:nvPr/>
        </p:nvSpPr>
        <p:spPr bwMode="auto">
          <a:xfrm>
            <a:off x="2742980" y="2858267"/>
            <a:ext cx="392583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dirty="0">
                <a:latin typeface="Monaco" pitchFamily="1" charset="0"/>
              </a:rPr>
              <a:t>char buffer[128];</a:t>
            </a:r>
          </a:p>
          <a:p>
            <a:pPr algn="l"/>
            <a:r>
              <a:rPr lang="en-US" sz="2000" dirty="0" err="1">
                <a:latin typeface="Monaco" pitchFamily="1" charset="0"/>
              </a:rPr>
              <a:t>strcpy</a:t>
            </a:r>
            <a:r>
              <a:rPr lang="en-US" sz="2000" dirty="0">
                <a:latin typeface="Monaco" pitchFamily="1" charset="0"/>
              </a:rPr>
              <a:t>(buffer, </a:t>
            </a:r>
            <a:r>
              <a:rPr lang="en-US" sz="2000" dirty="0" err="1">
                <a:latin typeface="Monaco" pitchFamily="1" charset="0"/>
              </a:rPr>
              <a:t>argv</a:t>
            </a:r>
            <a:r>
              <a:rPr lang="en-US" sz="2000" dirty="0">
                <a:latin typeface="Monaco" pitchFamily="1" charset="0"/>
              </a:rPr>
              <a:t>[1]);</a:t>
            </a:r>
          </a:p>
        </p:txBody>
      </p:sp>
    </p:spTree>
    <p:extLst>
      <p:ext uri="{BB962C8B-B14F-4D97-AF65-F5344CB8AC3E}">
        <p14:creationId xmlns:p14="http://schemas.microsoft.com/office/powerpoint/2010/main" val="32959696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2"/>
          <p:cNvSpPr>
            <a:spLocks noGrp="1" noChangeArrowheads="1"/>
          </p:cNvSpPr>
          <p:nvPr>
            <p:ph type="title"/>
          </p:nvPr>
        </p:nvSpPr>
        <p:spPr/>
        <p:txBody>
          <a:bodyPr/>
          <a:lstStyle/>
          <a:p>
            <a:r>
              <a:rPr lang="en-US"/>
              <a:t>Some command line Metasploit tools</a:t>
            </a:r>
          </a:p>
        </p:txBody>
      </p:sp>
      <p:sp>
        <p:nvSpPr>
          <p:cNvPr id="661507" name="Rectangle 3"/>
          <p:cNvSpPr>
            <a:spLocks noGrp="1" noChangeArrowheads="1"/>
          </p:cNvSpPr>
          <p:nvPr>
            <p:ph type="body" idx="1"/>
          </p:nvPr>
        </p:nvSpPr>
        <p:spPr/>
        <p:txBody>
          <a:bodyPr/>
          <a:lstStyle/>
          <a:p>
            <a:r>
              <a:rPr lang="en-US"/>
              <a:t>msfcli</a:t>
            </a:r>
          </a:p>
          <a:p>
            <a:pPr lvl="1"/>
            <a:r>
              <a:rPr lang="en-US"/>
              <a:t>Metasploit command line interface.</a:t>
            </a:r>
          </a:p>
          <a:p>
            <a:pPr lvl="1"/>
            <a:r>
              <a:rPr lang="en-US"/>
              <a:t>Can script up metasploit framework actions in a non-interactive manner.</a:t>
            </a:r>
          </a:p>
          <a:p>
            <a:r>
              <a:rPr lang="en-US"/>
              <a:t>msfpayload</a:t>
            </a:r>
          </a:p>
          <a:p>
            <a:pPr lvl="1"/>
            <a:r>
              <a:rPr lang="en-US"/>
              <a:t>Generate payload with specific options.</a:t>
            </a:r>
          </a:p>
          <a:p>
            <a:r>
              <a:rPr lang="en-US"/>
              <a:t>msfencode</a:t>
            </a:r>
          </a:p>
          <a:p>
            <a:pPr lvl="1"/>
            <a:r>
              <a:rPr lang="en-US"/>
              <a:t>Encode generated payload.</a:t>
            </a:r>
          </a:p>
        </p:txBody>
      </p:sp>
    </p:spTree>
    <p:extLst>
      <p:ext uri="{BB962C8B-B14F-4D97-AF65-F5344CB8AC3E}">
        <p14:creationId xmlns:p14="http://schemas.microsoft.com/office/powerpoint/2010/main" val="13373311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p:txBody>
          <a:bodyPr/>
          <a:lstStyle/>
          <a:p>
            <a:r>
              <a:rPr lang="en-US"/>
              <a:t>More command line Metasploit tools</a:t>
            </a:r>
          </a:p>
        </p:txBody>
      </p:sp>
      <p:sp>
        <p:nvSpPr>
          <p:cNvPr id="662531" name="Rectangle 3"/>
          <p:cNvSpPr>
            <a:spLocks noGrp="1" noChangeArrowheads="1"/>
          </p:cNvSpPr>
          <p:nvPr>
            <p:ph type="body" idx="1"/>
          </p:nvPr>
        </p:nvSpPr>
        <p:spPr/>
        <p:txBody>
          <a:bodyPr/>
          <a:lstStyle/>
          <a:p>
            <a:r>
              <a:rPr lang="en-US"/>
              <a:t>msfweb</a:t>
            </a:r>
          </a:p>
          <a:p>
            <a:pPr lvl="1"/>
            <a:r>
              <a:rPr lang="en-US"/>
              <a:t>Web interface to the Metasploit framework.</a:t>
            </a:r>
          </a:p>
          <a:p>
            <a:r>
              <a:rPr lang="en-US"/>
              <a:t>msfupdate</a:t>
            </a:r>
          </a:p>
          <a:p>
            <a:pPr lvl="1"/>
            <a:r>
              <a:rPr lang="en-US"/>
              <a:t>Live update for the Metasploit framework.</a:t>
            </a:r>
          </a:p>
        </p:txBody>
      </p:sp>
    </p:spTree>
    <p:extLst>
      <p:ext uri="{BB962C8B-B14F-4D97-AF65-F5344CB8AC3E}">
        <p14:creationId xmlns:p14="http://schemas.microsoft.com/office/powerpoint/2010/main" val="34694968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1371600" lvl="3" indent="0">
              <a:buNone/>
            </a:pPr>
            <a:r>
              <a:rPr lang="en-US" sz="11400" dirty="0" err="1" smtClean="0"/>
              <a:t>Thankyou</a:t>
            </a:r>
            <a:endParaRPr lang="en-US" dirty="0"/>
          </a:p>
        </p:txBody>
      </p:sp>
    </p:spTree>
    <p:extLst>
      <p:ext uri="{BB962C8B-B14F-4D97-AF65-F5344CB8AC3E}">
        <p14:creationId xmlns:p14="http://schemas.microsoft.com/office/powerpoint/2010/main" val="3011715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rPr lang="en-US" dirty="0"/>
              <a:t>Overflowing victim1.c</a:t>
            </a:r>
          </a:p>
        </p:txBody>
      </p:sp>
      <p:sp>
        <p:nvSpPr>
          <p:cNvPr id="444419" name="Rectangle 3"/>
          <p:cNvSpPr>
            <a:spLocks noGrp="1" noChangeArrowheads="1"/>
          </p:cNvSpPr>
          <p:nvPr>
            <p:ph type="body" idx="1"/>
          </p:nvPr>
        </p:nvSpPr>
        <p:spPr/>
        <p:txBody>
          <a:bodyPr/>
          <a:lstStyle/>
          <a:p>
            <a:r>
              <a:rPr lang="en-US" dirty="0"/>
              <a:t>It’s easy, have an input of more than 128 characters</a:t>
            </a:r>
          </a:p>
          <a:p>
            <a:endParaRPr lang="en-US" dirty="0"/>
          </a:p>
          <a:p>
            <a:endParaRPr lang="en-US" dirty="0"/>
          </a:p>
          <a:p>
            <a:r>
              <a:rPr lang="en-US" dirty="0"/>
              <a:t>Post-mortem of victim1</a:t>
            </a:r>
          </a:p>
        </p:txBody>
      </p:sp>
      <p:sp>
        <p:nvSpPr>
          <p:cNvPr id="444420" name="Text Box 4"/>
          <p:cNvSpPr txBox="1">
            <a:spLocks noChangeArrowheads="1"/>
          </p:cNvSpPr>
          <p:nvPr/>
        </p:nvSpPr>
        <p:spPr bwMode="auto">
          <a:xfrm>
            <a:off x="1941786" y="2378295"/>
            <a:ext cx="636610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latin typeface="Monaco" pitchFamily="1" charset="0"/>
              </a:rPr>
              <a:t>$ ./victim1 AAAAAAAAAAAAAAAAA……AAAAAAAAA</a:t>
            </a:r>
          </a:p>
          <a:p>
            <a:pPr algn="l"/>
            <a:r>
              <a:rPr lang="en-US" sz="2000" dirty="0">
                <a:latin typeface="Monaco" pitchFamily="1" charset="0"/>
              </a:rPr>
              <a:t>Segmentation fault (core dumped)</a:t>
            </a:r>
          </a:p>
          <a:p>
            <a:pPr algn="l"/>
            <a:r>
              <a:rPr lang="en-US" sz="2000" dirty="0">
                <a:latin typeface="Monaco" pitchFamily="1" charset="0"/>
              </a:rPr>
              <a:t>$</a:t>
            </a:r>
          </a:p>
        </p:txBody>
      </p:sp>
      <p:sp>
        <p:nvSpPr>
          <p:cNvPr id="444421" name="Text Box 5"/>
          <p:cNvSpPr txBox="1">
            <a:spLocks noChangeArrowheads="1"/>
          </p:cNvSpPr>
          <p:nvPr/>
        </p:nvSpPr>
        <p:spPr bwMode="auto">
          <a:xfrm>
            <a:off x="2209801" y="4572000"/>
            <a:ext cx="650556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dirty="0">
                <a:latin typeface="Monaco" pitchFamily="1" charset="0"/>
              </a:rPr>
              <a:t>$ </a:t>
            </a:r>
            <a:r>
              <a:rPr lang="en-US" sz="2000" dirty="0" err="1">
                <a:latin typeface="Monaco" pitchFamily="1" charset="0"/>
              </a:rPr>
              <a:t>gdb</a:t>
            </a:r>
            <a:endParaRPr lang="en-US" sz="2000" dirty="0">
              <a:latin typeface="Monaco" pitchFamily="1" charset="0"/>
            </a:endParaRPr>
          </a:p>
          <a:p>
            <a:pPr algn="l"/>
            <a:r>
              <a:rPr lang="en-US" sz="2000" dirty="0">
                <a:latin typeface="Monaco" pitchFamily="1" charset="0"/>
              </a:rPr>
              <a:t>(</a:t>
            </a:r>
            <a:r>
              <a:rPr lang="en-US" sz="2000" dirty="0" err="1">
                <a:latin typeface="Monaco" pitchFamily="1" charset="0"/>
              </a:rPr>
              <a:t>gdb</a:t>
            </a:r>
            <a:r>
              <a:rPr lang="en-US" sz="2000" dirty="0">
                <a:latin typeface="Monaco" pitchFamily="1" charset="0"/>
              </a:rPr>
              <a:t>) target core </a:t>
            </a:r>
            <a:r>
              <a:rPr lang="en-US" sz="2000" dirty="0" err="1">
                <a:latin typeface="Monaco" pitchFamily="1" charset="0"/>
              </a:rPr>
              <a:t>core</a:t>
            </a:r>
            <a:endParaRPr lang="en-US" sz="2000" dirty="0">
              <a:latin typeface="Monaco" pitchFamily="1" charset="0"/>
            </a:endParaRPr>
          </a:p>
          <a:p>
            <a:pPr algn="l"/>
            <a:r>
              <a:rPr lang="en-US" sz="2000" dirty="0">
                <a:latin typeface="Monaco" pitchFamily="1" charset="0"/>
              </a:rPr>
              <a:t>Core was generated by `./victim1 AAAAAAA……AAAA'.</a:t>
            </a:r>
          </a:p>
          <a:p>
            <a:pPr algn="l"/>
            <a:r>
              <a:rPr lang="en-US" sz="2000" dirty="0">
                <a:latin typeface="Monaco" pitchFamily="1" charset="0"/>
              </a:rPr>
              <a:t>Program terminated with signal 11, Segmentation fault.</a:t>
            </a:r>
          </a:p>
          <a:p>
            <a:pPr algn="l"/>
            <a:r>
              <a:rPr lang="en-US" sz="2000" dirty="0">
                <a:latin typeface="Monaco" pitchFamily="1" charset="0"/>
              </a:rPr>
              <a:t>#0  0x41414141 in ?? ()</a:t>
            </a:r>
          </a:p>
          <a:p>
            <a:pPr algn="l"/>
            <a:r>
              <a:rPr lang="en-US" sz="2000" dirty="0">
                <a:latin typeface="Monaco" pitchFamily="1" charset="0"/>
              </a:rPr>
              <a:t>(</a:t>
            </a:r>
            <a:r>
              <a:rPr lang="en-US" sz="2000" dirty="0" err="1">
                <a:latin typeface="Monaco" pitchFamily="1" charset="0"/>
              </a:rPr>
              <a:t>gdb</a:t>
            </a:r>
            <a:r>
              <a:rPr lang="en-US" sz="2000" dirty="0">
                <a:latin typeface="Monaco" pitchFamily="1" charset="0"/>
              </a:rPr>
              <a:t>) </a:t>
            </a:r>
          </a:p>
        </p:txBody>
      </p:sp>
    </p:spTree>
    <p:extLst>
      <p:ext uri="{BB962C8B-B14F-4D97-AF65-F5344CB8AC3E}">
        <p14:creationId xmlns:p14="http://schemas.microsoft.com/office/powerpoint/2010/main" val="193738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rPr lang="en-US"/>
              <a:t>Post mortem debugging</a:t>
            </a:r>
          </a:p>
        </p:txBody>
      </p:sp>
      <p:sp>
        <p:nvSpPr>
          <p:cNvPr id="445443" name="Rectangle 3"/>
          <p:cNvSpPr>
            <a:spLocks noGrp="1" noChangeArrowheads="1"/>
          </p:cNvSpPr>
          <p:nvPr>
            <p:ph type="body" idx="1"/>
          </p:nvPr>
        </p:nvSpPr>
        <p:spPr/>
        <p:txBody>
          <a:bodyPr/>
          <a:lstStyle/>
          <a:p>
            <a:r>
              <a:rPr lang="en-US"/>
              <a:t>Register dump after a stack overflow:</a:t>
            </a:r>
          </a:p>
          <a:p>
            <a:endParaRPr lang="en-US"/>
          </a:p>
          <a:p>
            <a:endParaRPr lang="en-US"/>
          </a:p>
          <a:p>
            <a:endParaRPr lang="en-US"/>
          </a:p>
          <a:p>
            <a:endParaRPr lang="en-US"/>
          </a:p>
          <a:p>
            <a:r>
              <a:rPr lang="en-US"/>
              <a:t>EIP’s value is “0x41414141”, i.e. “AAAA”</a:t>
            </a:r>
          </a:p>
          <a:p>
            <a:r>
              <a:rPr lang="en-US"/>
              <a:t>EIP got overwritten with bytes from the overflowed buffer.</a:t>
            </a:r>
          </a:p>
        </p:txBody>
      </p:sp>
      <p:sp>
        <p:nvSpPr>
          <p:cNvPr id="445444" name="Text Box 4"/>
          <p:cNvSpPr txBox="1">
            <a:spLocks noChangeArrowheads="1"/>
          </p:cNvSpPr>
          <p:nvPr/>
        </p:nvSpPr>
        <p:spPr bwMode="auto">
          <a:xfrm>
            <a:off x="2209800" y="2362200"/>
            <a:ext cx="479169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sz="2000">
                <a:latin typeface="Monaco" pitchFamily="1" charset="0"/>
              </a:rPr>
              <a:t>(gdb) info registers</a:t>
            </a:r>
          </a:p>
          <a:p>
            <a:pPr algn="l"/>
            <a:r>
              <a:rPr lang="en-US" sz="2000">
                <a:latin typeface="Monaco" pitchFamily="1" charset="0"/>
              </a:rPr>
              <a:t>esp            0xbffffb24       -1073743068</a:t>
            </a:r>
          </a:p>
          <a:p>
            <a:pPr algn="l"/>
            <a:r>
              <a:rPr lang="en-US" sz="2000">
                <a:latin typeface="Monaco" pitchFamily="1" charset="0"/>
              </a:rPr>
              <a:t>ebp            0x41414141       1094795585</a:t>
            </a:r>
          </a:p>
          <a:p>
            <a:pPr algn="l"/>
            <a:r>
              <a:rPr lang="en-US" sz="2000">
                <a:latin typeface="Monaco" pitchFamily="1" charset="0"/>
              </a:rPr>
              <a:t>esi            0x4000ae60       1073786464</a:t>
            </a:r>
          </a:p>
          <a:p>
            <a:pPr algn="l"/>
            <a:r>
              <a:rPr lang="en-US" sz="2000">
                <a:latin typeface="Monaco" pitchFamily="1" charset="0"/>
              </a:rPr>
              <a:t>edi            0xbffffb74       -1073742988</a:t>
            </a:r>
          </a:p>
          <a:p>
            <a:pPr algn="l"/>
            <a:r>
              <a:rPr lang="en-US" sz="2000" b="1">
                <a:solidFill>
                  <a:srgbClr val="FF8000"/>
                </a:solidFill>
                <a:latin typeface="Monaco" pitchFamily="1" charset="0"/>
              </a:rPr>
              <a:t>eip            0x41414141</a:t>
            </a:r>
            <a:r>
              <a:rPr lang="en-US" sz="2000">
                <a:latin typeface="Monaco" pitchFamily="1" charset="0"/>
              </a:rPr>
              <a:t>       1094795585</a:t>
            </a:r>
          </a:p>
        </p:txBody>
      </p:sp>
    </p:spTree>
    <p:extLst>
      <p:ext uri="{BB962C8B-B14F-4D97-AF65-F5344CB8AC3E}">
        <p14:creationId xmlns:p14="http://schemas.microsoft.com/office/powerpoint/2010/main" val="51776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title"/>
          </p:nvPr>
        </p:nvSpPr>
        <p:spPr/>
        <p:txBody>
          <a:bodyPr/>
          <a:lstStyle/>
          <a:p>
            <a:r>
              <a:rPr lang="en-US"/>
              <a:t>Calling a function</a:t>
            </a:r>
          </a:p>
        </p:txBody>
      </p:sp>
      <p:sp>
        <p:nvSpPr>
          <p:cNvPr id="446467" name="Rectangle 3"/>
          <p:cNvSpPr>
            <a:spLocks noGrp="1" noChangeArrowheads="1"/>
          </p:cNvSpPr>
          <p:nvPr>
            <p:ph type="body" idx="1"/>
          </p:nvPr>
        </p:nvSpPr>
        <p:spPr/>
        <p:txBody>
          <a:bodyPr/>
          <a:lstStyle/>
          <a:p>
            <a:r>
              <a:rPr lang="en-US"/>
              <a:t>When a function is called, the following are pushed onto the stack:</a:t>
            </a:r>
          </a:p>
          <a:p>
            <a:pPr lvl="1"/>
            <a:r>
              <a:rPr lang="en-US"/>
              <a:t>function parameters</a:t>
            </a:r>
          </a:p>
          <a:p>
            <a:pPr lvl="1"/>
            <a:r>
              <a:rPr lang="en-US"/>
              <a:t>saved value of registers such as EBP and EIP</a:t>
            </a:r>
          </a:p>
          <a:p>
            <a:r>
              <a:rPr lang="en-US"/>
              <a:t>When the function returns, EIP is popped off from the stack, which resumes the normal course of program execution</a:t>
            </a:r>
          </a:p>
        </p:txBody>
      </p:sp>
    </p:spTree>
    <p:extLst>
      <p:ext uri="{BB962C8B-B14F-4D97-AF65-F5344CB8AC3E}">
        <p14:creationId xmlns:p14="http://schemas.microsoft.com/office/powerpoint/2010/main" val="520835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7028</Words>
  <Application>Microsoft Office PowerPoint</Application>
  <PresentationFormat>Widescreen</PresentationFormat>
  <Paragraphs>859</Paragraphs>
  <Slides>62</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Monaco</vt:lpstr>
      <vt:lpstr>Tahoma</vt:lpstr>
      <vt:lpstr>Office Theme</vt:lpstr>
      <vt:lpstr> EXPLOIT WRITING - the art of hacking remote computers with Metasploit         from vulnerability to exploit</vt:lpstr>
      <vt:lpstr>INTRO AND CONCEPTS</vt:lpstr>
      <vt:lpstr>From Vulnerability to Exploit</vt:lpstr>
      <vt:lpstr>The CPU’s registers</vt:lpstr>
      <vt:lpstr>The Process Memory Map</vt:lpstr>
      <vt:lpstr>Stack Overflows</vt:lpstr>
      <vt:lpstr>Overflowing victim1.c</vt:lpstr>
      <vt:lpstr>Post mortem debugging</vt:lpstr>
      <vt:lpstr>Calling a function</vt:lpstr>
      <vt:lpstr>Calling a function</vt:lpstr>
      <vt:lpstr>victim’s Memory Map - before</vt:lpstr>
      <vt:lpstr>victim’s Memory Map - after</vt:lpstr>
      <vt:lpstr>The Stack Overflowed</vt:lpstr>
      <vt:lpstr>Registers after the Stack Overflow</vt:lpstr>
      <vt:lpstr>Controlling EIP</vt:lpstr>
      <vt:lpstr>Introducing Metasploit</vt:lpstr>
      <vt:lpstr>Introducing Metasploit</vt:lpstr>
      <vt:lpstr>EIP = 0x41414141</vt:lpstr>
      <vt:lpstr>Distance to EIP</vt:lpstr>
      <vt:lpstr>Getting Control of Program Counter</vt:lpstr>
      <vt:lpstr>Enter Shellcode</vt:lpstr>
      <vt:lpstr>Writing Shellcode</vt:lpstr>
      <vt:lpstr>Injecting the shellcode</vt:lpstr>
      <vt:lpstr>Where do you want to go…today?</vt:lpstr>
      <vt:lpstr>Return to Stack</vt:lpstr>
      <vt:lpstr>Jump through Register</vt:lpstr>
      <vt:lpstr>Jump through Register</vt:lpstr>
      <vt:lpstr>Jump through Register</vt:lpstr>
      <vt:lpstr>Looking for CALL or JMP instructions</vt:lpstr>
      <vt:lpstr>msfpescan, msfelfscan</vt:lpstr>
      <vt:lpstr>msfpescan’ning Windows DLLs</vt:lpstr>
      <vt:lpstr>Candidate binaries</vt:lpstr>
      <vt:lpstr>Case Study - peercast HTTP overflow</vt:lpstr>
      <vt:lpstr>A little about shellcode</vt:lpstr>
      <vt:lpstr>Payload Encoders</vt:lpstr>
      <vt:lpstr>Payload Encoders</vt:lpstr>
      <vt:lpstr>Payload Encoders</vt:lpstr>
      <vt:lpstr>Exploiting Exception Handling</vt:lpstr>
      <vt:lpstr>Exception handling … implementation</vt:lpstr>
      <vt:lpstr>Windows SEH</vt:lpstr>
      <vt:lpstr>Custom exception handlers</vt:lpstr>
      <vt:lpstr>SEH Record</vt:lpstr>
      <vt:lpstr>SEH Chain</vt:lpstr>
      <vt:lpstr>SEH on the stack</vt:lpstr>
      <vt:lpstr>Yet another way of getting EIP</vt:lpstr>
      <vt:lpstr>Overwriting SEH</vt:lpstr>
      <vt:lpstr>Overwriting SEH</vt:lpstr>
      <vt:lpstr>Case study - sipXtapi CSeq overflow</vt:lpstr>
      <vt:lpstr>Writing Metasploit exploit modules</vt:lpstr>
      <vt:lpstr>How Metasploit runs an exploit</vt:lpstr>
      <vt:lpstr>Writing a Metasploit exploit</vt:lpstr>
      <vt:lpstr>Structure of the exploit perl module</vt:lpstr>
      <vt:lpstr>%info</vt:lpstr>
      <vt:lpstr>Metasploit Pex</vt:lpstr>
      <vt:lpstr>Pex::Text</vt:lpstr>
      <vt:lpstr>Pex::Socket</vt:lpstr>
      <vt:lpstr>Pex - protocol specific utilities</vt:lpstr>
      <vt:lpstr>Pex - miscellaneous utilities</vt:lpstr>
      <vt:lpstr>metasploit_skel.pm</vt:lpstr>
      <vt:lpstr>Some command line Metasploit tools</vt:lpstr>
      <vt:lpstr>More command line Metasploit tools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Samrat Das</dc:creator>
  <cp:lastModifiedBy>Samrat Das</cp:lastModifiedBy>
  <cp:revision>13</cp:revision>
  <dcterms:created xsi:type="dcterms:W3CDTF">2014-05-17T12:01:37Z</dcterms:created>
  <dcterms:modified xsi:type="dcterms:W3CDTF">2014-05-17T12:20:34Z</dcterms:modified>
</cp:coreProperties>
</file>