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93146-3363-C0DF-4573-0266C31CDE9D}" v="332" dt="2024-06-06T22:54:53.905"/>
    <p1510:client id="{3C79A784-7ADF-8E28-46C4-EB8FF72666F9}" v="69" dt="2024-06-07T00:24:38.870"/>
    <p1510:client id="{76D446D7-D24E-84D0-FBA7-71317585B9CA}" v="31" dt="2024-06-06T22:06:57.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9AE36-895A-46E7-B486-63524BF2E259}" type="datetimeFigureOut">
              <a:t>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16430-A2A2-42AE-B86D-02849FD772D3}" type="slidenum">
              <a:t>‹#›</a:t>
            </a:fld>
            <a:endParaRPr lang="en-US"/>
          </a:p>
        </p:txBody>
      </p:sp>
    </p:spTree>
    <p:extLst>
      <p:ext uri="{BB962C8B-B14F-4D97-AF65-F5344CB8AC3E}">
        <p14:creationId xmlns:p14="http://schemas.microsoft.com/office/powerpoint/2010/main" val="357745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Yesterday, </a:t>
            </a:r>
          </a:p>
        </p:txBody>
      </p:sp>
      <p:sp>
        <p:nvSpPr>
          <p:cNvPr id="4" name="Slide Number Placeholder 3"/>
          <p:cNvSpPr>
            <a:spLocks noGrp="1"/>
          </p:cNvSpPr>
          <p:nvPr>
            <p:ph type="sldNum" sz="quarter" idx="5"/>
          </p:nvPr>
        </p:nvSpPr>
        <p:spPr/>
        <p:txBody>
          <a:bodyPr/>
          <a:lstStyle/>
          <a:p>
            <a:fld id="{0CF16430-A2A2-42AE-B86D-02849FD772D3}" type="slidenum">
              <a:t>2</a:t>
            </a:fld>
            <a:endParaRPr lang="en-US"/>
          </a:p>
        </p:txBody>
      </p:sp>
    </p:spTree>
    <p:extLst>
      <p:ext uri="{BB962C8B-B14F-4D97-AF65-F5344CB8AC3E}">
        <p14:creationId xmlns:p14="http://schemas.microsoft.com/office/powerpoint/2010/main" val="318884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774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69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831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0420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523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82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755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646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368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1586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988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718129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61" name="Rectangle 6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38620" y="863695"/>
            <a:ext cx="3511233" cy="3779995"/>
          </a:xfrm>
        </p:spPr>
        <p:txBody>
          <a:bodyPr anchor="ctr">
            <a:normAutofit/>
          </a:bodyPr>
          <a:lstStyle/>
          <a:p>
            <a:r>
              <a:rPr lang="en-US">
                <a:solidFill>
                  <a:schemeClr val="tx1"/>
                </a:solidFill>
              </a:rPr>
              <a:t>Acoustic Sensor Arrays in 3D Printing </a:t>
            </a:r>
          </a:p>
        </p:txBody>
      </p:sp>
      <p:sp>
        <p:nvSpPr>
          <p:cNvPr id="3" name="Subtitle 2"/>
          <p:cNvSpPr>
            <a:spLocks noGrp="1"/>
          </p:cNvSpPr>
          <p:nvPr>
            <p:ph type="subTitle" idx="1"/>
          </p:nvPr>
        </p:nvSpPr>
        <p:spPr>
          <a:xfrm>
            <a:off x="638621" y="4739780"/>
            <a:ext cx="3511233" cy="1147054"/>
          </a:xfrm>
        </p:spPr>
        <p:txBody>
          <a:bodyPr vert="horz" lIns="91440" tIns="45720" rIns="91440" bIns="45720" rtlCol="0" anchor="t">
            <a:normAutofit/>
          </a:bodyPr>
          <a:lstStyle/>
          <a:p>
            <a:r>
              <a:rPr lang="en-US" sz="2200"/>
              <a:t>Mekhi Connor</a:t>
            </a:r>
          </a:p>
          <a:p>
            <a:r>
              <a:rPr lang="en-US" sz="2200"/>
              <a:t>Malik Lewis</a:t>
            </a:r>
          </a:p>
        </p:txBody>
      </p:sp>
      <p:sp>
        <p:nvSpPr>
          <p:cNvPr id="63" name="Rectangle 6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B33EED5-BD7A-6C32-549C-CD23808F57B9}"/>
              </a:ext>
            </a:extLst>
          </p:cNvPr>
          <p:cNvPicPr>
            <a:picLocks noChangeAspect="1"/>
          </p:cNvPicPr>
          <p:nvPr/>
        </p:nvPicPr>
        <p:blipFill rotWithShape="1">
          <a:blip r:embed="rId2"/>
          <a:srcRect l="6033" r="6038" b="-1"/>
          <a:stretch/>
        </p:blipFill>
        <p:spPr>
          <a:xfrm>
            <a:off x="4654295" y="10"/>
            <a:ext cx="7537705" cy="685799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80BE23-7F96-FDD4-E29A-E7D3E594183B}"/>
              </a:ext>
            </a:extLst>
          </p:cNvPr>
          <p:cNvSpPr>
            <a:spLocks noGrp="1"/>
          </p:cNvSpPr>
          <p:nvPr>
            <p:ph type="title"/>
          </p:nvPr>
        </p:nvSpPr>
        <p:spPr>
          <a:xfrm>
            <a:off x="593399" y="301516"/>
            <a:ext cx="3409783" cy="1300365"/>
          </a:xfrm>
        </p:spPr>
        <p:txBody>
          <a:bodyPr>
            <a:normAutofit/>
          </a:bodyPr>
          <a:lstStyle/>
          <a:p>
            <a:r>
              <a:rPr lang="en-US">
                <a:solidFill>
                  <a:srgbClr val="FFFFFF"/>
                </a:solidFill>
              </a:rPr>
              <a:t>Cloud Printing</a:t>
            </a:r>
          </a:p>
        </p:txBody>
      </p:sp>
      <p:sp>
        <p:nvSpPr>
          <p:cNvPr id="3" name="Content Placeholder 2">
            <a:extLst>
              <a:ext uri="{FF2B5EF4-FFF2-40B4-BE49-F238E27FC236}">
                <a16:creationId xmlns:a16="http://schemas.microsoft.com/office/drawing/2014/main" id="{2B48FEB7-79D5-ECDD-0CE1-DD211B09AC35}"/>
              </a:ext>
            </a:extLst>
          </p:cNvPr>
          <p:cNvSpPr>
            <a:spLocks noGrp="1"/>
          </p:cNvSpPr>
          <p:nvPr>
            <p:ph idx="1"/>
          </p:nvPr>
        </p:nvSpPr>
        <p:spPr>
          <a:xfrm>
            <a:off x="585544" y="1580112"/>
            <a:ext cx="3417637" cy="4467771"/>
          </a:xfrm>
        </p:spPr>
        <p:txBody>
          <a:bodyPr>
            <a:normAutofit lnSpcReduction="10000"/>
          </a:bodyPr>
          <a:lstStyle/>
          <a:p>
            <a:pPr marL="305435" indent="-305435">
              <a:lnSpc>
                <a:spcPct val="100000"/>
              </a:lnSpc>
            </a:pPr>
            <a:r>
              <a:rPr lang="en-US" sz="1200" dirty="0">
                <a:solidFill>
                  <a:srgbClr val="FFFFFF"/>
                </a:solidFill>
              </a:rPr>
              <a:t>A technology developed by Google in 2010 that allowed you print to documents and photos from anywhere using any device, and you could print document through any computer. The software worked by allowing you to </a:t>
            </a:r>
            <a:r>
              <a:rPr lang="en-US" sz="1200" dirty="0">
                <a:solidFill>
                  <a:srgbClr val="FFFFFF"/>
                </a:solidFill>
                <a:ea typeface="+mn-lt"/>
                <a:cs typeface="+mn-lt"/>
              </a:rPr>
              <a:t>connect your printer to the web, enabling you to print from your phone, tablet, laptop, or desktop.</a:t>
            </a:r>
          </a:p>
          <a:p>
            <a:pPr marL="305435" indent="-305435">
              <a:lnSpc>
                <a:spcPct val="100000"/>
              </a:lnSpc>
            </a:pPr>
            <a:r>
              <a:rPr lang="en-US" sz="1200" dirty="0">
                <a:solidFill>
                  <a:srgbClr val="FFFFFF"/>
                </a:solidFill>
              </a:rPr>
              <a:t>Some of the key features for cloud printing </a:t>
            </a:r>
          </a:p>
          <a:p>
            <a:pPr marL="629920" indent="-305435">
              <a:lnSpc>
                <a:spcPct val="100000"/>
              </a:lnSpc>
            </a:pPr>
            <a:r>
              <a:rPr lang="en-US" sz="1200" b="1" dirty="0">
                <a:solidFill>
                  <a:srgbClr val="FFFFFF"/>
                </a:solidFill>
                <a:ea typeface="+mn-lt"/>
                <a:cs typeface="+mn-lt"/>
              </a:rPr>
              <a:t>Remote Printing:</a:t>
            </a:r>
            <a:r>
              <a:rPr lang="en-US" sz="1200" dirty="0">
                <a:solidFill>
                  <a:srgbClr val="FFFFFF"/>
                </a:solidFill>
                <a:ea typeface="+mn-lt"/>
                <a:cs typeface="+mn-lt"/>
              </a:rPr>
              <a:t> Print from any device connected to the internet, regardless of the location.</a:t>
            </a:r>
            <a:endParaRPr lang="en-US" sz="1200" dirty="0">
              <a:solidFill>
                <a:srgbClr val="FFFFFF"/>
              </a:solidFill>
            </a:endParaRPr>
          </a:p>
          <a:p>
            <a:pPr marL="629920" lvl="1" indent="-305435">
              <a:lnSpc>
                <a:spcPct val="100000"/>
              </a:lnSpc>
            </a:pPr>
            <a:r>
              <a:rPr lang="en-US" sz="1200" b="1" dirty="0">
                <a:solidFill>
                  <a:srgbClr val="FFFFFF"/>
                </a:solidFill>
                <a:ea typeface="+mn-lt"/>
                <a:cs typeface="+mn-lt"/>
              </a:rPr>
              <a:t>Printer Sharing:</a:t>
            </a:r>
            <a:r>
              <a:rPr lang="en-US" sz="1200" dirty="0">
                <a:solidFill>
                  <a:srgbClr val="FFFFFF"/>
                </a:solidFill>
                <a:ea typeface="+mn-lt"/>
                <a:cs typeface="+mn-lt"/>
              </a:rPr>
              <a:t> Easily share printers with others.</a:t>
            </a:r>
            <a:endParaRPr lang="en-US" sz="1200" dirty="0">
              <a:solidFill>
                <a:srgbClr val="FFFFFF"/>
              </a:solidFill>
            </a:endParaRPr>
          </a:p>
          <a:p>
            <a:pPr marL="629920" lvl="1" indent="-305435">
              <a:lnSpc>
                <a:spcPct val="100000"/>
              </a:lnSpc>
            </a:pPr>
            <a:r>
              <a:rPr lang="en-US" sz="1200" b="1" dirty="0">
                <a:solidFill>
                  <a:srgbClr val="FFFFFF"/>
                </a:solidFill>
                <a:ea typeface="+mn-lt"/>
                <a:cs typeface="+mn-lt"/>
              </a:rPr>
              <a:t>Compatibility:</a:t>
            </a:r>
            <a:r>
              <a:rPr lang="en-US" sz="1200" dirty="0">
                <a:solidFill>
                  <a:srgbClr val="FFFFFF"/>
                </a:solidFill>
                <a:ea typeface="+mn-lt"/>
                <a:cs typeface="+mn-lt"/>
              </a:rPr>
              <a:t> It supported various devices and operating systems, including Windows, Mac, Linux, Chrome OS, Android, and iOS.</a:t>
            </a:r>
            <a:endParaRPr lang="en-US" sz="1200" dirty="0">
              <a:solidFill>
                <a:srgbClr val="FFFFFF"/>
              </a:solidFill>
            </a:endParaRPr>
          </a:p>
          <a:p>
            <a:pPr marL="629920" lvl="1" indent="-305435">
              <a:lnSpc>
                <a:spcPct val="100000"/>
              </a:lnSpc>
            </a:pPr>
            <a:r>
              <a:rPr lang="en-US" sz="1200" b="1" dirty="0">
                <a:solidFill>
                  <a:srgbClr val="FFFFFF"/>
                </a:solidFill>
                <a:ea typeface="+mn-lt"/>
                <a:cs typeface="+mn-lt"/>
              </a:rPr>
              <a:t>No Driver Installation:</a:t>
            </a:r>
            <a:r>
              <a:rPr lang="en-US" sz="1200" dirty="0">
                <a:solidFill>
                  <a:srgbClr val="FFFFFF"/>
                </a:solidFill>
                <a:ea typeface="+mn-lt"/>
                <a:cs typeface="+mn-lt"/>
              </a:rPr>
              <a:t> No need to install printer drivers on each device, as the service manage</a:t>
            </a:r>
            <a:r>
              <a:rPr lang="en-US" sz="1100" dirty="0">
                <a:solidFill>
                  <a:srgbClr val="FFFFFF"/>
                </a:solidFill>
                <a:ea typeface="+mn-lt"/>
                <a:cs typeface="+mn-lt"/>
              </a:rPr>
              <a:t>d printer compatibility and communication.</a:t>
            </a:r>
            <a:endParaRPr lang="en-US" sz="1100" dirty="0">
              <a:solidFill>
                <a:srgbClr val="FFFFFF"/>
              </a:solidFill>
            </a:endParaRPr>
          </a:p>
          <a:p>
            <a:pPr marL="629920" lvl="1" indent="-305435">
              <a:lnSpc>
                <a:spcPct val="100000"/>
              </a:lnSpc>
              <a:buFont typeface="Courier New" panose="05020102010507070707" pitchFamily="18" charset="2"/>
              <a:buChar char="o"/>
            </a:pPr>
            <a:endParaRPr lang="en-US" sz="1100">
              <a:solidFill>
                <a:srgbClr val="FFFFFF"/>
              </a:solidFill>
            </a:endParaRPr>
          </a:p>
        </p:txBody>
      </p:sp>
      <p:pic>
        <p:nvPicPr>
          <p:cNvPr id="4" name="Picture 3" descr="A screenshot of a computer&#10;&#10;Description automatically generated">
            <a:extLst>
              <a:ext uri="{FF2B5EF4-FFF2-40B4-BE49-F238E27FC236}">
                <a16:creationId xmlns:a16="http://schemas.microsoft.com/office/drawing/2014/main" id="{2EA98DA4-BC8E-7D3E-2C9E-83BD5CE05DA7}"/>
              </a:ext>
            </a:extLst>
          </p:cNvPr>
          <p:cNvPicPr>
            <a:picLocks noChangeAspect="1"/>
          </p:cNvPicPr>
          <p:nvPr/>
        </p:nvPicPr>
        <p:blipFill>
          <a:blip r:embed="rId3"/>
          <a:stretch>
            <a:fillRect/>
          </a:stretch>
        </p:blipFill>
        <p:spPr>
          <a:xfrm>
            <a:off x="4552953" y="953168"/>
            <a:ext cx="7389256" cy="5272045"/>
          </a:xfrm>
          <a:prstGeom prst="rect">
            <a:avLst/>
          </a:prstGeom>
        </p:spPr>
      </p:pic>
    </p:spTree>
    <p:extLst>
      <p:ext uri="{BB962C8B-B14F-4D97-AF65-F5344CB8AC3E}">
        <p14:creationId xmlns:p14="http://schemas.microsoft.com/office/powerpoint/2010/main" val="32816783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2198-CCD6-553A-91AE-F30F803A3B6C}"/>
              </a:ext>
            </a:extLst>
          </p:cNvPr>
          <p:cNvSpPr>
            <a:spLocks noGrp="1"/>
          </p:cNvSpPr>
          <p:nvPr>
            <p:ph type="title"/>
          </p:nvPr>
        </p:nvSpPr>
        <p:spPr>
          <a:xfrm>
            <a:off x="581192" y="152259"/>
            <a:ext cx="11029616" cy="1188720"/>
          </a:xfrm>
        </p:spPr>
        <p:txBody>
          <a:bodyPr/>
          <a:lstStyle/>
          <a:p>
            <a:r>
              <a:rPr lang="en-US" dirty="0"/>
              <a:t>Acoustic sensors </a:t>
            </a:r>
          </a:p>
        </p:txBody>
      </p:sp>
      <p:sp>
        <p:nvSpPr>
          <p:cNvPr id="3" name="Content Placeholder 2">
            <a:extLst>
              <a:ext uri="{FF2B5EF4-FFF2-40B4-BE49-F238E27FC236}">
                <a16:creationId xmlns:a16="http://schemas.microsoft.com/office/drawing/2014/main" id="{6A6F5E28-521F-A854-48D0-BB6B6B641562}"/>
              </a:ext>
            </a:extLst>
          </p:cNvPr>
          <p:cNvSpPr>
            <a:spLocks noGrp="1"/>
          </p:cNvSpPr>
          <p:nvPr>
            <p:ph idx="1"/>
          </p:nvPr>
        </p:nvSpPr>
        <p:spPr>
          <a:xfrm>
            <a:off x="581192" y="2050205"/>
            <a:ext cx="11029615" cy="4804980"/>
          </a:xfrm>
        </p:spPr>
        <p:txBody>
          <a:bodyPr vert="horz" lIns="91440" tIns="45720" rIns="91440" bIns="45720" rtlCol="0" anchor="ctr">
            <a:noAutofit/>
          </a:bodyPr>
          <a:lstStyle/>
          <a:p>
            <a:pPr marL="305435" indent="-305435"/>
            <a:r>
              <a:rPr lang="en-US" sz="1800" dirty="0"/>
              <a:t>Acoustic Sensors is a technology that i</a:t>
            </a:r>
            <a:r>
              <a:rPr lang="en-US" sz="1800" dirty="0">
                <a:ea typeface="+mn-lt"/>
                <a:cs typeface="+mn-lt"/>
              </a:rPr>
              <a:t>nvolves detecting, analyzing, and interpreting sound waves to gather information about the environment or a specific object. Though the sound wave that it picks up it </a:t>
            </a:r>
            <a:r>
              <a:rPr lang="en-US" sz="1800" err="1">
                <a:ea typeface="+mn-lt"/>
                <a:cs typeface="+mn-lt"/>
              </a:rPr>
              <a:t>mangaes</a:t>
            </a:r>
            <a:r>
              <a:rPr lang="en-US" sz="1800" dirty="0">
                <a:ea typeface="+mn-lt"/>
                <a:cs typeface="+mn-lt"/>
              </a:rPr>
              <a:t> to monitor and measure various parameters.</a:t>
            </a:r>
          </a:p>
          <a:p>
            <a:pPr marL="305435" indent="-305435"/>
            <a:r>
              <a:rPr lang="en-US" sz="1800" dirty="0">
                <a:ea typeface="+mn-lt"/>
                <a:cs typeface="+mn-lt"/>
              </a:rPr>
              <a:t>Different applications of acoustic sensors:</a:t>
            </a:r>
          </a:p>
          <a:p>
            <a:pPr marL="629920" lvl="1" indent="-305435">
              <a:buFont typeface="Courier New" panose="05020102010507070707" pitchFamily="18" charset="2"/>
              <a:buChar char="o"/>
            </a:pPr>
            <a:r>
              <a:rPr lang="en-US" sz="1800" b="1" dirty="0">
                <a:ea typeface="+mn-lt"/>
                <a:cs typeface="+mn-lt"/>
              </a:rPr>
              <a:t>Medical Imaging:</a:t>
            </a:r>
            <a:r>
              <a:rPr lang="en-US" sz="1800" dirty="0">
                <a:ea typeface="+mn-lt"/>
                <a:cs typeface="+mn-lt"/>
              </a:rPr>
              <a:t> Using ultrasound waves to create images of internal body structures</a:t>
            </a:r>
          </a:p>
          <a:p>
            <a:pPr marL="629920" lvl="1" indent="-305435">
              <a:buFont typeface="Courier New" panose="05020102010507070707" pitchFamily="18" charset="2"/>
              <a:buChar char="o"/>
            </a:pPr>
            <a:r>
              <a:rPr lang="en-US" sz="1800" b="1" dirty="0">
                <a:ea typeface="+mn-lt"/>
                <a:cs typeface="+mn-lt"/>
              </a:rPr>
              <a:t>Environmental Monitoring:</a:t>
            </a:r>
            <a:r>
              <a:rPr lang="en-US" sz="1800" dirty="0">
                <a:ea typeface="+mn-lt"/>
                <a:cs typeface="+mn-lt"/>
              </a:rPr>
              <a:t> Monitoring sounds in natural environments to study wildlife</a:t>
            </a:r>
          </a:p>
          <a:p>
            <a:pPr marL="629920" lvl="1" indent="-305435">
              <a:buFont typeface="Courier New" panose="05020102010507070707" pitchFamily="18" charset="2"/>
              <a:buChar char="o"/>
            </a:pPr>
            <a:r>
              <a:rPr lang="en-US" sz="1800" b="1" dirty="0">
                <a:ea typeface="+mn-lt"/>
                <a:cs typeface="+mn-lt"/>
              </a:rPr>
              <a:t>Industrial Applications:</a:t>
            </a:r>
            <a:r>
              <a:rPr lang="en-US" sz="1800" dirty="0">
                <a:ea typeface="+mn-lt"/>
                <a:cs typeface="+mn-lt"/>
              </a:rPr>
              <a:t> Detecting leaks, monitoring machinery health, and ensuring the integrity of industrial equipment.</a:t>
            </a:r>
          </a:p>
          <a:p>
            <a:pPr marL="629920" lvl="1" indent="-305435">
              <a:buFont typeface="Courier New" panose="05020102010507070707" pitchFamily="18" charset="2"/>
              <a:buChar char="o"/>
            </a:pPr>
            <a:r>
              <a:rPr lang="en-US" sz="1800" b="1" dirty="0">
                <a:ea typeface="+mn-lt"/>
                <a:cs typeface="+mn-lt"/>
              </a:rPr>
              <a:t>Security and Surveillance:</a:t>
            </a:r>
            <a:r>
              <a:rPr lang="en-US" sz="1800" dirty="0">
                <a:ea typeface="+mn-lt"/>
                <a:cs typeface="+mn-lt"/>
              </a:rPr>
              <a:t> Using acoustic sensors to detect and identify unauthorized activities or intrusions that cameras might not be able to pick up.</a:t>
            </a:r>
          </a:p>
          <a:p>
            <a:pPr marL="305435" indent="-305435">
              <a:lnSpc>
                <a:spcPct val="100000"/>
              </a:lnSpc>
              <a:buClr>
                <a:srgbClr val="ED8428"/>
              </a:buClr>
            </a:pPr>
            <a:r>
              <a:rPr lang="en-US" sz="1800" dirty="0">
                <a:solidFill>
                  <a:srgbClr val="3D3D3D"/>
                </a:solidFill>
                <a:ea typeface="+mn-lt"/>
                <a:cs typeface="+mn-lt"/>
              </a:rPr>
              <a:t>Acoustic sensors in 3D printing are used to monitor and enhance the printing process by detecting and analyzing sound waves generated during printing.</a:t>
            </a:r>
          </a:p>
          <a:p>
            <a:pPr marL="629920" lvl="1" indent="-305435">
              <a:lnSpc>
                <a:spcPct val="110000"/>
              </a:lnSpc>
              <a:buClr>
                <a:srgbClr val="ED8428"/>
              </a:buClr>
              <a:buFont typeface="Courier New" panose="05020102010507070707" pitchFamily="18" charset="2"/>
              <a:buChar char="o"/>
            </a:pPr>
            <a:endParaRPr lang="en-US" sz="1800" dirty="0">
              <a:solidFill>
                <a:srgbClr val="404040"/>
              </a:solidFill>
              <a:ea typeface="+mn-lt"/>
              <a:cs typeface="+mn-lt"/>
            </a:endParaRPr>
          </a:p>
          <a:p>
            <a:pPr marL="305435" indent="-305435">
              <a:lnSpc>
                <a:spcPct val="110000"/>
              </a:lnSpc>
              <a:buClr>
                <a:srgbClr val="ED8428"/>
              </a:buClr>
            </a:pPr>
            <a:endParaRPr lang="en-US" dirty="0">
              <a:solidFill>
                <a:srgbClr val="404040"/>
              </a:solidFill>
              <a:ea typeface="+mn-lt"/>
              <a:cs typeface="+mn-lt"/>
            </a:endParaRPr>
          </a:p>
        </p:txBody>
      </p:sp>
    </p:spTree>
    <p:extLst>
      <p:ext uri="{BB962C8B-B14F-4D97-AF65-F5344CB8AC3E}">
        <p14:creationId xmlns:p14="http://schemas.microsoft.com/office/powerpoint/2010/main" val="89915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9C54-1DD6-C19C-2A20-018906DA751E}"/>
              </a:ext>
            </a:extLst>
          </p:cNvPr>
          <p:cNvSpPr>
            <a:spLocks noGrp="1"/>
          </p:cNvSpPr>
          <p:nvPr>
            <p:ph type="title"/>
          </p:nvPr>
        </p:nvSpPr>
        <p:spPr>
          <a:xfrm>
            <a:off x="581192" y="702156"/>
            <a:ext cx="11029616" cy="1188720"/>
          </a:xfrm>
        </p:spPr>
        <p:txBody>
          <a:bodyPr>
            <a:normAutofit/>
          </a:bodyPr>
          <a:lstStyle/>
          <a:p>
            <a:r>
              <a:rPr lang="en-US" dirty="0"/>
              <a:t>This week's technical difficulties  &amp; how we solved them</a:t>
            </a:r>
          </a:p>
        </p:txBody>
      </p:sp>
      <p:sp>
        <p:nvSpPr>
          <p:cNvPr id="3" name="Content Placeholder 2">
            <a:extLst>
              <a:ext uri="{FF2B5EF4-FFF2-40B4-BE49-F238E27FC236}">
                <a16:creationId xmlns:a16="http://schemas.microsoft.com/office/drawing/2014/main" id="{3C265A6F-2F94-7F58-2868-F41A3D58A955}"/>
              </a:ext>
            </a:extLst>
          </p:cNvPr>
          <p:cNvSpPr>
            <a:spLocks noGrp="1"/>
          </p:cNvSpPr>
          <p:nvPr>
            <p:ph idx="1"/>
          </p:nvPr>
        </p:nvSpPr>
        <p:spPr>
          <a:xfrm>
            <a:off x="457200" y="2340864"/>
            <a:ext cx="7024758" cy="3634486"/>
          </a:xfrm>
        </p:spPr>
        <p:txBody>
          <a:bodyPr>
            <a:normAutofit/>
          </a:bodyPr>
          <a:lstStyle/>
          <a:p>
            <a:pPr marL="305435" indent="-305435"/>
            <a:r>
              <a:rPr lang="en-US" dirty="0"/>
              <a:t>The 3D printer ran out of filament which is the material that the machine uses to print </a:t>
            </a:r>
          </a:p>
          <a:p>
            <a:pPr marL="0" indent="0">
              <a:buNone/>
            </a:pPr>
            <a:r>
              <a:rPr lang="en-US" dirty="0"/>
              <a:t>In order to change the filament, we first had to remove the old filament tray. Once we completed that we placed the new filament tray and guided it inside the machine. Once we saw the new filament coming out of the extruder we then knew we successfully changed the filament.</a:t>
            </a:r>
          </a:p>
          <a:p>
            <a:endParaRPr lang="en-US" dirty="0"/>
          </a:p>
        </p:txBody>
      </p:sp>
      <p:pic>
        <p:nvPicPr>
          <p:cNvPr id="5" name="Picture 4">
            <a:extLst>
              <a:ext uri="{FF2B5EF4-FFF2-40B4-BE49-F238E27FC236}">
                <a16:creationId xmlns:a16="http://schemas.microsoft.com/office/drawing/2014/main" id="{5A219076-6F50-B4E9-FABB-1F577EC0D655}"/>
              </a:ext>
            </a:extLst>
          </p:cNvPr>
          <p:cNvPicPr>
            <a:picLocks noChangeAspect="1"/>
          </p:cNvPicPr>
          <p:nvPr/>
        </p:nvPicPr>
        <p:blipFill rotWithShape="1">
          <a:blip r:embed="rId2">
            <a:extLst>
              <a:ext uri="{28A0092B-C50C-407E-A947-70E740481C1C}">
                <a14:useLocalDpi xmlns:a14="http://schemas.microsoft.com/office/drawing/2010/main" val="0"/>
              </a:ext>
            </a:extLst>
          </a:blip>
          <a:srcRect l="2527" r="2979" b="1"/>
          <a:stretch/>
        </p:blipFill>
        <p:spPr>
          <a:xfrm>
            <a:off x="8051799" y="2340864"/>
            <a:ext cx="3683001" cy="3634486"/>
          </a:xfrm>
          <a:prstGeom prst="rect">
            <a:avLst/>
          </a:prstGeom>
        </p:spPr>
      </p:pic>
      <p:sp>
        <p:nvSpPr>
          <p:cNvPr id="6" name="TextBox 5">
            <a:extLst>
              <a:ext uri="{FF2B5EF4-FFF2-40B4-BE49-F238E27FC236}">
                <a16:creationId xmlns:a16="http://schemas.microsoft.com/office/drawing/2014/main" id="{F6B15FA7-923B-E53D-163C-E0828ABF63BE}"/>
              </a:ext>
            </a:extLst>
          </p:cNvPr>
          <p:cNvSpPr txBox="1"/>
          <p:nvPr/>
        </p:nvSpPr>
        <p:spPr>
          <a:xfrm>
            <a:off x="9074559" y="6240672"/>
            <a:ext cx="2412256" cy="369332"/>
          </a:xfrm>
          <a:prstGeom prst="rect">
            <a:avLst/>
          </a:prstGeom>
          <a:noFill/>
        </p:spPr>
        <p:txBody>
          <a:bodyPr wrap="square" rtlCol="0">
            <a:spAutoFit/>
          </a:bodyPr>
          <a:lstStyle/>
          <a:p>
            <a:pPr algn="l"/>
            <a:r>
              <a:rPr lang="en-US" dirty="0"/>
              <a:t>ABS-R Filament</a:t>
            </a:r>
          </a:p>
        </p:txBody>
      </p:sp>
    </p:spTree>
    <p:extLst>
      <p:ext uri="{BB962C8B-B14F-4D97-AF65-F5344CB8AC3E}">
        <p14:creationId xmlns:p14="http://schemas.microsoft.com/office/powerpoint/2010/main" val="4286024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DividendVTI</vt:lpstr>
      <vt:lpstr>Acoustic Sensor Arrays in 3D Printing </vt:lpstr>
      <vt:lpstr>Cloud Printing</vt:lpstr>
      <vt:lpstr>Acoustic sensors </vt:lpstr>
      <vt:lpstr>This week's technical difficulties  &amp; how we solved them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Lewis, Malik I.</cp:lastModifiedBy>
  <cp:revision>135</cp:revision>
  <dcterms:created xsi:type="dcterms:W3CDTF">2024-06-06T22:04:26Z</dcterms:created>
  <dcterms:modified xsi:type="dcterms:W3CDTF">2024-06-07T02:39:25Z</dcterms:modified>
</cp:coreProperties>
</file>