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  <p:sldId id="263" r:id="rId5"/>
    <p:sldId id="268" r:id="rId6"/>
    <p:sldId id="258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6F9521-D44F-434B-8CB0-7AECE2D94E72}">
          <p14:sldIdLst>
            <p14:sldId id="257"/>
            <p14:sldId id="261"/>
            <p14:sldId id="260"/>
            <p14:sldId id="263"/>
            <p14:sldId id="268"/>
            <p14:sldId id="258"/>
            <p14:sldId id="264"/>
            <p14:sldId id="265"/>
            <p14:sldId id="267"/>
          </p14:sldIdLst>
        </p14:section>
        <p14:section name="Untitled Section" id="{6B3F0040-F298-4AC4-B1FB-4B5BCE7488C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0FE"/>
    <a:srgbClr val="156082"/>
    <a:srgbClr val="145DA0"/>
    <a:srgbClr val="0171C9"/>
    <a:srgbClr val="051D40"/>
    <a:srgbClr val="57AEFE"/>
    <a:srgbClr val="4BD1FB"/>
    <a:srgbClr val="56AEFF"/>
    <a:srgbClr val="0071C9"/>
    <a:srgbClr val="39A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shubham_developingnow/96-of-workers-struggle-with-ai-adaptation-survey-5cc907d3cd35#:~:text=A%20recent%20survey%20by%20Wiley,That%E2%80%99s%20nearly%20everyone!" TargetMode="External"/><Relationship Id="rId3" Type="http://schemas.openxmlformats.org/officeDocument/2006/relationships/hyperlink" Target="https://programbusiness.com/news/5-trends-in-pc-insurance-for-2024/" TargetMode="External"/><Relationship Id="rId7" Type="http://schemas.openxmlformats.org/officeDocument/2006/relationships/hyperlink" Target="http://www.insurancethoughtleadership.com/leadership/10-pivotal-challenges-facing-insurers-2024" TargetMode="External"/><Relationship Id="rId2" Type="http://schemas.openxmlformats.org/officeDocument/2006/relationships/hyperlink" Target="http://www.grandviewresearch.com/industry-analysis/property-casualty-insurance-market-repor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lackrock.com/institutions/en-us/global-insurance-report-2024" TargetMode="External"/><Relationship Id="rId5" Type="http://schemas.openxmlformats.org/officeDocument/2006/relationships/hyperlink" Target="https://www2.deloitte.com/us/en/insights/industry/financial-services/financial-services-industry-outlooks/insurance-industry-outlook-2024.html" TargetMode="External"/><Relationship Id="rId4" Type="http://schemas.openxmlformats.org/officeDocument/2006/relationships/hyperlink" Target="http://www.waterstreetcompany.com/pc-insurance-customer-pain-poin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FAAFCE9-B1D9-69C1-AF45-636E3FD5ACE6}"/>
              </a:ext>
            </a:extLst>
          </p:cNvPr>
          <p:cNvSpPr/>
          <p:nvPr/>
        </p:nvSpPr>
        <p:spPr>
          <a:xfrm>
            <a:off x="341585" y="6345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0109BB5-CC0E-BDAC-CA4A-3FC06E38C82C}"/>
              </a:ext>
            </a:extLst>
          </p:cNvPr>
          <p:cNvSpPr/>
          <p:nvPr/>
        </p:nvSpPr>
        <p:spPr>
          <a:xfrm>
            <a:off x="998481" y="6345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9FD2FB5-D4DF-379A-C515-A00A7AB692DF}"/>
              </a:ext>
            </a:extLst>
          </p:cNvPr>
          <p:cNvSpPr/>
          <p:nvPr/>
        </p:nvSpPr>
        <p:spPr>
          <a:xfrm>
            <a:off x="670033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8DC677C-D291-EEE4-B0B1-34C1703E0685}"/>
              </a:ext>
            </a:extLst>
          </p:cNvPr>
          <p:cNvSpPr/>
          <p:nvPr/>
        </p:nvSpPr>
        <p:spPr>
          <a:xfrm>
            <a:off x="1326929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0CC0589-ED3A-7965-5B68-9734DB6642BE}"/>
              </a:ext>
            </a:extLst>
          </p:cNvPr>
          <p:cNvSpPr/>
          <p:nvPr/>
        </p:nvSpPr>
        <p:spPr>
          <a:xfrm>
            <a:off x="13136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E0CE251A-C99D-969F-415D-B2F86794DBBF}"/>
              </a:ext>
            </a:extLst>
          </p:cNvPr>
          <p:cNvSpPr/>
          <p:nvPr/>
        </p:nvSpPr>
        <p:spPr>
          <a:xfrm>
            <a:off x="8605343" y="15765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4AE5040-E026-7B30-D961-E9CD91062B2F}"/>
              </a:ext>
            </a:extLst>
          </p:cNvPr>
          <p:cNvSpPr/>
          <p:nvPr/>
        </p:nvSpPr>
        <p:spPr>
          <a:xfrm>
            <a:off x="9262239" y="15765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A0D7545C-20F8-43A8-7750-1B4F4FEEBA14}"/>
              </a:ext>
            </a:extLst>
          </p:cNvPr>
          <p:cNvSpPr/>
          <p:nvPr/>
        </p:nvSpPr>
        <p:spPr>
          <a:xfrm>
            <a:off x="8933791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F1B5E9E5-C196-559E-AD11-852B632C007E}"/>
              </a:ext>
            </a:extLst>
          </p:cNvPr>
          <p:cNvSpPr/>
          <p:nvPr/>
        </p:nvSpPr>
        <p:spPr>
          <a:xfrm>
            <a:off x="8276894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C01D3050-5B2B-3031-EE59-470CFBBF07D3}"/>
              </a:ext>
            </a:extLst>
          </p:cNvPr>
          <p:cNvSpPr/>
          <p:nvPr/>
        </p:nvSpPr>
        <p:spPr>
          <a:xfrm>
            <a:off x="9590687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68321-6593-5B3C-6FC3-BCBB965C0457}"/>
              </a:ext>
            </a:extLst>
          </p:cNvPr>
          <p:cNvSpPr txBox="1"/>
          <p:nvPr/>
        </p:nvSpPr>
        <p:spPr>
          <a:xfrm>
            <a:off x="104787" y="369015"/>
            <a:ext cx="770571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Liberty Mutual's EXCEL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69EB5-1540-6F6B-2781-3B85585AC898}"/>
              </a:ext>
            </a:extLst>
          </p:cNvPr>
          <p:cNvSpPr txBox="1"/>
          <p:nvPr/>
        </p:nvSpPr>
        <p:spPr>
          <a:xfrm>
            <a:off x="334248" y="2548301"/>
            <a:ext cx="50633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5AAEF9"/>
                </a:solidFill>
                <a:latin typeface="Times New Roman"/>
                <a:ea typeface="Tahoma"/>
                <a:cs typeface="Tahoma"/>
              </a:rPr>
              <a:t>2024 Case Study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F54CF772-7B63-3DA4-F80A-A97061C62416}"/>
              </a:ext>
            </a:extLst>
          </p:cNvPr>
          <p:cNvSpPr/>
          <p:nvPr/>
        </p:nvSpPr>
        <p:spPr>
          <a:xfrm>
            <a:off x="10337161" y="7407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FDA9509-DE70-A8B5-47CB-6C2916BDEAE0}"/>
              </a:ext>
            </a:extLst>
          </p:cNvPr>
          <p:cNvSpPr/>
          <p:nvPr/>
        </p:nvSpPr>
        <p:spPr>
          <a:xfrm>
            <a:off x="10994057" y="7407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3E813FD-1FB1-8CA8-879D-905C0F9E2916}"/>
              </a:ext>
            </a:extLst>
          </p:cNvPr>
          <p:cNvSpPr/>
          <p:nvPr/>
        </p:nvSpPr>
        <p:spPr>
          <a:xfrm>
            <a:off x="10590564" y="15586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D9D1E055-8DD0-A0E5-7110-F15D7DCF5451}"/>
              </a:ext>
            </a:extLst>
          </p:cNvPr>
          <p:cNvSpPr/>
          <p:nvPr/>
        </p:nvSpPr>
        <p:spPr>
          <a:xfrm>
            <a:off x="9933667" y="15586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F3936C5-0E44-76DF-5F9C-A98F66E9A856}"/>
              </a:ext>
            </a:extLst>
          </p:cNvPr>
          <p:cNvSpPr/>
          <p:nvPr/>
        </p:nvSpPr>
        <p:spPr>
          <a:xfrm>
            <a:off x="11247460" y="15586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16A00A37-D7FF-57A1-638C-92418A6E7FD3}"/>
              </a:ext>
            </a:extLst>
          </p:cNvPr>
          <p:cNvSpPr/>
          <p:nvPr/>
        </p:nvSpPr>
        <p:spPr>
          <a:xfrm>
            <a:off x="11790693" y="7407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B5903CC9-3BC4-F0D9-127F-2591E91AC83F}"/>
              </a:ext>
            </a:extLst>
          </p:cNvPr>
          <p:cNvSpPr/>
          <p:nvPr/>
        </p:nvSpPr>
        <p:spPr>
          <a:xfrm>
            <a:off x="11790096" y="15586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6E5C3779-712B-766F-19A3-95F85E53780F}"/>
              </a:ext>
            </a:extLst>
          </p:cNvPr>
          <p:cNvSpPr/>
          <p:nvPr/>
        </p:nvSpPr>
        <p:spPr>
          <a:xfrm>
            <a:off x="10994057" y="195874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396D72A5-E753-B0AF-2F96-DEF5CD59FA90}"/>
              </a:ext>
            </a:extLst>
          </p:cNvPr>
          <p:cNvSpPr/>
          <p:nvPr/>
        </p:nvSpPr>
        <p:spPr>
          <a:xfrm>
            <a:off x="10993460" y="1373908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F6DD68D-0791-5170-961E-156BCF88FF94}"/>
              </a:ext>
            </a:extLst>
          </p:cNvPr>
          <p:cNvSpPr/>
          <p:nvPr/>
        </p:nvSpPr>
        <p:spPr>
          <a:xfrm>
            <a:off x="11784920" y="195874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E7C12B67-8913-6B3A-50F8-3EA2E6A517EF}"/>
              </a:ext>
            </a:extLst>
          </p:cNvPr>
          <p:cNvSpPr/>
          <p:nvPr/>
        </p:nvSpPr>
        <p:spPr>
          <a:xfrm>
            <a:off x="11784323" y="1373908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FC3EA2A-ECE6-F313-864D-8919CAF0EF9D}"/>
              </a:ext>
            </a:extLst>
          </p:cNvPr>
          <p:cNvSpPr/>
          <p:nvPr/>
        </p:nvSpPr>
        <p:spPr>
          <a:xfrm>
            <a:off x="-82612" y="463729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19217FDA-384D-2FB0-1E1B-4B14E200FBD0}"/>
              </a:ext>
            </a:extLst>
          </p:cNvPr>
          <p:cNvSpPr/>
          <p:nvPr/>
        </p:nvSpPr>
        <p:spPr>
          <a:xfrm>
            <a:off x="574284" y="463729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095BBFE-F048-10E6-BD15-91D56D588F3B}"/>
              </a:ext>
            </a:extLst>
          </p:cNvPr>
          <p:cNvSpPr/>
          <p:nvPr/>
        </p:nvSpPr>
        <p:spPr>
          <a:xfrm>
            <a:off x="245836" y="524163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5780B7B7-1EC0-8157-387E-403A7637A04F}"/>
              </a:ext>
            </a:extLst>
          </p:cNvPr>
          <p:cNvSpPr/>
          <p:nvPr/>
        </p:nvSpPr>
        <p:spPr>
          <a:xfrm>
            <a:off x="1938439" y="6350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598DE-3D9F-8C02-1038-47142057D7D4}"/>
              </a:ext>
            </a:extLst>
          </p:cNvPr>
          <p:cNvSpPr txBox="1"/>
          <p:nvPr/>
        </p:nvSpPr>
        <p:spPr>
          <a:xfrm>
            <a:off x="11200190" y="6422571"/>
            <a:ext cx="2743199" cy="365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63100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FAAFCE9-B1D9-69C1-AF45-636E3FD5ACE6}"/>
              </a:ext>
            </a:extLst>
          </p:cNvPr>
          <p:cNvSpPr/>
          <p:nvPr/>
        </p:nvSpPr>
        <p:spPr>
          <a:xfrm>
            <a:off x="341585" y="6345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0109BB5-CC0E-BDAC-CA4A-3FC06E38C82C}"/>
              </a:ext>
            </a:extLst>
          </p:cNvPr>
          <p:cNvSpPr/>
          <p:nvPr/>
        </p:nvSpPr>
        <p:spPr>
          <a:xfrm>
            <a:off x="998481" y="6345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9FD2FB5-D4DF-379A-C515-A00A7AB692DF}"/>
              </a:ext>
            </a:extLst>
          </p:cNvPr>
          <p:cNvSpPr/>
          <p:nvPr/>
        </p:nvSpPr>
        <p:spPr>
          <a:xfrm>
            <a:off x="670033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0CC0589-ED3A-7965-5B68-9734DB6642BE}"/>
              </a:ext>
            </a:extLst>
          </p:cNvPr>
          <p:cNvSpPr/>
          <p:nvPr/>
        </p:nvSpPr>
        <p:spPr>
          <a:xfrm>
            <a:off x="13136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E0CE251A-C99D-969F-415D-B2F86794DBBF}"/>
              </a:ext>
            </a:extLst>
          </p:cNvPr>
          <p:cNvSpPr/>
          <p:nvPr/>
        </p:nvSpPr>
        <p:spPr>
          <a:xfrm>
            <a:off x="8605343" y="15765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4AE5040-E026-7B30-D961-E9CD91062B2F}"/>
              </a:ext>
            </a:extLst>
          </p:cNvPr>
          <p:cNvSpPr/>
          <p:nvPr/>
        </p:nvSpPr>
        <p:spPr>
          <a:xfrm>
            <a:off x="9262239" y="15765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CB528FD9-7138-C710-C349-51C4B20D5360}"/>
              </a:ext>
            </a:extLst>
          </p:cNvPr>
          <p:cNvSpPr/>
          <p:nvPr/>
        </p:nvSpPr>
        <p:spPr>
          <a:xfrm>
            <a:off x="11312154" y="126024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A0D7545C-20F8-43A8-7750-1B4F4FEEBA14}"/>
              </a:ext>
            </a:extLst>
          </p:cNvPr>
          <p:cNvSpPr/>
          <p:nvPr/>
        </p:nvSpPr>
        <p:spPr>
          <a:xfrm>
            <a:off x="8933791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F1B5E9E5-C196-559E-AD11-852B632C007E}"/>
              </a:ext>
            </a:extLst>
          </p:cNvPr>
          <p:cNvSpPr/>
          <p:nvPr/>
        </p:nvSpPr>
        <p:spPr>
          <a:xfrm>
            <a:off x="8276894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C01D3050-5B2B-3031-EE59-470CFBBF07D3}"/>
              </a:ext>
            </a:extLst>
          </p:cNvPr>
          <p:cNvSpPr/>
          <p:nvPr/>
        </p:nvSpPr>
        <p:spPr>
          <a:xfrm>
            <a:off x="9590687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4186C157-A27A-6FE6-101A-47FA7CEA3E50}"/>
              </a:ext>
            </a:extLst>
          </p:cNvPr>
          <p:cNvSpPr/>
          <p:nvPr/>
        </p:nvSpPr>
        <p:spPr>
          <a:xfrm>
            <a:off x="11969050" y="126024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D5577D6D-5B1A-299A-2961-6FF431249927}"/>
              </a:ext>
            </a:extLst>
          </p:cNvPr>
          <p:cNvSpPr/>
          <p:nvPr/>
        </p:nvSpPr>
        <p:spPr>
          <a:xfrm>
            <a:off x="11977212" y="163428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68321-6593-5B3C-6FC3-BCBB965C0457}"/>
              </a:ext>
            </a:extLst>
          </p:cNvPr>
          <p:cNvSpPr txBox="1"/>
          <p:nvPr/>
        </p:nvSpPr>
        <p:spPr>
          <a:xfrm>
            <a:off x="4078037" y="506430"/>
            <a:ext cx="40331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APPENDIX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C0191E0-6FC0-894B-71A9-F2F865355C08}"/>
              </a:ext>
            </a:extLst>
          </p:cNvPr>
          <p:cNvSpPr/>
          <p:nvPr/>
        </p:nvSpPr>
        <p:spPr>
          <a:xfrm>
            <a:off x="10648888" y="15188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926FE235-4B0D-803F-B16D-A61B6141E78E}"/>
              </a:ext>
            </a:extLst>
          </p:cNvPr>
          <p:cNvSpPr/>
          <p:nvPr/>
        </p:nvSpPr>
        <p:spPr>
          <a:xfrm>
            <a:off x="11305784" y="15188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1DCF2CA-DDA3-FF6A-2F7F-E8F2A025EB77}"/>
              </a:ext>
            </a:extLst>
          </p:cNvPr>
          <p:cNvSpPr/>
          <p:nvPr/>
        </p:nvSpPr>
        <p:spPr>
          <a:xfrm>
            <a:off x="10977336" y="75622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24C6BB5-A234-12F4-A498-75FEB316499C}"/>
              </a:ext>
            </a:extLst>
          </p:cNvPr>
          <p:cNvSpPr/>
          <p:nvPr/>
        </p:nvSpPr>
        <p:spPr>
          <a:xfrm>
            <a:off x="10320439" y="75622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CE055F90-F979-B7D8-A8EE-A221DB2531F1}"/>
              </a:ext>
            </a:extLst>
          </p:cNvPr>
          <p:cNvSpPr/>
          <p:nvPr/>
        </p:nvSpPr>
        <p:spPr>
          <a:xfrm>
            <a:off x="11634232" y="75622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BA3A39A0-34DE-578D-79C5-1A1433C4DEEE}"/>
              </a:ext>
            </a:extLst>
          </p:cNvPr>
          <p:cNvSpPr/>
          <p:nvPr/>
        </p:nvSpPr>
        <p:spPr>
          <a:xfrm>
            <a:off x="9979848" y="16163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3C382AD9-3138-13F0-801A-C9099B1F02F0}"/>
              </a:ext>
            </a:extLst>
          </p:cNvPr>
          <p:cNvSpPr/>
          <p:nvPr/>
        </p:nvSpPr>
        <p:spPr>
          <a:xfrm>
            <a:off x="2569260" y="645530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CCA58914-37BF-661D-349E-BE695BDAED9C}"/>
              </a:ext>
            </a:extLst>
          </p:cNvPr>
          <p:cNvSpPr/>
          <p:nvPr/>
        </p:nvSpPr>
        <p:spPr>
          <a:xfrm>
            <a:off x="2476896" y="753301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D5D9AD94-6CC1-2AFE-BA59-9336CED4A97B}"/>
              </a:ext>
            </a:extLst>
          </p:cNvPr>
          <p:cNvSpPr/>
          <p:nvPr/>
        </p:nvSpPr>
        <p:spPr>
          <a:xfrm>
            <a:off x="1819999" y="753301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FC06779-BC80-C838-AEB3-5771BBA31DE9}"/>
              </a:ext>
            </a:extLst>
          </p:cNvPr>
          <p:cNvSpPr/>
          <p:nvPr/>
        </p:nvSpPr>
        <p:spPr>
          <a:xfrm>
            <a:off x="3133792" y="753301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3EADDCC4-D856-0B7F-1E54-142AA427A0F2}"/>
              </a:ext>
            </a:extLst>
          </p:cNvPr>
          <p:cNvSpPr/>
          <p:nvPr/>
        </p:nvSpPr>
        <p:spPr>
          <a:xfrm>
            <a:off x="2475701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7F2B4137-0539-08CC-931E-A3C0B2D34F60}"/>
              </a:ext>
            </a:extLst>
          </p:cNvPr>
          <p:cNvSpPr/>
          <p:nvPr/>
        </p:nvSpPr>
        <p:spPr>
          <a:xfrm>
            <a:off x="1819999" y="63571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0E2531B9-7AF2-9AB1-A879-D9DF00630073}"/>
              </a:ext>
            </a:extLst>
          </p:cNvPr>
          <p:cNvSpPr/>
          <p:nvPr/>
        </p:nvSpPr>
        <p:spPr>
          <a:xfrm>
            <a:off x="294208" y="5139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28CBD97D-EA05-DD3D-5492-23F740846809}"/>
              </a:ext>
            </a:extLst>
          </p:cNvPr>
          <p:cNvSpPr/>
          <p:nvPr/>
        </p:nvSpPr>
        <p:spPr>
          <a:xfrm>
            <a:off x="-34240" y="4567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6657734A-5BD1-04DF-D77F-7E99096E14FF}"/>
              </a:ext>
            </a:extLst>
          </p:cNvPr>
          <p:cNvSpPr/>
          <p:nvPr/>
        </p:nvSpPr>
        <p:spPr>
          <a:xfrm>
            <a:off x="622656" y="4567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64400044-2261-0C8C-4376-40416BEE48D4}"/>
              </a:ext>
            </a:extLst>
          </p:cNvPr>
          <p:cNvSpPr/>
          <p:nvPr/>
        </p:nvSpPr>
        <p:spPr>
          <a:xfrm>
            <a:off x="1438998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3B00C7-5BFA-1517-7DF1-CA0A49AD3C81}"/>
              </a:ext>
            </a:extLst>
          </p:cNvPr>
          <p:cNvSpPr txBox="1"/>
          <p:nvPr/>
        </p:nvSpPr>
        <p:spPr>
          <a:xfrm>
            <a:off x="1610656" y="1432836"/>
            <a:ext cx="8962941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“Property and Casualty Insurance Market Size Report, 2030.” </a:t>
            </a:r>
            <a:r>
              <a:rPr lang="en-US" sz="1600" i="1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Property And Casualty Insurance Market Size Report, 2030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  <a:hlinkClick r:id="rId2"/>
              </a:rPr>
              <a:t>www.grandviewresearch.com/industry-analysis/property-casualty-insurance-market-report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. Accessed 15 Nov. 2024. </a:t>
            </a:r>
            <a:endParaRPr lang="en-US" sz="1600">
              <a:latin typeface="Times New Roman"/>
              <a:cs typeface="Times New Roman"/>
            </a:endParaRPr>
          </a:p>
          <a:p>
            <a:pPr algn="ctr"/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Haubrich, Maria Valdez. “5 Trends in P&amp;C Insurance for 2024 - </a:t>
            </a:r>
            <a:r>
              <a:rPr lang="en-US" sz="1600" err="1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Programbusiness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: Where Insurance Industry Clicks.” </a:t>
            </a:r>
            <a:r>
              <a:rPr lang="en-US" sz="1600" i="1" err="1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ProgramBusiness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, 5 Mar. 2024, 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  <a:hlinkClick r:id="rId3"/>
              </a:rPr>
              <a:t>programbusiness.com/news/5-trends-in-pc-insurance-for-2024/.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 </a:t>
            </a:r>
            <a:endParaRPr lang="en-US" sz="1600">
              <a:latin typeface="Times New Roman"/>
              <a:cs typeface="Times New Roman"/>
            </a:endParaRPr>
          </a:p>
          <a:p>
            <a:pPr algn="ctr"/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Schatte, Erica. “5 Solutions to Insurance Customer Pain Points: Waterstreet Company.” </a:t>
            </a:r>
            <a:r>
              <a:rPr lang="en-US" sz="1600" i="1" err="1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WaterStreet</a:t>
            </a:r>
            <a:r>
              <a:rPr lang="en-US" sz="1600" i="1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 Company | Cloud P&amp;C Insurance Software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, 28 May 2024, 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  <a:hlinkClick r:id="rId4"/>
              </a:rPr>
              <a:t>www.waterstreetcompany.com/pc-insurance-customer-pain-points/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. </a:t>
            </a:r>
            <a:endParaRPr lang="en-US" sz="1600">
              <a:latin typeface="Times New Roman"/>
              <a:cs typeface="Times New Roman"/>
            </a:endParaRPr>
          </a:p>
          <a:p>
            <a:pPr algn="ctr"/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“2024 Insurance Outlook.” </a:t>
            </a:r>
            <a:r>
              <a:rPr lang="en-US" sz="1600" i="1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Deloitte Insights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, Deloitte, 4 Nov. 2024, 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  <a:hlinkClick r:id="rId5"/>
              </a:rPr>
              <a:t>www2.deloitte.com/us/en/insights/industry/financial-services/financial-services-industry-outlooks/insurance-industry-outlook-2024.html.</a:t>
            </a:r>
            <a:endParaRPr lang="en-US" sz="16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ctr"/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Blackrock. “Global Insurance Report 2024 – Institutional.” </a:t>
            </a:r>
            <a:r>
              <a:rPr lang="en-US" sz="1600" i="1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BlackRock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, 15AD,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+mn-lt"/>
                <a:cs typeface="+mn-lt"/>
                <a:hlinkClick r:id="rId6"/>
              </a:rPr>
              <a:t>www.blackrock.com/institutions/en-us/global-insurance-report-2024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. </a:t>
            </a:r>
            <a:endParaRPr lang="en-US" sz="1600">
              <a:solidFill>
                <a:srgbClr val="57B0FE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Peter, Abhishek. “10 Pivotal Challenges Facing Insurers in 2024.” </a:t>
            </a:r>
            <a:r>
              <a:rPr lang="en-US" sz="1600" i="1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10 Pivotal Challenges Facing Insurers in 2024 | Insurance Thought Leadership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, 28 Feb. 2024, 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  <a:hlinkClick r:id="rId7"/>
              </a:rPr>
              <a:t>www.insurancethoughtleadership.com/leadership/10-pivotal-challenges-facing-insurers-2024</a:t>
            </a:r>
            <a:r>
              <a:rPr lang="en-US" sz="1600">
                <a:solidFill>
                  <a:srgbClr val="57B0FE"/>
                </a:solidFill>
                <a:latin typeface="Times New Roman"/>
                <a:ea typeface="+mn-lt"/>
                <a:cs typeface="+mn-lt"/>
              </a:rPr>
              <a:t>. </a:t>
            </a:r>
            <a:endParaRPr lang="en-US" sz="1600">
              <a:solidFill>
                <a:srgbClr val="57B0FE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600">
                <a:solidFill>
                  <a:srgbClr val="57B0FE"/>
                </a:solidFill>
                <a:latin typeface="Times New Roman"/>
                <a:cs typeface="Times New Roman"/>
              </a:rPr>
              <a:t>Shubham. “96% of Workers Struggle with AI Adaptation: Survey.” </a:t>
            </a:r>
            <a:r>
              <a:rPr lang="en-US" sz="1600" i="1">
                <a:solidFill>
                  <a:srgbClr val="57B0FE"/>
                </a:solidFill>
                <a:latin typeface="Times New Roman"/>
                <a:cs typeface="Times New Roman"/>
              </a:rPr>
              <a:t>Medium</a:t>
            </a:r>
            <a:r>
              <a:rPr lang="en-US" sz="1600">
                <a:solidFill>
                  <a:srgbClr val="57B0FE"/>
                </a:solidFill>
                <a:latin typeface="Times New Roman"/>
                <a:cs typeface="Times New Roman"/>
              </a:rPr>
              <a:t>, Medium, 18 Oct. 2024,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  <a:hlinkClick r:id="rId8"/>
              </a:rPr>
              <a:t>medium.com/@shubham_developingnow/96-of-workers-struggle-with-ai-adaptation-survey-5cc907d3cd35#:~:text=A%20recent%20survey%20by%20Wiley,That’s%20nearly%20everyone!</a:t>
            </a:r>
            <a:endParaRPr lang="en-US" sz="1600">
              <a:latin typeface="Times New Roman"/>
              <a:cs typeface="Times New Roman"/>
            </a:endParaRPr>
          </a:p>
          <a:p>
            <a:endParaRPr lang="en-US" sz="1600">
              <a:solidFill>
                <a:srgbClr val="57B0FE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rgbClr val="000000"/>
              </a:solidFill>
              <a:latin typeface="Aptos" panose="020B0004020202020204"/>
              <a:ea typeface="Tahoma"/>
              <a:cs typeface="Tahoma"/>
            </a:endParaRPr>
          </a:p>
          <a:p>
            <a:endParaRPr lang="en-US" sz="2400">
              <a:solidFill>
                <a:srgbClr val="57B0FE"/>
              </a:solidFill>
              <a:latin typeface="Aptos" panose="020B0004020202020204"/>
              <a:ea typeface="Tahoma"/>
              <a:cs typeface="Tahoma"/>
            </a:endParaRPr>
          </a:p>
          <a:p>
            <a:endParaRPr lang="en-US" sz="2400" b="1">
              <a:solidFill>
                <a:srgbClr val="57B0FE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924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A52EE7-30E6-2022-DD7E-48105A50659D}"/>
              </a:ext>
            </a:extLst>
          </p:cNvPr>
          <p:cNvSpPr/>
          <p:nvPr/>
        </p:nvSpPr>
        <p:spPr>
          <a:xfrm>
            <a:off x="3501347" y="4840832"/>
            <a:ext cx="2332180" cy="1417631"/>
          </a:xfrm>
          <a:prstGeom prst="roundRect">
            <a:avLst/>
          </a:prstGeom>
          <a:solidFill>
            <a:srgbClr val="56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32982B-0DD1-7E0E-5B4E-3BCC32EFD736}"/>
              </a:ext>
            </a:extLst>
          </p:cNvPr>
          <p:cNvSpPr/>
          <p:nvPr/>
        </p:nvSpPr>
        <p:spPr>
          <a:xfrm>
            <a:off x="6361149" y="4780712"/>
            <a:ext cx="2274456" cy="1417631"/>
          </a:xfrm>
          <a:prstGeom prst="roundRect">
            <a:avLst/>
          </a:prstGeom>
          <a:solidFill>
            <a:srgbClr val="56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D19796-1ABC-4316-4C66-5A1473D45B76}"/>
              </a:ext>
            </a:extLst>
          </p:cNvPr>
          <p:cNvSpPr/>
          <p:nvPr/>
        </p:nvSpPr>
        <p:spPr>
          <a:xfrm>
            <a:off x="9034435" y="4780712"/>
            <a:ext cx="2291773" cy="1417631"/>
          </a:xfrm>
          <a:prstGeom prst="roundRect">
            <a:avLst/>
          </a:prstGeom>
          <a:solidFill>
            <a:srgbClr val="56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FAAFCE9-B1D9-69C1-AF45-636E3FD5ACE6}"/>
              </a:ext>
            </a:extLst>
          </p:cNvPr>
          <p:cNvSpPr/>
          <p:nvPr/>
        </p:nvSpPr>
        <p:spPr>
          <a:xfrm>
            <a:off x="428176" y="7644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0109BB5-CC0E-BDAC-CA4A-3FC06E38C82C}"/>
              </a:ext>
            </a:extLst>
          </p:cNvPr>
          <p:cNvSpPr/>
          <p:nvPr/>
        </p:nvSpPr>
        <p:spPr>
          <a:xfrm>
            <a:off x="1085072" y="7644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297E1A9-76E6-D68D-3464-719B076AA1BD}"/>
              </a:ext>
            </a:extLst>
          </p:cNvPr>
          <p:cNvSpPr/>
          <p:nvPr/>
        </p:nvSpPr>
        <p:spPr>
          <a:xfrm>
            <a:off x="756624" y="68078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A3AF875-B853-5BB2-EF6F-D63F0E9322BF}"/>
              </a:ext>
            </a:extLst>
          </p:cNvPr>
          <p:cNvSpPr/>
          <p:nvPr/>
        </p:nvSpPr>
        <p:spPr>
          <a:xfrm>
            <a:off x="99727" y="68078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CB8AB22E-D18E-E7A8-77B5-31EA5EB30B82}"/>
              </a:ext>
            </a:extLst>
          </p:cNvPr>
          <p:cNvSpPr/>
          <p:nvPr/>
        </p:nvSpPr>
        <p:spPr>
          <a:xfrm>
            <a:off x="1413520" y="68078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68321-6593-5B3C-6FC3-BCBB965C0457}"/>
              </a:ext>
            </a:extLst>
          </p:cNvPr>
          <p:cNvSpPr txBox="1"/>
          <p:nvPr/>
        </p:nvSpPr>
        <p:spPr>
          <a:xfrm>
            <a:off x="2366296" y="1112980"/>
            <a:ext cx="77057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Meet the Team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792E6E-490F-D091-C4A5-77DC2108A288}"/>
              </a:ext>
            </a:extLst>
          </p:cNvPr>
          <p:cNvSpPr/>
          <p:nvPr/>
        </p:nvSpPr>
        <p:spPr>
          <a:xfrm>
            <a:off x="941607" y="4779201"/>
            <a:ext cx="2291772" cy="1417631"/>
          </a:xfrm>
          <a:prstGeom prst="roundRect">
            <a:avLst/>
          </a:prstGeom>
          <a:solidFill>
            <a:srgbClr val="56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with long hair wearing a suit jacket&#10;&#10;Description automatically generated">
            <a:extLst>
              <a:ext uri="{FF2B5EF4-FFF2-40B4-BE49-F238E27FC236}">
                <a16:creationId xmlns:a16="http://schemas.microsoft.com/office/drawing/2014/main" id="{6B5AAB6C-AE7B-34B8-1EBB-3FA1EF56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49" b="21319"/>
          <a:stretch/>
        </p:blipFill>
        <p:spPr>
          <a:xfrm>
            <a:off x="941843" y="2422080"/>
            <a:ext cx="2205743" cy="2108158"/>
          </a:xfrm>
          <a:prstGeom prst="flowChartConnector">
            <a:avLst/>
          </a:prstGeom>
        </p:spPr>
      </p:pic>
      <p:pic>
        <p:nvPicPr>
          <p:cNvPr id="15" name="Picture 14" descr="A person in a suit and tie&#10;&#10;Description automatically generated">
            <a:extLst>
              <a:ext uri="{FF2B5EF4-FFF2-40B4-BE49-F238E27FC236}">
                <a16:creationId xmlns:a16="http://schemas.microsoft.com/office/drawing/2014/main" id="{5DC84A0A-733C-120A-DBE2-2E553B11CE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52" t="9200" r="6929" b="32698"/>
          <a:stretch/>
        </p:blipFill>
        <p:spPr>
          <a:xfrm>
            <a:off x="3443749" y="2435163"/>
            <a:ext cx="2382836" cy="2210495"/>
          </a:xfrm>
          <a:prstGeom prst="flowChartConnector">
            <a:avLst/>
          </a:prstGeom>
        </p:spPr>
      </p:pic>
      <p:pic>
        <p:nvPicPr>
          <p:cNvPr id="16" name="Picture 15" descr="A person wearing glasses and a jacket&#10;&#10;Description automatically generated">
            <a:extLst>
              <a:ext uri="{FF2B5EF4-FFF2-40B4-BE49-F238E27FC236}">
                <a16:creationId xmlns:a16="http://schemas.microsoft.com/office/drawing/2014/main" id="{4779074A-DC28-A4ED-429D-9898AB341B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63" t="17041" r="238" b="178"/>
          <a:stretch/>
        </p:blipFill>
        <p:spPr>
          <a:xfrm>
            <a:off x="6216264" y="2451557"/>
            <a:ext cx="2479053" cy="2227931"/>
          </a:xfrm>
          <a:prstGeom prst="flowChartConnector">
            <a:avLst/>
          </a:prstGeom>
        </p:spPr>
      </p:pic>
      <p:pic>
        <p:nvPicPr>
          <p:cNvPr id="17" name="Picture 16" descr="A person in a suit and glasses smiling&#10;&#10;Description automatically generated">
            <a:extLst>
              <a:ext uri="{FF2B5EF4-FFF2-40B4-BE49-F238E27FC236}">
                <a16:creationId xmlns:a16="http://schemas.microsoft.com/office/drawing/2014/main" id="{49049F14-8CD5-BE4E-4B0B-A1436B41915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59" r="240" b="10025"/>
          <a:stretch/>
        </p:blipFill>
        <p:spPr>
          <a:xfrm>
            <a:off x="8910636" y="2436202"/>
            <a:ext cx="2595629" cy="2236802"/>
          </a:xfrm>
          <a:prstGeom prst="flowChartConnector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E811E7-63A4-B1AF-0EF1-33B6CE555CD3}"/>
              </a:ext>
            </a:extLst>
          </p:cNvPr>
          <p:cNvSpPr txBox="1"/>
          <p:nvPr/>
        </p:nvSpPr>
        <p:spPr>
          <a:xfrm>
            <a:off x="1057822" y="4779446"/>
            <a:ext cx="21895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/>
                <a:ea typeface="Tahoma"/>
                <a:cs typeface="Tahoma"/>
              </a:rPr>
              <a:t>Tiffany </a:t>
            </a:r>
            <a:r>
              <a:rPr lang="en-US" sz="2000" b="1" err="1">
                <a:latin typeface="Times New Roman"/>
                <a:ea typeface="Tahoma"/>
                <a:cs typeface="Tahoma"/>
              </a:rPr>
              <a:t>Toppar</a:t>
            </a:r>
            <a:endParaRPr lang="en-US" sz="2000" b="1">
              <a:latin typeface="Times New Roman"/>
              <a:ea typeface="Tahoma"/>
              <a:cs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4420D-90B6-E494-EC01-1FA7C871DA58}"/>
              </a:ext>
            </a:extLst>
          </p:cNvPr>
          <p:cNvSpPr txBox="1"/>
          <p:nvPr/>
        </p:nvSpPr>
        <p:spPr>
          <a:xfrm>
            <a:off x="3680014" y="4779446"/>
            <a:ext cx="19718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/>
                <a:ea typeface="Tahoma"/>
                <a:cs typeface="Tahoma"/>
              </a:rPr>
              <a:t>Tony </a:t>
            </a:r>
            <a:r>
              <a:rPr lang="en-US" sz="2000" b="1" err="1">
                <a:latin typeface="Times New Roman"/>
                <a:ea typeface="Tahoma"/>
                <a:cs typeface="Tahoma"/>
              </a:rPr>
              <a:t>Asiema</a:t>
            </a:r>
            <a:endParaRPr lang="en-US" sz="2000" b="1">
              <a:latin typeface="Times New Roman"/>
              <a:ea typeface="Tahoma"/>
              <a:cs typeface="Tahom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189629-2657-351E-A053-F6BF8AD4FEC8}"/>
              </a:ext>
            </a:extLst>
          </p:cNvPr>
          <p:cNvSpPr txBox="1"/>
          <p:nvPr/>
        </p:nvSpPr>
        <p:spPr>
          <a:xfrm>
            <a:off x="6398969" y="4779446"/>
            <a:ext cx="19949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/>
                <a:ea typeface="Tahoma"/>
                <a:cs typeface="Tahoma"/>
              </a:rPr>
              <a:t>Mekhi Connor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2D398-9DA8-2F08-E221-74C8EBDB516D}"/>
              </a:ext>
            </a:extLst>
          </p:cNvPr>
          <p:cNvSpPr txBox="1"/>
          <p:nvPr/>
        </p:nvSpPr>
        <p:spPr>
          <a:xfrm>
            <a:off x="9065968" y="4779446"/>
            <a:ext cx="22924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/>
                <a:ea typeface="Tahoma"/>
                <a:cs typeface="Tahoma"/>
              </a:rPr>
              <a:t>Saniyah Kimber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808F22A7-B414-87C8-1B77-B9D3297A47A7}"/>
              </a:ext>
            </a:extLst>
          </p:cNvPr>
          <p:cNvSpPr/>
          <p:nvPr/>
        </p:nvSpPr>
        <p:spPr>
          <a:xfrm>
            <a:off x="2494812" y="5912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602F9AE-FB35-F006-4FEF-1760133E9895}"/>
              </a:ext>
            </a:extLst>
          </p:cNvPr>
          <p:cNvSpPr/>
          <p:nvPr/>
        </p:nvSpPr>
        <p:spPr>
          <a:xfrm>
            <a:off x="3151708" y="5912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7FFB6E11-24A9-ADE2-D41A-26FC77EE2638}"/>
              </a:ext>
            </a:extLst>
          </p:cNvPr>
          <p:cNvSpPr/>
          <p:nvPr/>
        </p:nvSpPr>
        <p:spPr>
          <a:xfrm>
            <a:off x="2823260" y="66346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313320E9-171B-84D3-837A-4C5A31FB804B}"/>
              </a:ext>
            </a:extLst>
          </p:cNvPr>
          <p:cNvSpPr/>
          <p:nvPr/>
        </p:nvSpPr>
        <p:spPr>
          <a:xfrm>
            <a:off x="2166363" y="66346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094F3F45-2454-2BB6-71BE-7106D5F2FF78}"/>
              </a:ext>
            </a:extLst>
          </p:cNvPr>
          <p:cNvSpPr/>
          <p:nvPr/>
        </p:nvSpPr>
        <p:spPr>
          <a:xfrm>
            <a:off x="3480156" y="66346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268F0366-C55A-774D-AC7A-856D3F07645C}"/>
              </a:ext>
            </a:extLst>
          </p:cNvPr>
          <p:cNvSpPr/>
          <p:nvPr/>
        </p:nvSpPr>
        <p:spPr>
          <a:xfrm>
            <a:off x="4474857" y="53349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EFEE8BD3-C8A5-56BB-B3CC-342A3BE8B24D}"/>
              </a:ext>
            </a:extLst>
          </p:cNvPr>
          <p:cNvSpPr/>
          <p:nvPr/>
        </p:nvSpPr>
        <p:spPr>
          <a:xfrm>
            <a:off x="5131753" y="53349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888368A1-34F4-2F49-F225-A74DDB96A8CA}"/>
              </a:ext>
            </a:extLst>
          </p:cNvPr>
          <p:cNvSpPr/>
          <p:nvPr/>
        </p:nvSpPr>
        <p:spPr>
          <a:xfrm>
            <a:off x="4803305" y="657694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1332E278-5D66-4E33-15CD-00D26881B1AD}"/>
              </a:ext>
            </a:extLst>
          </p:cNvPr>
          <p:cNvSpPr/>
          <p:nvPr/>
        </p:nvSpPr>
        <p:spPr>
          <a:xfrm>
            <a:off x="4146408" y="657694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091168DF-A048-00A8-0589-8F463E0ED490}"/>
              </a:ext>
            </a:extLst>
          </p:cNvPr>
          <p:cNvSpPr/>
          <p:nvPr/>
        </p:nvSpPr>
        <p:spPr>
          <a:xfrm>
            <a:off x="5460201" y="657694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B1765CD0-13C4-1EF2-DDD1-1C039DDF7949}"/>
              </a:ext>
            </a:extLst>
          </p:cNvPr>
          <p:cNvSpPr/>
          <p:nvPr/>
        </p:nvSpPr>
        <p:spPr>
          <a:xfrm>
            <a:off x="6518402" y="4757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64DF09BA-3970-2E99-29E4-9AC427A7D344}"/>
              </a:ext>
            </a:extLst>
          </p:cNvPr>
          <p:cNvSpPr/>
          <p:nvPr/>
        </p:nvSpPr>
        <p:spPr>
          <a:xfrm>
            <a:off x="7175298" y="4757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A51B80D8-0FDE-FBA6-94C2-1C5BBCD69C6B}"/>
              </a:ext>
            </a:extLst>
          </p:cNvPr>
          <p:cNvSpPr/>
          <p:nvPr/>
        </p:nvSpPr>
        <p:spPr>
          <a:xfrm>
            <a:off x="6846850" y="6519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BC058EFA-C375-6844-F312-66BE78A67CA9}"/>
              </a:ext>
            </a:extLst>
          </p:cNvPr>
          <p:cNvSpPr/>
          <p:nvPr/>
        </p:nvSpPr>
        <p:spPr>
          <a:xfrm>
            <a:off x="6189953" y="6519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92EAD448-C3F3-86CE-086B-C4761ECDB563}"/>
              </a:ext>
            </a:extLst>
          </p:cNvPr>
          <p:cNvSpPr/>
          <p:nvPr/>
        </p:nvSpPr>
        <p:spPr>
          <a:xfrm>
            <a:off x="7503746" y="6519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20E7D7EB-B256-9930-8CAA-C576D7FEF7A4}"/>
              </a:ext>
            </a:extLst>
          </p:cNvPr>
          <p:cNvSpPr/>
          <p:nvPr/>
        </p:nvSpPr>
        <p:spPr>
          <a:xfrm>
            <a:off x="5860907" y="804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46CD27CE-340E-5F71-DDBD-21186126EC63}"/>
              </a:ext>
            </a:extLst>
          </p:cNvPr>
          <p:cNvSpPr/>
          <p:nvPr/>
        </p:nvSpPr>
        <p:spPr>
          <a:xfrm>
            <a:off x="3828907" y="6310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A81F75AF-7B1E-7679-F894-572F1A3B3867}"/>
              </a:ext>
            </a:extLst>
          </p:cNvPr>
          <p:cNvSpPr/>
          <p:nvPr/>
        </p:nvSpPr>
        <p:spPr>
          <a:xfrm>
            <a:off x="1739180" y="804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90E5B646-C322-8059-F7BA-03E1E4C0525E}"/>
              </a:ext>
            </a:extLst>
          </p:cNvPr>
          <p:cNvSpPr/>
          <p:nvPr/>
        </p:nvSpPr>
        <p:spPr>
          <a:xfrm>
            <a:off x="8544631" y="59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758CDBAC-0969-A776-9182-C7BC0B5F0CC3}"/>
              </a:ext>
            </a:extLst>
          </p:cNvPr>
          <p:cNvSpPr/>
          <p:nvPr/>
        </p:nvSpPr>
        <p:spPr>
          <a:xfrm>
            <a:off x="9201527" y="59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8C1532A1-5FE2-91B2-E4E7-6935FF7CAC2D}"/>
              </a:ext>
            </a:extLst>
          </p:cNvPr>
          <p:cNvSpPr/>
          <p:nvPr/>
        </p:nvSpPr>
        <p:spPr>
          <a:xfrm>
            <a:off x="8873079" y="6634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8592A2A6-322A-141E-4FC3-4ADB07CA7C24}"/>
              </a:ext>
            </a:extLst>
          </p:cNvPr>
          <p:cNvSpPr/>
          <p:nvPr/>
        </p:nvSpPr>
        <p:spPr>
          <a:xfrm>
            <a:off x="8216182" y="6634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0711FA72-5828-6F6A-6E9D-A52836B486BD}"/>
              </a:ext>
            </a:extLst>
          </p:cNvPr>
          <p:cNvSpPr/>
          <p:nvPr/>
        </p:nvSpPr>
        <p:spPr>
          <a:xfrm>
            <a:off x="9529975" y="6634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EF310689-5EF7-84EE-4C46-606E4E760265}"/>
              </a:ext>
            </a:extLst>
          </p:cNvPr>
          <p:cNvSpPr/>
          <p:nvPr/>
        </p:nvSpPr>
        <p:spPr>
          <a:xfrm>
            <a:off x="10611267" y="4180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134A1A18-0268-4CB9-8208-6E854EA1B24B}"/>
              </a:ext>
            </a:extLst>
          </p:cNvPr>
          <p:cNvSpPr/>
          <p:nvPr/>
        </p:nvSpPr>
        <p:spPr>
          <a:xfrm>
            <a:off x="11268163" y="4180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06BCE3CA-3F10-4C93-226C-CAE866C56C12}"/>
              </a:ext>
            </a:extLst>
          </p:cNvPr>
          <p:cNvSpPr/>
          <p:nvPr/>
        </p:nvSpPr>
        <p:spPr>
          <a:xfrm>
            <a:off x="10939715" y="646148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E9892A79-1EC1-1ADF-5CF8-503717FBA91B}"/>
              </a:ext>
            </a:extLst>
          </p:cNvPr>
          <p:cNvSpPr/>
          <p:nvPr/>
        </p:nvSpPr>
        <p:spPr>
          <a:xfrm>
            <a:off x="10282818" y="646148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A0311850-4190-BBCC-3E22-68B952556F9A}"/>
              </a:ext>
            </a:extLst>
          </p:cNvPr>
          <p:cNvSpPr/>
          <p:nvPr/>
        </p:nvSpPr>
        <p:spPr>
          <a:xfrm>
            <a:off x="11596611" y="646148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B379D47F-F2E3-B5DF-D972-1D364BC01EE9}"/>
              </a:ext>
            </a:extLst>
          </p:cNvPr>
          <p:cNvSpPr/>
          <p:nvPr/>
        </p:nvSpPr>
        <p:spPr>
          <a:xfrm>
            <a:off x="7875590" y="6310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BC96B602-0E56-D0DE-4963-63C9FEA28C73}"/>
              </a:ext>
            </a:extLst>
          </p:cNvPr>
          <p:cNvSpPr/>
          <p:nvPr/>
        </p:nvSpPr>
        <p:spPr>
          <a:xfrm>
            <a:off x="11945362" y="45784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B0E4BD67-ADDF-8DFC-C78D-D48A63FF35DD}"/>
              </a:ext>
            </a:extLst>
          </p:cNvPr>
          <p:cNvSpPr/>
          <p:nvPr/>
        </p:nvSpPr>
        <p:spPr>
          <a:xfrm>
            <a:off x="9855635" y="6310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E7683B-F1F2-B38E-3C72-DC1C00226B81}"/>
              </a:ext>
            </a:extLst>
          </p:cNvPr>
          <p:cNvSpPr txBox="1"/>
          <p:nvPr/>
        </p:nvSpPr>
        <p:spPr>
          <a:xfrm>
            <a:off x="6341411" y="5171336"/>
            <a:ext cx="23207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Junior Computer Science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Florida A&amp;M University.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16C6BE-8F06-919D-BE4C-4DD5021366C3}"/>
              </a:ext>
            </a:extLst>
          </p:cNvPr>
          <p:cNvSpPr txBox="1"/>
          <p:nvPr/>
        </p:nvSpPr>
        <p:spPr>
          <a:xfrm>
            <a:off x="8965622" y="5171337"/>
            <a:ext cx="25000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Junior International Business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 Howard University.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C03BBD-3D7C-4C67-6E5C-E4198409F760}"/>
              </a:ext>
            </a:extLst>
          </p:cNvPr>
          <p:cNvSpPr txBox="1"/>
          <p:nvPr/>
        </p:nvSpPr>
        <p:spPr>
          <a:xfrm>
            <a:off x="1083354" y="5120909"/>
            <a:ext cx="216390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Sophomore </a:t>
            </a:r>
            <a:r>
              <a:rPr lang="en-US" sz="1600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Computer</a:t>
            </a:r>
            <a:r>
              <a:rPr lang="en-US" sz="1600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 Information Systems 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 Howard University.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AF19DF-CBFB-8B41-477D-56423C0A148E}"/>
              </a:ext>
            </a:extLst>
          </p:cNvPr>
          <p:cNvSpPr txBox="1"/>
          <p:nvPr/>
        </p:nvSpPr>
        <p:spPr>
          <a:xfrm>
            <a:off x="3595783" y="5177121"/>
            <a:ext cx="21358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Junior Finance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Howard University.</a:t>
            </a:r>
          </a:p>
        </p:txBody>
      </p:sp>
    </p:spTree>
    <p:extLst>
      <p:ext uri="{BB962C8B-B14F-4D97-AF65-F5344CB8AC3E}">
        <p14:creationId xmlns:p14="http://schemas.microsoft.com/office/powerpoint/2010/main" val="232205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6D2D1F-1AD6-3A57-C9A1-E5481F9CEF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297" r="-43" b="14161"/>
          <a:stretch/>
        </p:blipFill>
        <p:spPr>
          <a:xfrm>
            <a:off x="99015" y="541"/>
            <a:ext cx="12303956" cy="698887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097647-FB35-0FF1-0E00-F15B0422630B}"/>
              </a:ext>
            </a:extLst>
          </p:cNvPr>
          <p:cNvSpPr/>
          <p:nvPr/>
        </p:nvSpPr>
        <p:spPr>
          <a:xfrm>
            <a:off x="5272570" y="3989867"/>
            <a:ext cx="5373413" cy="1748005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E5FD3D-BAF4-34C2-E2D4-53271A43A4C6}"/>
              </a:ext>
            </a:extLst>
          </p:cNvPr>
          <p:cNvSpPr/>
          <p:nvPr/>
        </p:nvSpPr>
        <p:spPr>
          <a:xfrm>
            <a:off x="1676720" y="1712003"/>
            <a:ext cx="2993725" cy="1570091"/>
          </a:xfrm>
          <a:prstGeom prst="roundRect">
            <a:avLst/>
          </a:prstGeom>
          <a:solidFill>
            <a:srgbClr val="051D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5D983-A64F-42A1-EE22-8B2F70F47FD0}"/>
              </a:ext>
            </a:extLst>
          </p:cNvPr>
          <p:cNvSpPr txBox="1"/>
          <p:nvPr/>
        </p:nvSpPr>
        <p:spPr>
          <a:xfrm>
            <a:off x="5387431" y="4074197"/>
            <a:ext cx="514964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Excello (XLO) Insurers, a leading U.S. property and casualty carrier, is known for underwriting excellence. To tackle competition and meet client needs, XLO will invest $150M in AI, blockchain, and IoT to boost efficiency and profitability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4D9F41-2173-A435-2EE3-17ECBD824590}"/>
              </a:ext>
            </a:extLst>
          </p:cNvPr>
          <p:cNvSpPr/>
          <p:nvPr/>
        </p:nvSpPr>
        <p:spPr>
          <a:xfrm>
            <a:off x="1564662" y="4007314"/>
            <a:ext cx="3133797" cy="1620518"/>
          </a:xfrm>
          <a:prstGeom prst="roundRect">
            <a:avLst/>
          </a:prstGeom>
          <a:solidFill>
            <a:srgbClr val="051D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43DF6-571A-4AEE-9DD7-8326B63DB2B6}"/>
              </a:ext>
            </a:extLst>
          </p:cNvPr>
          <p:cNvSpPr txBox="1"/>
          <p:nvPr/>
        </p:nvSpPr>
        <p:spPr>
          <a:xfrm>
            <a:off x="1639531" y="1898282"/>
            <a:ext cx="30624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rgbClr val="57B0FE"/>
                </a:solidFill>
                <a:latin typeface="Times New Roman"/>
                <a:ea typeface="Tahoma"/>
                <a:cs typeface="Tahoma"/>
              </a:rPr>
              <a:t>Problem Statement</a:t>
            </a:r>
            <a:endParaRPr lang="en-US" sz="3600">
              <a:solidFill>
                <a:srgbClr val="57B0FE"/>
              </a:solidFill>
              <a:latin typeface="Times New Roman"/>
              <a:ea typeface="Tahoma"/>
              <a:cs typeface="Tahoma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7A6CC7-D5AB-6E91-7B12-260AB64FEF71}"/>
              </a:ext>
            </a:extLst>
          </p:cNvPr>
          <p:cNvSpPr/>
          <p:nvPr/>
        </p:nvSpPr>
        <p:spPr>
          <a:xfrm>
            <a:off x="5269280" y="1682285"/>
            <a:ext cx="5373413" cy="1748005"/>
          </a:xfrm>
          <a:prstGeom prst="roundRect">
            <a:avLst/>
          </a:prstGeom>
          <a:solidFill>
            <a:schemeClr val="tx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0464-835C-71C5-6A08-DD6BDC257CE5}"/>
              </a:ext>
            </a:extLst>
          </p:cNvPr>
          <p:cNvSpPr txBox="1"/>
          <p:nvPr/>
        </p:nvSpPr>
        <p:spPr>
          <a:xfrm>
            <a:off x="5489362" y="1712892"/>
            <a:ext cx="4945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Excello (XLO) Insurers faces growing competition as rivals embrace emerging tech to boost efficiency, customer experience, and profitability. To stay a leader, XLO must invest in transformative tech to improve underwriting, claims, and compliance while managing risks</a:t>
            </a:r>
            <a:endParaRPr lang="en-US">
              <a:solidFill>
                <a:schemeClr val="bg1"/>
              </a:solidFill>
              <a:latin typeface="Times New Roman"/>
              <a:ea typeface="Tahoma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08D9B-726B-67D6-3DC8-E4D68790811B}"/>
              </a:ext>
            </a:extLst>
          </p:cNvPr>
          <p:cNvSpPr txBox="1"/>
          <p:nvPr/>
        </p:nvSpPr>
        <p:spPr>
          <a:xfrm>
            <a:off x="1599615" y="4490148"/>
            <a:ext cx="30624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rgbClr val="57B0FE"/>
                </a:solidFill>
                <a:latin typeface="Times New Roman"/>
                <a:ea typeface="Tahoma"/>
                <a:cs typeface="Tahoma"/>
              </a:rPr>
              <a:t>Overview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836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520409D9-B573-68FC-23AC-E96B3971EA2E}"/>
              </a:ext>
            </a:extLst>
          </p:cNvPr>
          <p:cNvSpPr txBox="1"/>
          <p:nvPr/>
        </p:nvSpPr>
        <p:spPr>
          <a:xfrm>
            <a:off x="4243861" y="281716"/>
            <a:ext cx="6790387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FFFFFF"/>
                </a:solidFill>
                <a:latin typeface="Times New Roman"/>
                <a:ea typeface="Tahoma"/>
                <a:cs typeface="Times New Roman"/>
              </a:rPr>
              <a:t>Recommendation: </a:t>
            </a:r>
          </a:p>
          <a:p>
            <a:r>
              <a:rPr lang="en-US" sz="4400" b="1" err="1">
                <a:solidFill>
                  <a:srgbClr val="FFFFFF"/>
                </a:solidFill>
                <a:latin typeface="Times New Roman"/>
                <a:ea typeface="Tahoma"/>
                <a:cs typeface="Times New Roman"/>
              </a:rPr>
              <a:t>ExSure</a:t>
            </a:r>
          </a:p>
        </p:txBody>
      </p:sp>
      <p:pic>
        <p:nvPicPr>
          <p:cNvPr id="2" name="Picture 1" descr="A room with rows of computer servers&#10;&#10;Description automatically generated">
            <a:extLst>
              <a:ext uri="{FF2B5EF4-FFF2-40B4-BE49-F238E27FC236}">
                <a16:creationId xmlns:a16="http://schemas.microsoft.com/office/drawing/2014/main" id="{045F0007-5C62-A68F-F3FC-1F1E063A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822" t="-39" r="81" b="-1"/>
          <a:stretch/>
        </p:blipFill>
        <p:spPr>
          <a:xfrm>
            <a:off x="1505" y="2671"/>
            <a:ext cx="3801491" cy="6855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FC0986-418A-9F6C-A01D-6F3575AA718B}"/>
              </a:ext>
            </a:extLst>
          </p:cNvPr>
          <p:cNvSpPr txBox="1"/>
          <p:nvPr/>
        </p:nvSpPr>
        <p:spPr>
          <a:xfrm>
            <a:off x="4389341" y="2212546"/>
            <a:ext cx="680971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AI-powered mobile app</a:t>
            </a:r>
            <a:br>
              <a:rPr lang="en-US" sz="2800" b="1">
                <a:latin typeface="Times New Roman"/>
                <a:ea typeface="Tahoma"/>
                <a:cs typeface="Times New Roman"/>
              </a:rPr>
            </a:br>
            <a:endParaRPr lang="en-US" sz="2800" b="1">
              <a:solidFill>
                <a:schemeClr val="bg1"/>
              </a:solidFill>
              <a:latin typeface="Times New Roman"/>
              <a:ea typeface="Tahoma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5F8BA-A631-6AB9-ED98-6C6B49332205}"/>
              </a:ext>
            </a:extLst>
          </p:cNvPr>
          <p:cNvSpPr txBox="1"/>
          <p:nvPr/>
        </p:nvSpPr>
        <p:spPr>
          <a:xfrm>
            <a:off x="4389341" y="3670606"/>
            <a:ext cx="680971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Offers personalized risk scores, industry threat trends, and policy management tools</a:t>
            </a:r>
            <a:br>
              <a:rPr lang="en-US" sz="2800" b="1">
                <a:latin typeface="Times New Roman"/>
                <a:ea typeface="Tahoma"/>
                <a:cs typeface="Times New Roman"/>
              </a:rPr>
            </a:br>
            <a:endParaRPr lang="en-US" sz="2800" b="1">
              <a:solidFill>
                <a:schemeClr val="bg1"/>
              </a:solidFill>
              <a:latin typeface="Times New Roman"/>
              <a:ea typeface="Tahoma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51C20-C689-3765-B3D0-5A775D6A01D6}"/>
              </a:ext>
            </a:extLst>
          </p:cNvPr>
          <p:cNvSpPr txBox="1"/>
          <p:nvPr/>
        </p:nvSpPr>
        <p:spPr>
          <a:xfrm>
            <a:off x="4389341" y="5297520"/>
            <a:ext cx="680971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Reduces claim costs, enhances customer retention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7FB26C8-EC44-28F8-06B7-33BB77C70F5C}"/>
              </a:ext>
            </a:extLst>
          </p:cNvPr>
          <p:cNvSpPr/>
          <p:nvPr/>
        </p:nvSpPr>
        <p:spPr>
          <a:xfrm>
            <a:off x="3360723" y="2030671"/>
            <a:ext cx="946727" cy="923636"/>
          </a:xfrm>
          <a:prstGeom prst="flowChartConnector">
            <a:avLst/>
          </a:prstGeom>
          <a:solidFill>
            <a:srgbClr val="57B0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D8AA4D1-E2D3-9335-C2C6-894081F8FFEE}"/>
              </a:ext>
            </a:extLst>
          </p:cNvPr>
          <p:cNvSpPr/>
          <p:nvPr/>
        </p:nvSpPr>
        <p:spPr>
          <a:xfrm>
            <a:off x="3360722" y="3477922"/>
            <a:ext cx="946727" cy="923636"/>
          </a:xfrm>
          <a:prstGeom prst="flowChartConnector">
            <a:avLst/>
          </a:prstGeom>
          <a:solidFill>
            <a:srgbClr val="57B0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1514D1C-8639-363D-B24C-28DB97A03DCD}"/>
              </a:ext>
            </a:extLst>
          </p:cNvPr>
          <p:cNvSpPr/>
          <p:nvPr/>
        </p:nvSpPr>
        <p:spPr>
          <a:xfrm>
            <a:off x="3360722" y="5023850"/>
            <a:ext cx="946727" cy="923636"/>
          </a:xfrm>
          <a:prstGeom prst="flowChartConnector">
            <a:avLst/>
          </a:prstGeom>
          <a:solidFill>
            <a:srgbClr val="57B0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400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FAAFCE9-B1D9-69C1-AF45-636E3FD5ACE6}"/>
              </a:ext>
            </a:extLst>
          </p:cNvPr>
          <p:cNvSpPr/>
          <p:nvPr/>
        </p:nvSpPr>
        <p:spPr>
          <a:xfrm>
            <a:off x="341585" y="6345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0109BB5-CC0E-BDAC-CA4A-3FC06E38C82C}"/>
              </a:ext>
            </a:extLst>
          </p:cNvPr>
          <p:cNvSpPr/>
          <p:nvPr/>
        </p:nvSpPr>
        <p:spPr>
          <a:xfrm>
            <a:off x="998481" y="6345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9FD2FB5-D4DF-379A-C515-A00A7AB692DF}"/>
              </a:ext>
            </a:extLst>
          </p:cNvPr>
          <p:cNvSpPr/>
          <p:nvPr/>
        </p:nvSpPr>
        <p:spPr>
          <a:xfrm>
            <a:off x="670033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8DC677C-D291-EEE4-B0B1-34C1703E0685}"/>
              </a:ext>
            </a:extLst>
          </p:cNvPr>
          <p:cNvSpPr/>
          <p:nvPr/>
        </p:nvSpPr>
        <p:spPr>
          <a:xfrm>
            <a:off x="1326929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0CC0589-ED3A-7965-5B68-9734DB6642BE}"/>
              </a:ext>
            </a:extLst>
          </p:cNvPr>
          <p:cNvSpPr/>
          <p:nvPr/>
        </p:nvSpPr>
        <p:spPr>
          <a:xfrm>
            <a:off x="13136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90557F62-645B-DB27-2433-B54D5132C864}"/>
              </a:ext>
            </a:extLst>
          </p:cNvPr>
          <p:cNvSpPr/>
          <p:nvPr/>
        </p:nvSpPr>
        <p:spPr>
          <a:xfrm>
            <a:off x="2351688" y="63390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6149A15B-468B-D209-89F7-39674523C7D8}"/>
              </a:ext>
            </a:extLst>
          </p:cNvPr>
          <p:cNvSpPr/>
          <p:nvPr/>
        </p:nvSpPr>
        <p:spPr>
          <a:xfrm>
            <a:off x="2351688" y="751489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F877087E-F04B-33D1-784F-1C53043840C4}"/>
              </a:ext>
            </a:extLst>
          </p:cNvPr>
          <p:cNvSpPr/>
          <p:nvPr/>
        </p:nvSpPr>
        <p:spPr>
          <a:xfrm>
            <a:off x="1694791" y="751489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F57A7398-3DC2-640D-708A-0E38A72A6469}"/>
              </a:ext>
            </a:extLst>
          </p:cNvPr>
          <p:cNvSpPr/>
          <p:nvPr/>
        </p:nvSpPr>
        <p:spPr>
          <a:xfrm>
            <a:off x="3008584" y="751489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56BD2BFE-BAF1-AD76-7E70-BB3C60968CCB}"/>
              </a:ext>
            </a:extLst>
          </p:cNvPr>
          <p:cNvSpPr/>
          <p:nvPr/>
        </p:nvSpPr>
        <p:spPr>
          <a:xfrm>
            <a:off x="3008584" y="63390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C012B37B-A125-25EF-C4E7-D57885EF465B}"/>
              </a:ext>
            </a:extLst>
          </p:cNvPr>
          <p:cNvSpPr/>
          <p:nvPr/>
        </p:nvSpPr>
        <p:spPr>
          <a:xfrm>
            <a:off x="1694791" y="63390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7962A9A1-DBD6-EC75-6EA7-C622D98D240E}"/>
              </a:ext>
            </a:extLst>
          </p:cNvPr>
          <p:cNvSpPr/>
          <p:nvPr/>
        </p:nvSpPr>
        <p:spPr>
          <a:xfrm>
            <a:off x="2115205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3761D3A9-DF45-1A43-D061-F05A5AC36929}"/>
              </a:ext>
            </a:extLst>
          </p:cNvPr>
          <p:cNvSpPr/>
          <p:nvPr/>
        </p:nvSpPr>
        <p:spPr>
          <a:xfrm>
            <a:off x="-13140" y="46245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292F25E2-ED63-C1C3-950B-7F080CAD1496}"/>
              </a:ext>
            </a:extLst>
          </p:cNvPr>
          <p:cNvSpPr/>
          <p:nvPr/>
        </p:nvSpPr>
        <p:spPr>
          <a:xfrm>
            <a:off x="578067" y="46245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87428032-0DD9-4F7C-2D98-9CE59A971D29}"/>
              </a:ext>
            </a:extLst>
          </p:cNvPr>
          <p:cNvSpPr/>
          <p:nvPr/>
        </p:nvSpPr>
        <p:spPr>
          <a:xfrm>
            <a:off x="315308" y="522889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75FD6FB1-45D7-53FF-DA8F-961BB59D67DB}"/>
              </a:ext>
            </a:extLst>
          </p:cNvPr>
          <p:cNvSpPr/>
          <p:nvPr/>
        </p:nvSpPr>
        <p:spPr>
          <a:xfrm>
            <a:off x="315308" y="40530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9D8EF16C-D9E6-C0E0-7602-C1F6F0E6D27F}"/>
              </a:ext>
            </a:extLst>
          </p:cNvPr>
          <p:cNvSpPr/>
          <p:nvPr/>
        </p:nvSpPr>
        <p:spPr>
          <a:xfrm>
            <a:off x="10746827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01F3CD04-A035-D963-06FD-36B9E1EF08D3}"/>
              </a:ext>
            </a:extLst>
          </p:cNvPr>
          <p:cNvSpPr/>
          <p:nvPr/>
        </p:nvSpPr>
        <p:spPr>
          <a:xfrm>
            <a:off x="11403722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EF2398B5-111A-9187-4887-7DAB3D23F9E7}"/>
              </a:ext>
            </a:extLst>
          </p:cNvPr>
          <p:cNvSpPr/>
          <p:nvPr/>
        </p:nvSpPr>
        <p:spPr>
          <a:xfrm>
            <a:off x="11062783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1A90F841-BA10-E336-4716-DA25B15D7F0F}"/>
              </a:ext>
            </a:extLst>
          </p:cNvPr>
          <p:cNvSpPr/>
          <p:nvPr/>
        </p:nvSpPr>
        <p:spPr>
          <a:xfrm>
            <a:off x="11075275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737F937B-F897-4093-4B77-DC8FB4AC07C4}"/>
              </a:ext>
            </a:extLst>
          </p:cNvPr>
          <p:cNvSpPr/>
          <p:nvPr/>
        </p:nvSpPr>
        <p:spPr>
          <a:xfrm>
            <a:off x="11732170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F7D7E897-5918-110D-87DC-476ED983D80D}"/>
              </a:ext>
            </a:extLst>
          </p:cNvPr>
          <p:cNvSpPr/>
          <p:nvPr/>
        </p:nvSpPr>
        <p:spPr>
          <a:xfrm>
            <a:off x="11719678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50381E1E-CE29-0A10-FB7D-E3C660C3856A}"/>
              </a:ext>
            </a:extLst>
          </p:cNvPr>
          <p:cNvSpPr/>
          <p:nvPr/>
        </p:nvSpPr>
        <p:spPr>
          <a:xfrm>
            <a:off x="10405886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E0CE251A-C99D-969F-415D-B2F86794DBBF}"/>
              </a:ext>
            </a:extLst>
          </p:cNvPr>
          <p:cNvSpPr/>
          <p:nvPr/>
        </p:nvSpPr>
        <p:spPr>
          <a:xfrm>
            <a:off x="8605343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64AE5040-E026-7B30-D961-E9CD91062B2F}"/>
              </a:ext>
            </a:extLst>
          </p:cNvPr>
          <p:cNvSpPr/>
          <p:nvPr/>
        </p:nvSpPr>
        <p:spPr>
          <a:xfrm>
            <a:off x="9262239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CB528FD9-7138-C710-C349-51C4B20D5360}"/>
              </a:ext>
            </a:extLst>
          </p:cNvPr>
          <p:cNvSpPr/>
          <p:nvPr/>
        </p:nvSpPr>
        <p:spPr>
          <a:xfrm>
            <a:off x="8921299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4186C157-A27A-6FE6-101A-47FA7CEA3E50}"/>
              </a:ext>
            </a:extLst>
          </p:cNvPr>
          <p:cNvSpPr/>
          <p:nvPr/>
        </p:nvSpPr>
        <p:spPr>
          <a:xfrm>
            <a:off x="9578195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D5577D6D-5B1A-299A-2961-6FF431249927}"/>
              </a:ext>
            </a:extLst>
          </p:cNvPr>
          <p:cNvSpPr/>
          <p:nvPr/>
        </p:nvSpPr>
        <p:spPr>
          <a:xfrm>
            <a:off x="8264402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8412C09C-AEE0-E698-CD8B-460A82067A80}"/>
              </a:ext>
            </a:extLst>
          </p:cNvPr>
          <p:cNvSpPr/>
          <p:nvPr/>
        </p:nvSpPr>
        <p:spPr>
          <a:xfrm>
            <a:off x="9971689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CE71C21A-AEC5-4AC1-6F56-D691A053C8F6}"/>
              </a:ext>
            </a:extLst>
          </p:cNvPr>
          <p:cNvSpPr/>
          <p:nvPr/>
        </p:nvSpPr>
        <p:spPr>
          <a:xfrm>
            <a:off x="11403076" y="207019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C9049E6B-F31C-2CD6-FDC4-D88857387CF7}"/>
              </a:ext>
            </a:extLst>
          </p:cNvPr>
          <p:cNvSpPr/>
          <p:nvPr/>
        </p:nvSpPr>
        <p:spPr>
          <a:xfrm>
            <a:off x="11940223" y="262446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1DE18D96-2F49-93B0-23F9-202AF798B90B}"/>
              </a:ext>
            </a:extLst>
          </p:cNvPr>
          <p:cNvSpPr/>
          <p:nvPr/>
        </p:nvSpPr>
        <p:spPr>
          <a:xfrm>
            <a:off x="11988683" y="182035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0C484604-78DC-C4B2-9052-F67D802FB9CB}"/>
              </a:ext>
            </a:extLst>
          </p:cNvPr>
          <p:cNvSpPr/>
          <p:nvPr/>
        </p:nvSpPr>
        <p:spPr>
          <a:xfrm>
            <a:off x="11994929" y="119932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47AAE475-2362-214F-2CA5-689A8FFDE87E}"/>
              </a:ext>
            </a:extLst>
          </p:cNvPr>
          <p:cNvSpPr/>
          <p:nvPr/>
        </p:nvSpPr>
        <p:spPr>
          <a:xfrm>
            <a:off x="11942377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B70B2DEB-7121-10AA-27A5-7AD973CC484D}"/>
              </a:ext>
            </a:extLst>
          </p:cNvPr>
          <p:cNvSpPr/>
          <p:nvPr/>
        </p:nvSpPr>
        <p:spPr>
          <a:xfrm>
            <a:off x="11402430" y="140931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0409D9-B573-68FC-23AC-E96B3971EA2E}"/>
              </a:ext>
            </a:extLst>
          </p:cNvPr>
          <p:cNvSpPr txBox="1"/>
          <p:nvPr/>
        </p:nvSpPr>
        <p:spPr>
          <a:xfrm>
            <a:off x="1604792" y="380921"/>
            <a:ext cx="84692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latin typeface="Times New Roman"/>
                <a:ea typeface="Tahoma"/>
                <a:cs typeface="Tahoma"/>
              </a:rPr>
              <a:t>Alternative &amp; Analysis</a:t>
            </a:r>
            <a:endParaRPr lang="en-US" sz="5400">
              <a:solidFill>
                <a:srgbClr val="FFFFFF"/>
              </a:solidFill>
              <a:latin typeface="Times New Roman"/>
              <a:ea typeface="Tahoma"/>
              <a:cs typeface="Tahoma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BC0222-28DA-5D64-6D50-9AC45AA9664C}"/>
              </a:ext>
            </a:extLst>
          </p:cNvPr>
          <p:cNvCxnSpPr/>
          <p:nvPr/>
        </p:nvCxnSpPr>
        <p:spPr>
          <a:xfrm>
            <a:off x="5378203" y="1824954"/>
            <a:ext cx="33252" cy="445720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3F0991-2500-6F30-49A2-69716B8A9F40}"/>
              </a:ext>
            </a:extLst>
          </p:cNvPr>
          <p:cNvSpPr txBox="1"/>
          <p:nvPr/>
        </p:nvSpPr>
        <p:spPr>
          <a:xfrm>
            <a:off x="763164" y="1925936"/>
            <a:ext cx="4336258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/>
                <a:ea typeface="Tahoma"/>
                <a:cs typeface="Tahoma"/>
              </a:rPr>
              <a:t>Siri Based App</a:t>
            </a:r>
            <a:endParaRPr lang="en-US" sz="2000" b="1">
              <a:latin typeface="Times New Roman"/>
              <a:cs typeface="Times New Roman"/>
            </a:endParaRPr>
          </a:p>
          <a:p>
            <a:pPr algn="ctr"/>
            <a:endParaRPr lang="en-US" sz="2000" b="1">
              <a:solidFill>
                <a:srgbClr val="FFFFFF"/>
              </a:solidFill>
              <a:latin typeface="Times New Roman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>
                <a:solidFill>
                  <a:srgbClr val="FFFFFF"/>
                </a:solidFill>
                <a:latin typeface="Times New Roman"/>
                <a:ea typeface="Tahoma"/>
                <a:cs typeface="Tahoma"/>
              </a:rPr>
              <a:t>Easily Accessible - 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Customers can get quotes, ask questions, and file claims directly through the app without needing to </a:t>
            </a:r>
            <a:r>
              <a:rPr lang="en-US" sz="160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for assistance.</a:t>
            </a:r>
            <a:endParaRPr lang="en-US" sz="2400" b="1">
              <a:solidFill>
                <a:schemeClr val="bg1"/>
              </a:solidFill>
              <a:latin typeface="Times New Roman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Increased Engagement and Accessibility</a:t>
            </a:r>
            <a:r>
              <a:rPr lang="en-US" sz="24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- 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A user-friendly app with AI makes insurance easier and more modern for clients.</a:t>
            </a:r>
            <a:endParaRPr lang="en-US" sz="1600" b="1">
              <a:solidFill>
                <a:srgbClr val="FFFFFF"/>
              </a:solidFill>
              <a:latin typeface="Times New Roman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Integrating Emerging Technologies</a:t>
            </a:r>
            <a:r>
              <a:rPr lang="en-US" sz="24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-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algins  with the industry trend of tech-driven solutions.</a:t>
            </a:r>
            <a:endParaRPr lang="en-US" sz="1600" b="1">
              <a:solidFill>
                <a:srgbClr val="FFFFFF"/>
              </a:solidFill>
              <a:latin typeface="Times New Roman"/>
              <a:ea typeface="Tahoma"/>
              <a:cs typeface="Tahom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EE83EF-A322-FECD-BBC7-EE19FA5F4008}"/>
              </a:ext>
            </a:extLst>
          </p:cNvPr>
          <p:cNvSpPr txBox="1"/>
          <p:nvPr/>
        </p:nvSpPr>
        <p:spPr>
          <a:xfrm>
            <a:off x="5839695" y="2052851"/>
            <a:ext cx="489781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/>
                <a:ea typeface="Tahoma"/>
                <a:cs typeface="Tahoma"/>
              </a:rPr>
              <a:t>CONS</a:t>
            </a:r>
          </a:p>
          <a:p>
            <a:pPr algn="ctr"/>
            <a:endParaRPr lang="en-US" sz="2000" b="1">
              <a:solidFill>
                <a:srgbClr val="FFFFFF"/>
              </a:solidFill>
              <a:latin typeface="Times New Roman"/>
              <a:ea typeface="Tahoma"/>
              <a:cs typeface="Tahom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Client Needs Overlooked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- prioritizes revenue over delivering personalized, client-centric solutions.</a:t>
            </a:r>
            <a:endParaRPr lang="en-US" sz="1600" b="1">
              <a:solidFill>
                <a:srgbClr val="FFFFFF"/>
              </a:solidFill>
              <a:latin typeface="Times New Roman"/>
              <a:ea typeface="Tahoma"/>
              <a:cs typeface="Tahoma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Regulatory Risks-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Raises significant concerns about data privacy and liability, breaking trust and satisfaction within customers.</a:t>
            </a:r>
            <a:endParaRPr lang="en-US" sz="1600" b="1">
              <a:solidFill>
                <a:srgbClr val="FFFFFF"/>
              </a:solidFill>
              <a:latin typeface="Times New Roman"/>
              <a:ea typeface="Tahoma"/>
              <a:cs typeface="Tahoma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Limited Differentiation - 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It doesn’t offer the same level of proactive risk mitigation as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Exsure’s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monitoring and personalized policies.</a:t>
            </a:r>
            <a:endParaRPr lang="en-US" sz="1600">
              <a:solidFill>
                <a:srgbClr val="FFFFFF"/>
              </a:solidFill>
              <a:latin typeface="Times New Roman"/>
              <a:ea typeface="Tahoma"/>
              <a:cs typeface="Tahoma"/>
            </a:endParaRPr>
          </a:p>
          <a:p>
            <a:pPr marL="342900" indent="-342900" algn="ctr">
              <a:buFont typeface="Arial"/>
              <a:buChar char="•"/>
            </a:pPr>
            <a:endParaRPr lang="en-US" sz="1600" b="1">
              <a:solidFill>
                <a:srgbClr val="FFFFFF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1893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alf Frame 27">
            <a:extLst>
              <a:ext uri="{FF2B5EF4-FFF2-40B4-BE49-F238E27FC236}">
                <a16:creationId xmlns:a16="http://schemas.microsoft.com/office/drawing/2014/main" id="{BB0464A6-4C00-40B8-BED2-D161730049E7}"/>
              </a:ext>
            </a:extLst>
          </p:cNvPr>
          <p:cNvSpPr/>
          <p:nvPr/>
        </p:nvSpPr>
        <p:spPr>
          <a:xfrm rot="4860000">
            <a:off x="-1129189" y="6503661"/>
            <a:ext cx="3735049" cy="1792573"/>
          </a:xfrm>
          <a:prstGeom prst="halfFrame">
            <a:avLst/>
          </a:prstGeom>
          <a:solidFill>
            <a:srgbClr val="56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72F274-1CAF-D00F-B116-FFFC6AF0AB10}"/>
              </a:ext>
            </a:extLst>
          </p:cNvPr>
          <p:cNvSpPr/>
          <p:nvPr/>
        </p:nvSpPr>
        <p:spPr>
          <a:xfrm>
            <a:off x="640495" y="4232125"/>
            <a:ext cx="2430517" cy="2259725"/>
          </a:xfrm>
          <a:prstGeom prst="roundRect">
            <a:avLst/>
          </a:prstGeom>
          <a:solidFill>
            <a:srgbClr val="145D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097254-51EC-73A6-C15F-B1F8BBBAF2F0}"/>
              </a:ext>
            </a:extLst>
          </p:cNvPr>
          <p:cNvSpPr/>
          <p:nvPr/>
        </p:nvSpPr>
        <p:spPr>
          <a:xfrm>
            <a:off x="617168" y="1642880"/>
            <a:ext cx="2430517" cy="2259725"/>
          </a:xfrm>
          <a:prstGeom prst="roundRect">
            <a:avLst/>
          </a:prstGeom>
          <a:solidFill>
            <a:srgbClr val="145D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9B4A15-5612-99B2-8A95-C10F321D553F}"/>
              </a:ext>
            </a:extLst>
          </p:cNvPr>
          <p:cNvSpPr/>
          <p:nvPr/>
        </p:nvSpPr>
        <p:spPr>
          <a:xfrm>
            <a:off x="3377383" y="1642880"/>
            <a:ext cx="2430517" cy="2259725"/>
          </a:xfrm>
          <a:prstGeom prst="roundRect">
            <a:avLst/>
          </a:prstGeom>
          <a:solidFill>
            <a:srgbClr val="0071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522795-F83E-3E21-479D-B972383A7B63}"/>
              </a:ext>
            </a:extLst>
          </p:cNvPr>
          <p:cNvSpPr/>
          <p:nvPr/>
        </p:nvSpPr>
        <p:spPr>
          <a:xfrm>
            <a:off x="6176549" y="1642880"/>
            <a:ext cx="2430517" cy="2259725"/>
          </a:xfrm>
          <a:prstGeom prst="roundRect">
            <a:avLst/>
          </a:prstGeom>
          <a:solidFill>
            <a:srgbClr val="56A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1BC8C3-5C68-6FB4-EE11-6ED416FE9A4C}"/>
              </a:ext>
            </a:extLst>
          </p:cNvPr>
          <p:cNvSpPr/>
          <p:nvPr/>
        </p:nvSpPr>
        <p:spPr>
          <a:xfrm>
            <a:off x="8954069" y="1642880"/>
            <a:ext cx="2430517" cy="2259725"/>
          </a:xfrm>
          <a:prstGeom prst="roundRect">
            <a:avLst/>
          </a:prstGeom>
          <a:solidFill>
            <a:srgbClr val="4BD1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4EFD6-BA5B-D50E-00D5-ED05BA920E59}"/>
              </a:ext>
            </a:extLst>
          </p:cNvPr>
          <p:cNvSpPr txBox="1"/>
          <p:nvPr/>
        </p:nvSpPr>
        <p:spPr>
          <a:xfrm>
            <a:off x="1072542" y="805300"/>
            <a:ext cx="1537132" cy="1466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>
                <a:solidFill>
                  <a:srgbClr val="FFFFFF"/>
                </a:solidFill>
                <a:latin typeface="Tahoma"/>
                <a:ea typeface="Tahoma"/>
                <a:cs typeface="Tahoma"/>
              </a:rPr>
              <a:t>S</a:t>
            </a:r>
            <a:endParaRPr lang="en-US" sz="8800">
              <a:solidFill>
                <a:srgbClr val="FFFFFF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FB022-00E4-9829-4840-562A8C9A865E}"/>
              </a:ext>
            </a:extLst>
          </p:cNvPr>
          <p:cNvSpPr txBox="1"/>
          <p:nvPr/>
        </p:nvSpPr>
        <p:spPr>
          <a:xfrm>
            <a:off x="3824080" y="832192"/>
            <a:ext cx="153713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>
                <a:solidFill>
                  <a:srgbClr val="FFFFFF"/>
                </a:solidFill>
                <a:latin typeface="Tahoma"/>
                <a:ea typeface="Tahoma"/>
                <a:cs typeface="Tahoma"/>
              </a:rPr>
              <a:t>W</a:t>
            </a:r>
            <a:endParaRPr lang="en-US" sz="8800">
              <a:solidFill>
                <a:srgbClr val="FFFFFF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809C85-1980-47D6-3E7A-1E8F631B38A0}"/>
              </a:ext>
            </a:extLst>
          </p:cNvPr>
          <p:cNvSpPr txBox="1"/>
          <p:nvPr/>
        </p:nvSpPr>
        <p:spPr>
          <a:xfrm>
            <a:off x="6576372" y="801969"/>
            <a:ext cx="153713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>
                <a:solidFill>
                  <a:srgbClr val="FFFFFF"/>
                </a:solidFill>
                <a:latin typeface="Tahoma"/>
                <a:ea typeface="Tahoma"/>
                <a:cs typeface="Tahoma"/>
              </a:rPr>
              <a:t>O</a:t>
            </a:r>
            <a:endParaRPr lang="en-US" sz="8800">
              <a:solidFill>
                <a:srgbClr val="FFFFFF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AD807-5EDA-8BAD-2088-C39CF3CA32C0}"/>
              </a:ext>
            </a:extLst>
          </p:cNvPr>
          <p:cNvSpPr txBox="1"/>
          <p:nvPr/>
        </p:nvSpPr>
        <p:spPr>
          <a:xfrm>
            <a:off x="9396614" y="803304"/>
            <a:ext cx="153713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>
                <a:solidFill>
                  <a:srgbClr val="FFFFFF"/>
                </a:solidFill>
                <a:latin typeface="Tahoma"/>
                <a:ea typeface="Tahoma"/>
                <a:cs typeface="Tahoma"/>
              </a:rPr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C2AC2E-E580-600D-9A2A-5958F07D2693}"/>
              </a:ext>
            </a:extLst>
          </p:cNvPr>
          <p:cNvSpPr txBox="1"/>
          <p:nvPr/>
        </p:nvSpPr>
        <p:spPr>
          <a:xfrm>
            <a:off x="904720" y="2099635"/>
            <a:ext cx="18627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57B0FE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800" b="1">
                <a:solidFill>
                  <a:srgbClr val="051D40"/>
                </a:solidFill>
                <a:latin typeface="Times New Roman"/>
                <a:ea typeface="Tahoma"/>
                <a:cs typeface="Tahoma"/>
              </a:rPr>
              <a:t>Strengths</a:t>
            </a:r>
            <a:endParaRPr lang="en-US" sz="2000">
              <a:solidFill>
                <a:srgbClr val="051D40"/>
              </a:solidFill>
              <a:latin typeface="Times New Roman"/>
              <a:ea typeface="Tahoma"/>
              <a:cs typeface="Tahom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BF059-253B-3CA6-4BFC-2F2DDEB27944}"/>
              </a:ext>
            </a:extLst>
          </p:cNvPr>
          <p:cNvSpPr txBox="1"/>
          <p:nvPr/>
        </p:nvSpPr>
        <p:spPr>
          <a:xfrm>
            <a:off x="3570870" y="2099634"/>
            <a:ext cx="20501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051D40"/>
                </a:solidFill>
                <a:latin typeface="Times New Roman"/>
                <a:ea typeface="Tahoma"/>
                <a:cs typeface="Tahoma"/>
              </a:rPr>
              <a:t>Weaknesses</a:t>
            </a:r>
            <a:endParaRPr lang="en-US" sz="2000">
              <a:solidFill>
                <a:srgbClr val="051D40"/>
              </a:solidFill>
              <a:latin typeface="Times New Roman"/>
              <a:ea typeface="Tahoma"/>
              <a:cs typeface="Tahom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AC49-1324-C0C0-D274-61AEBA505858}"/>
              </a:ext>
            </a:extLst>
          </p:cNvPr>
          <p:cNvSpPr txBox="1"/>
          <p:nvPr/>
        </p:nvSpPr>
        <p:spPr>
          <a:xfrm>
            <a:off x="6128234" y="2096176"/>
            <a:ext cx="25123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051D40"/>
                </a:solidFill>
                <a:latin typeface="Times New Roman"/>
                <a:ea typeface="Tahoma"/>
                <a:cs typeface="Tahoma"/>
              </a:rPr>
              <a:t>Opportunities </a:t>
            </a:r>
            <a:endParaRPr lang="en-US" sz="2800" err="1">
              <a:solidFill>
                <a:srgbClr val="051D40"/>
              </a:solidFill>
              <a:latin typeface="Times New Roman"/>
              <a:ea typeface="Tahoma"/>
              <a:cs typeface="Tahom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FD7D39-1056-39AC-432E-97E21F70FFA7}"/>
              </a:ext>
            </a:extLst>
          </p:cNvPr>
          <p:cNvSpPr txBox="1"/>
          <p:nvPr/>
        </p:nvSpPr>
        <p:spPr>
          <a:xfrm>
            <a:off x="9143351" y="2018254"/>
            <a:ext cx="20501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051D40"/>
                </a:solidFill>
                <a:latin typeface="Times New Roman"/>
                <a:ea typeface="Tahoma"/>
                <a:cs typeface="Tahoma"/>
              </a:rPr>
              <a:t>Threats</a:t>
            </a:r>
            <a:endParaRPr lang="en-US" sz="2800">
              <a:solidFill>
                <a:srgbClr val="051D40"/>
              </a:solidFill>
              <a:latin typeface="Times New Roman"/>
              <a:ea typeface="Tahoma"/>
              <a:cs typeface="Tahom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133D5-AF00-4FEB-710C-2FAA50F5811A}"/>
              </a:ext>
            </a:extLst>
          </p:cNvPr>
          <p:cNvSpPr txBox="1"/>
          <p:nvPr/>
        </p:nvSpPr>
        <p:spPr>
          <a:xfrm>
            <a:off x="608131" y="2516775"/>
            <a:ext cx="246202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ExSure</a:t>
            </a:r>
            <a:r>
              <a:rPr lang="en-US" sz="1400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 provides personalized cybersecurity insurance with integrated risk profiling and proactive monitoring, combining protection and prevention in one platform.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4E452A-296F-DA29-7753-36102BBB4857}"/>
              </a:ext>
            </a:extLst>
          </p:cNvPr>
          <p:cNvSpPr txBox="1"/>
          <p:nvPr/>
        </p:nvSpPr>
        <p:spPr>
          <a:xfrm>
            <a:off x="3398229" y="2516774"/>
            <a:ext cx="240283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The app's complexity may challenge less tech-savvy users, and high costs for AI-driven features could affect pricing.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49C57-574C-CC05-B0DA-862391C9BD22}"/>
              </a:ext>
            </a:extLst>
          </p:cNvPr>
          <p:cNvSpPr txBox="1"/>
          <p:nvPr/>
        </p:nvSpPr>
        <p:spPr>
          <a:xfrm>
            <a:off x="6075720" y="2516773"/>
            <a:ext cx="262478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Rising demand for cyber insurance and expansion potential in sectors like healthcare and finance position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ExSure</a:t>
            </a:r>
            <a:r>
              <a:rPr lang="en-US" sz="1400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 as a leader in industry-specific solutions.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FC044-61BF-F848-E598-41D0D43EADC4}"/>
              </a:ext>
            </a:extLst>
          </p:cNvPr>
          <p:cNvSpPr txBox="1"/>
          <p:nvPr/>
        </p:nvSpPr>
        <p:spPr>
          <a:xfrm>
            <a:off x="9107650" y="2590752"/>
            <a:ext cx="227707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Strong competition from established firms and the fast pace of cyber threats require constant adaptation.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9" name="Half Frame 28">
            <a:extLst>
              <a:ext uri="{FF2B5EF4-FFF2-40B4-BE49-F238E27FC236}">
                <a16:creationId xmlns:a16="http://schemas.microsoft.com/office/drawing/2014/main" id="{DFA75D41-6322-070A-5976-954976A8F53D}"/>
              </a:ext>
            </a:extLst>
          </p:cNvPr>
          <p:cNvSpPr/>
          <p:nvPr/>
        </p:nvSpPr>
        <p:spPr>
          <a:xfrm rot="13140000">
            <a:off x="8771612" y="-965609"/>
            <a:ext cx="4009867" cy="1936228"/>
          </a:xfrm>
          <a:prstGeom prst="halfFrame">
            <a:avLst/>
          </a:prstGeom>
          <a:solidFill>
            <a:srgbClr val="56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9AC71E-EE3B-F61C-409B-877A64CB5143}"/>
              </a:ext>
            </a:extLst>
          </p:cNvPr>
          <p:cNvSpPr/>
          <p:nvPr/>
        </p:nvSpPr>
        <p:spPr>
          <a:xfrm>
            <a:off x="3400710" y="4232125"/>
            <a:ext cx="2430517" cy="2259725"/>
          </a:xfrm>
          <a:prstGeom prst="roundRect">
            <a:avLst/>
          </a:prstGeom>
          <a:solidFill>
            <a:srgbClr val="0071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E94AD7-0772-D4BA-F1A5-290CC0E68250}"/>
              </a:ext>
            </a:extLst>
          </p:cNvPr>
          <p:cNvSpPr/>
          <p:nvPr/>
        </p:nvSpPr>
        <p:spPr>
          <a:xfrm>
            <a:off x="6176549" y="4232125"/>
            <a:ext cx="2430517" cy="2259725"/>
          </a:xfrm>
          <a:prstGeom prst="roundRect">
            <a:avLst/>
          </a:prstGeom>
          <a:solidFill>
            <a:srgbClr val="56A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730175-974B-B6F9-4E99-7E30A221DCE7}"/>
              </a:ext>
            </a:extLst>
          </p:cNvPr>
          <p:cNvSpPr/>
          <p:nvPr/>
        </p:nvSpPr>
        <p:spPr>
          <a:xfrm>
            <a:off x="8954069" y="4232125"/>
            <a:ext cx="2430517" cy="2259725"/>
          </a:xfrm>
          <a:prstGeom prst="roundRect">
            <a:avLst/>
          </a:prstGeom>
          <a:solidFill>
            <a:srgbClr val="4BD1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FD06F-E9AD-19E9-AB21-9453AFF643B3}"/>
              </a:ext>
            </a:extLst>
          </p:cNvPr>
          <p:cNvSpPr txBox="1"/>
          <p:nvPr/>
        </p:nvSpPr>
        <p:spPr>
          <a:xfrm>
            <a:off x="1073019" y="4447591"/>
            <a:ext cx="15706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051D40"/>
                </a:solidFill>
                <a:latin typeface="Times New Roman"/>
                <a:ea typeface="Tahoma"/>
                <a:cs typeface="Tahoma"/>
              </a:rPr>
              <a:t>Risk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860EC-411F-3172-E397-8861EB936BF3}"/>
              </a:ext>
            </a:extLst>
          </p:cNvPr>
          <p:cNvSpPr txBox="1"/>
          <p:nvPr/>
        </p:nvSpPr>
        <p:spPr>
          <a:xfrm>
            <a:off x="6640285" y="4470918"/>
            <a:ext cx="1415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051D40"/>
                </a:solidFill>
                <a:latin typeface="Times New Roman"/>
                <a:ea typeface="Tahoma"/>
                <a:cs typeface="Tahoma"/>
              </a:rPr>
              <a:t>Risk</a:t>
            </a:r>
            <a:endParaRPr lang="en-US">
              <a:latin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8173C-E8FD-DE05-7AB5-622DED67BFF4}"/>
              </a:ext>
            </a:extLst>
          </p:cNvPr>
          <p:cNvSpPr txBox="1"/>
          <p:nvPr/>
        </p:nvSpPr>
        <p:spPr>
          <a:xfrm>
            <a:off x="3740021" y="4470918"/>
            <a:ext cx="17494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051D40"/>
                </a:solidFill>
                <a:latin typeface="Times New Roman"/>
                <a:ea typeface="Tahoma"/>
                <a:cs typeface="Tahoma"/>
              </a:rPr>
              <a:t>Solution</a:t>
            </a:r>
            <a:endParaRPr lang="en-US">
              <a:latin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7855BF-67DE-C05F-26D5-3A85C07F1B93}"/>
              </a:ext>
            </a:extLst>
          </p:cNvPr>
          <p:cNvSpPr txBox="1"/>
          <p:nvPr/>
        </p:nvSpPr>
        <p:spPr>
          <a:xfrm>
            <a:off x="9237304" y="4470917"/>
            <a:ext cx="18505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051D40"/>
                </a:solidFill>
                <a:latin typeface="Times New Roman"/>
                <a:ea typeface="Tahoma"/>
                <a:cs typeface="Tahoma"/>
              </a:rPr>
              <a:t>Solution</a:t>
            </a:r>
            <a:endParaRPr lang="en-US">
              <a:latin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D751D-FF35-1EA1-A729-67812A9B8B78}"/>
              </a:ext>
            </a:extLst>
          </p:cNvPr>
          <p:cNvSpPr txBox="1"/>
          <p:nvPr/>
        </p:nvSpPr>
        <p:spPr>
          <a:xfrm>
            <a:off x="1073020" y="4828591"/>
            <a:ext cx="167950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Times New Roman"/>
                <a:cs typeface="Times New Roman"/>
              </a:rPr>
              <a:t>Rising cyberattack frequency and complexity increase security risks and potential claim costs.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CAFF86-0F73-79FE-6B4C-D025702AC489}"/>
              </a:ext>
            </a:extLst>
          </p:cNvPr>
          <p:cNvSpPr txBox="1"/>
          <p:nvPr/>
        </p:nvSpPr>
        <p:spPr>
          <a:xfrm>
            <a:off x="3677815" y="4828591"/>
            <a:ext cx="187389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Times New Roman"/>
                <a:cs typeface="Times New Roman"/>
              </a:rPr>
              <a:t>Use AI-driven threat detection and real-time monitoring to proactively identify and manage risks.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94DAA9-6D96-1D14-C72B-256524A317DD}"/>
              </a:ext>
            </a:extLst>
          </p:cNvPr>
          <p:cNvSpPr txBox="1"/>
          <p:nvPr/>
        </p:nvSpPr>
        <p:spPr>
          <a:xfrm>
            <a:off x="6593631" y="4828592"/>
            <a:ext cx="160953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Times New Roman"/>
                <a:cs typeface="Times New Roman"/>
              </a:rPr>
              <a:t>Changing data privacy laws and cybersecurity regulations create operational challenges.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97C12-70BF-E5B9-2082-144C46802B70}"/>
              </a:ext>
            </a:extLst>
          </p:cNvPr>
          <p:cNvSpPr txBox="1"/>
          <p:nvPr/>
        </p:nvSpPr>
        <p:spPr>
          <a:xfrm>
            <a:off x="9315060" y="4828591"/>
            <a:ext cx="177281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Times New Roman"/>
                <a:cs typeface="Times New Roman"/>
              </a:rPr>
              <a:t>Regularly update to comply with global standards, ensuring data protection and maintaining credibility.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83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FAAFCE9-B1D9-69C1-AF45-636E3FD5ACE6}"/>
              </a:ext>
            </a:extLst>
          </p:cNvPr>
          <p:cNvSpPr/>
          <p:nvPr/>
        </p:nvSpPr>
        <p:spPr>
          <a:xfrm>
            <a:off x="341585" y="6345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0109BB5-CC0E-BDAC-CA4A-3FC06E38C82C}"/>
              </a:ext>
            </a:extLst>
          </p:cNvPr>
          <p:cNvSpPr/>
          <p:nvPr/>
        </p:nvSpPr>
        <p:spPr>
          <a:xfrm>
            <a:off x="998481" y="6345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9FD2FB5-D4DF-379A-C515-A00A7AB692DF}"/>
              </a:ext>
            </a:extLst>
          </p:cNvPr>
          <p:cNvSpPr/>
          <p:nvPr/>
        </p:nvSpPr>
        <p:spPr>
          <a:xfrm>
            <a:off x="670033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8DC677C-D291-EEE4-B0B1-34C1703E0685}"/>
              </a:ext>
            </a:extLst>
          </p:cNvPr>
          <p:cNvSpPr/>
          <p:nvPr/>
        </p:nvSpPr>
        <p:spPr>
          <a:xfrm>
            <a:off x="1326929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0CC0589-ED3A-7965-5B68-9734DB6642BE}"/>
              </a:ext>
            </a:extLst>
          </p:cNvPr>
          <p:cNvSpPr/>
          <p:nvPr/>
        </p:nvSpPr>
        <p:spPr>
          <a:xfrm>
            <a:off x="13136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90557F62-645B-DB27-2433-B54D5132C864}"/>
              </a:ext>
            </a:extLst>
          </p:cNvPr>
          <p:cNvSpPr/>
          <p:nvPr/>
        </p:nvSpPr>
        <p:spPr>
          <a:xfrm>
            <a:off x="2351688" y="63390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6149A15B-468B-D209-89F7-39674523C7D8}"/>
              </a:ext>
            </a:extLst>
          </p:cNvPr>
          <p:cNvSpPr/>
          <p:nvPr/>
        </p:nvSpPr>
        <p:spPr>
          <a:xfrm>
            <a:off x="2351688" y="751489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F877087E-F04B-33D1-784F-1C53043840C4}"/>
              </a:ext>
            </a:extLst>
          </p:cNvPr>
          <p:cNvSpPr/>
          <p:nvPr/>
        </p:nvSpPr>
        <p:spPr>
          <a:xfrm>
            <a:off x="1694791" y="751489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F57A7398-3DC2-640D-708A-0E38A72A6469}"/>
              </a:ext>
            </a:extLst>
          </p:cNvPr>
          <p:cNvSpPr/>
          <p:nvPr/>
        </p:nvSpPr>
        <p:spPr>
          <a:xfrm>
            <a:off x="3008584" y="751489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56BD2BFE-BAF1-AD76-7E70-BB3C60968CCB}"/>
              </a:ext>
            </a:extLst>
          </p:cNvPr>
          <p:cNvSpPr/>
          <p:nvPr/>
        </p:nvSpPr>
        <p:spPr>
          <a:xfrm>
            <a:off x="3008584" y="63390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C012B37B-A125-25EF-C4E7-D57885EF465B}"/>
              </a:ext>
            </a:extLst>
          </p:cNvPr>
          <p:cNvSpPr/>
          <p:nvPr/>
        </p:nvSpPr>
        <p:spPr>
          <a:xfrm>
            <a:off x="1694791" y="63390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7962A9A1-DBD6-EC75-6EA7-C622D98D240E}"/>
              </a:ext>
            </a:extLst>
          </p:cNvPr>
          <p:cNvSpPr/>
          <p:nvPr/>
        </p:nvSpPr>
        <p:spPr>
          <a:xfrm>
            <a:off x="2115205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3761D3A9-DF45-1A43-D061-F05A5AC36929}"/>
              </a:ext>
            </a:extLst>
          </p:cNvPr>
          <p:cNvSpPr/>
          <p:nvPr/>
        </p:nvSpPr>
        <p:spPr>
          <a:xfrm>
            <a:off x="-13140" y="46245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292F25E2-ED63-C1C3-950B-7F080CAD1496}"/>
              </a:ext>
            </a:extLst>
          </p:cNvPr>
          <p:cNvSpPr/>
          <p:nvPr/>
        </p:nvSpPr>
        <p:spPr>
          <a:xfrm>
            <a:off x="578067" y="462455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87428032-0DD9-4F7C-2D98-9CE59A971D29}"/>
              </a:ext>
            </a:extLst>
          </p:cNvPr>
          <p:cNvSpPr/>
          <p:nvPr/>
        </p:nvSpPr>
        <p:spPr>
          <a:xfrm>
            <a:off x="315308" y="522889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9D8EF16C-D9E6-C0E0-7602-C1F6F0E6D27F}"/>
              </a:ext>
            </a:extLst>
          </p:cNvPr>
          <p:cNvSpPr/>
          <p:nvPr/>
        </p:nvSpPr>
        <p:spPr>
          <a:xfrm>
            <a:off x="10746827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01F3CD04-A035-D963-06FD-36B9E1EF08D3}"/>
              </a:ext>
            </a:extLst>
          </p:cNvPr>
          <p:cNvSpPr/>
          <p:nvPr/>
        </p:nvSpPr>
        <p:spPr>
          <a:xfrm>
            <a:off x="11403722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EF2398B5-111A-9187-4887-7DAB3D23F9E7}"/>
              </a:ext>
            </a:extLst>
          </p:cNvPr>
          <p:cNvSpPr/>
          <p:nvPr/>
        </p:nvSpPr>
        <p:spPr>
          <a:xfrm>
            <a:off x="11062783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1A90F841-BA10-E336-4716-DA25B15D7F0F}"/>
              </a:ext>
            </a:extLst>
          </p:cNvPr>
          <p:cNvSpPr/>
          <p:nvPr/>
        </p:nvSpPr>
        <p:spPr>
          <a:xfrm>
            <a:off x="11075275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737F937B-F897-4093-4B77-DC8FB4AC07C4}"/>
              </a:ext>
            </a:extLst>
          </p:cNvPr>
          <p:cNvSpPr/>
          <p:nvPr/>
        </p:nvSpPr>
        <p:spPr>
          <a:xfrm>
            <a:off x="11732170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F7D7E897-5918-110D-87DC-476ED983D80D}"/>
              </a:ext>
            </a:extLst>
          </p:cNvPr>
          <p:cNvSpPr/>
          <p:nvPr/>
        </p:nvSpPr>
        <p:spPr>
          <a:xfrm>
            <a:off x="11719678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50381E1E-CE29-0A10-FB7D-E3C660C3856A}"/>
              </a:ext>
            </a:extLst>
          </p:cNvPr>
          <p:cNvSpPr/>
          <p:nvPr/>
        </p:nvSpPr>
        <p:spPr>
          <a:xfrm>
            <a:off x="10405886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E0CE251A-C99D-969F-415D-B2F86794DBBF}"/>
              </a:ext>
            </a:extLst>
          </p:cNvPr>
          <p:cNvSpPr/>
          <p:nvPr/>
        </p:nvSpPr>
        <p:spPr>
          <a:xfrm>
            <a:off x="8605343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64AE5040-E026-7B30-D961-E9CD91062B2F}"/>
              </a:ext>
            </a:extLst>
          </p:cNvPr>
          <p:cNvSpPr/>
          <p:nvPr/>
        </p:nvSpPr>
        <p:spPr>
          <a:xfrm>
            <a:off x="9262239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CB528FD9-7138-C710-C349-51C4B20D5360}"/>
              </a:ext>
            </a:extLst>
          </p:cNvPr>
          <p:cNvSpPr/>
          <p:nvPr/>
        </p:nvSpPr>
        <p:spPr>
          <a:xfrm>
            <a:off x="8921299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4186C157-A27A-6FE6-101A-47FA7CEA3E50}"/>
              </a:ext>
            </a:extLst>
          </p:cNvPr>
          <p:cNvSpPr/>
          <p:nvPr/>
        </p:nvSpPr>
        <p:spPr>
          <a:xfrm>
            <a:off x="9578195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D5577D6D-5B1A-299A-2961-6FF431249927}"/>
              </a:ext>
            </a:extLst>
          </p:cNvPr>
          <p:cNvSpPr/>
          <p:nvPr/>
        </p:nvSpPr>
        <p:spPr>
          <a:xfrm>
            <a:off x="8264402" y="-7656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8412C09C-AEE0-E698-CD8B-460A82067A80}"/>
              </a:ext>
            </a:extLst>
          </p:cNvPr>
          <p:cNvSpPr/>
          <p:nvPr/>
        </p:nvSpPr>
        <p:spPr>
          <a:xfrm>
            <a:off x="9971689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CE71C21A-AEC5-4AC1-6F56-D691A053C8F6}"/>
              </a:ext>
            </a:extLst>
          </p:cNvPr>
          <p:cNvSpPr/>
          <p:nvPr/>
        </p:nvSpPr>
        <p:spPr>
          <a:xfrm>
            <a:off x="11403076" y="207019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C9049E6B-F31C-2CD6-FDC4-D88857387CF7}"/>
              </a:ext>
            </a:extLst>
          </p:cNvPr>
          <p:cNvSpPr/>
          <p:nvPr/>
        </p:nvSpPr>
        <p:spPr>
          <a:xfrm>
            <a:off x="11940223" y="262446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1DE18D96-2F49-93B0-23F9-202AF798B90B}"/>
              </a:ext>
            </a:extLst>
          </p:cNvPr>
          <p:cNvSpPr/>
          <p:nvPr/>
        </p:nvSpPr>
        <p:spPr>
          <a:xfrm>
            <a:off x="11988683" y="1820357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0C484604-78DC-C4B2-9052-F67D802FB9CB}"/>
              </a:ext>
            </a:extLst>
          </p:cNvPr>
          <p:cNvSpPr/>
          <p:nvPr/>
        </p:nvSpPr>
        <p:spPr>
          <a:xfrm>
            <a:off x="11994929" y="119932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47AAE475-2362-214F-2CA5-689A8FFDE87E}"/>
              </a:ext>
            </a:extLst>
          </p:cNvPr>
          <p:cNvSpPr/>
          <p:nvPr/>
        </p:nvSpPr>
        <p:spPr>
          <a:xfrm>
            <a:off x="11942377" y="34503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B70B2DEB-7121-10AA-27A5-7AD973CC484D}"/>
              </a:ext>
            </a:extLst>
          </p:cNvPr>
          <p:cNvSpPr/>
          <p:nvPr/>
        </p:nvSpPr>
        <p:spPr>
          <a:xfrm>
            <a:off x="11402430" y="1409312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0409D9-B573-68FC-23AC-E96B3971EA2E}"/>
              </a:ext>
            </a:extLst>
          </p:cNvPr>
          <p:cNvSpPr txBox="1"/>
          <p:nvPr/>
        </p:nvSpPr>
        <p:spPr>
          <a:xfrm>
            <a:off x="3168925" y="743935"/>
            <a:ext cx="58611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latin typeface="Times New Roman"/>
                <a:ea typeface="Tahoma"/>
                <a:cs typeface="Tahoma"/>
              </a:rPr>
              <a:t>Implementation </a:t>
            </a:r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6116917-A386-32C0-0B51-E56A8451DC9C}"/>
              </a:ext>
            </a:extLst>
          </p:cNvPr>
          <p:cNvSpPr/>
          <p:nvPr/>
        </p:nvSpPr>
        <p:spPr>
          <a:xfrm>
            <a:off x="4306455" y="2234045"/>
            <a:ext cx="3579090" cy="958272"/>
          </a:xfrm>
          <a:prstGeom prst="homePlate">
            <a:avLst/>
          </a:prstGeom>
          <a:solidFill>
            <a:srgbClr val="145D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1632CE9-56F5-C1EA-0DAC-D93756D771B1}"/>
              </a:ext>
            </a:extLst>
          </p:cNvPr>
          <p:cNvSpPr/>
          <p:nvPr/>
        </p:nvSpPr>
        <p:spPr>
          <a:xfrm flipH="1">
            <a:off x="4110182" y="3348181"/>
            <a:ext cx="3579090" cy="958272"/>
          </a:xfrm>
          <a:prstGeom prst="homePlate">
            <a:avLst/>
          </a:prstGeom>
          <a:solidFill>
            <a:srgbClr val="0171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7A70894-DDE2-72D7-E946-CB339DEE7B65}"/>
              </a:ext>
            </a:extLst>
          </p:cNvPr>
          <p:cNvSpPr/>
          <p:nvPr/>
        </p:nvSpPr>
        <p:spPr>
          <a:xfrm>
            <a:off x="4306455" y="4479635"/>
            <a:ext cx="3579090" cy="958272"/>
          </a:xfrm>
          <a:prstGeom prst="homePlate">
            <a:avLst/>
          </a:prstGeom>
          <a:solidFill>
            <a:srgbClr val="57A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B41AB-19B7-7F46-E466-687150D708FC}"/>
              </a:ext>
            </a:extLst>
          </p:cNvPr>
          <p:cNvSpPr txBox="1"/>
          <p:nvPr/>
        </p:nvSpPr>
        <p:spPr>
          <a:xfrm>
            <a:off x="4976198" y="2464045"/>
            <a:ext cx="29073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7B0FE"/>
                </a:solidFill>
                <a:latin typeface="Times New Roman"/>
                <a:ea typeface="Tahoma"/>
                <a:cs typeface="Tahoma"/>
              </a:rPr>
              <a:t>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829571-1BDD-22B6-0AE8-E05C53470910}"/>
              </a:ext>
            </a:extLst>
          </p:cNvPr>
          <p:cNvSpPr txBox="1"/>
          <p:nvPr/>
        </p:nvSpPr>
        <p:spPr>
          <a:xfrm>
            <a:off x="7935797" y="2722105"/>
            <a:ext cx="4371975" cy="1331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Develop AI for real-time threat monitoring, customized planning, and adaptable, secure interfaces that adhere to GDPR.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3AEB8B-7D82-A734-9BF2-138DAC652DF6}"/>
              </a:ext>
            </a:extLst>
          </p:cNvPr>
          <p:cNvSpPr txBox="1"/>
          <p:nvPr/>
        </p:nvSpPr>
        <p:spPr>
          <a:xfrm>
            <a:off x="4110232" y="3563385"/>
            <a:ext cx="29073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>
                <a:solidFill>
                  <a:srgbClr val="57B0FE"/>
                </a:solidFill>
                <a:latin typeface="Times New Roman"/>
                <a:ea typeface="Tahoma"/>
                <a:cs typeface="Tahoma"/>
              </a:rPr>
              <a:t>Trial Phase</a:t>
            </a:r>
            <a:endParaRPr lang="en-US" sz="2800">
              <a:solidFill>
                <a:srgbClr val="57B0FE"/>
              </a:solidFill>
              <a:latin typeface="Times New Roman"/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B32C6E-BDD8-75CA-5895-69458A277847}"/>
              </a:ext>
            </a:extLst>
          </p:cNvPr>
          <p:cNvSpPr txBox="1"/>
          <p:nvPr/>
        </p:nvSpPr>
        <p:spPr>
          <a:xfrm>
            <a:off x="383066" y="3826698"/>
            <a:ext cx="372707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Select a diverse trial user base, evaluate AI reliability, system stability, and user satisfaction, then make necessary corrections and add new features.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EA1EA4-417C-8364-2E2C-C8C6772DA719}"/>
              </a:ext>
            </a:extLst>
          </p:cNvPr>
          <p:cNvSpPr txBox="1"/>
          <p:nvPr/>
        </p:nvSpPr>
        <p:spPr>
          <a:xfrm>
            <a:off x="4647432" y="4709299"/>
            <a:ext cx="29073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45DA0"/>
                </a:solidFill>
                <a:latin typeface="Times New Roman"/>
                <a:ea typeface="Tahoma"/>
                <a:cs typeface="Tahoma"/>
              </a:rPr>
              <a:t>Official Launch</a:t>
            </a:r>
            <a:endParaRPr lang="en-US" sz="2800" b="1">
              <a:solidFill>
                <a:srgbClr val="145DA0"/>
              </a:solidFill>
              <a:latin typeface="Times New Roman"/>
              <a:cs typeface="Times New Roman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C06976-6667-9A2D-39CF-FDC67531D8FA}"/>
              </a:ext>
            </a:extLst>
          </p:cNvPr>
          <p:cNvSpPr txBox="1"/>
          <p:nvPr/>
        </p:nvSpPr>
        <p:spPr>
          <a:xfrm>
            <a:off x="7838485" y="4934356"/>
            <a:ext cx="437975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Ensure an effortless data transfer, start training initiatives, increase assistance, expand backend systems, and track performance to make adjustments.</a:t>
            </a:r>
            <a:endParaRPr lang="en-US" sz="2000">
              <a:solidFill>
                <a:schemeClr val="bg1"/>
              </a:solidFill>
              <a:latin typeface="Times New Roman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1003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520409D9-B573-68FC-23AC-E96B3971EA2E}"/>
              </a:ext>
            </a:extLst>
          </p:cNvPr>
          <p:cNvSpPr txBox="1"/>
          <p:nvPr/>
        </p:nvSpPr>
        <p:spPr>
          <a:xfrm>
            <a:off x="2528154" y="658286"/>
            <a:ext cx="71368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latin typeface="Times New Roman"/>
                <a:ea typeface="Tahoma"/>
                <a:cs typeface="Tahoma"/>
              </a:rPr>
              <a:t>Finance Projections </a:t>
            </a:r>
            <a:endParaRPr lang="en-US" sz="5400" b="1">
              <a:solidFill>
                <a:srgbClr val="FFFFFF"/>
              </a:solidFill>
              <a:latin typeface="Times New Roman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C9D88-24F3-4102-84D5-0CF0A3298FA6}"/>
              </a:ext>
            </a:extLst>
          </p:cNvPr>
          <p:cNvSpPr/>
          <p:nvPr/>
        </p:nvSpPr>
        <p:spPr>
          <a:xfrm>
            <a:off x="917863" y="2874817"/>
            <a:ext cx="10379363" cy="46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0B3CFA-4A2E-D12E-2E2D-D16C9EB2E2F0}"/>
              </a:ext>
            </a:extLst>
          </p:cNvPr>
          <p:cNvSpPr/>
          <p:nvPr/>
        </p:nvSpPr>
        <p:spPr>
          <a:xfrm>
            <a:off x="917863" y="3775362"/>
            <a:ext cx="10379363" cy="46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90033D-8EF5-56EB-DFB3-5D82120FACD1}"/>
              </a:ext>
            </a:extLst>
          </p:cNvPr>
          <p:cNvSpPr/>
          <p:nvPr/>
        </p:nvSpPr>
        <p:spPr>
          <a:xfrm>
            <a:off x="917863" y="4612407"/>
            <a:ext cx="10379363" cy="46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144906-E3B6-E91D-34A5-5C63B211D0E4}"/>
              </a:ext>
            </a:extLst>
          </p:cNvPr>
          <p:cNvSpPr/>
          <p:nvPr/>
        </p:nvSpPr>
        <p:spPr>
          <a:xfrm>
            <a:off x="917863" y="5472543"/>
            <a:ext cx="10379363" cy="46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430F28-2759-6850-64FB-E392345F5069}"/>
              </a:ext>
            </a:extLst>
          </p:cNvPr>
          <p:cNvSpPr txBox="1"/>
          <p:nvPr/>
        </p:nvSpPr>
        <p:spPr>
          <a:xfrm>
            <a:off x="917559" y="2266417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Quarter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4727AA-4D49-2E7D-0934-F54C3DA7B175}"/>
              </a:ext>
            </a:extLst>
          </p:cNvPr>
          <p:cNvSpPr txBox="1"/>
          <p:nvPr/>
        </p:nvSpPr>
        <p:spPr>
          <a:xfrm>
            <a:off x="3128513" y="2266417"/>
            <a:ext cx="23968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Revenue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0C4F9C-0083-2A02-2198-15A7F574EADB}"/>
              </a:ext>
            </a:extLst>
          </p:cNvPr>
          <p:cNvSpPr txBox="1"/>
          <p:nvPr/>
        </p:nvSpPr>
        <p:spPr>
          <a:xfrm>
            <a:off x="5789740" y="2266417"/>
            <a:ext cx="24659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ahoma"/>
              </a:rPr>
              <a:t>Expenses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7FDC8-E756-B129-A7B0-DC3C8C26E73B}"/>
              </a:ext>
            </a:extLst>
          </p:cNvPr>
          <p:cNvSpPr txBox="1"/>
          <p:nvPr/>
        </p:nvSpPr>
        <p:spPr>
          <a:xfrm>
            <a:off x="8733831" y="2266416"/>
            <a:ext cx="25571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Net Profit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AEE25D-949F-8019-7AC2-0E02B60F29B2}"/>
              </a:ext>
            </a:extLst>
          </p:cNvPr>
          <p:cNvSpPr txBox="1"/>
          <p:nvPr/>
        </p:nvSpPr>
        <p:spPr>
          <a:xfrm>
            <a:off x="1061877" y="3074598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Y1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887F94-29E6-AD72-CFE9-31D2C81865F0}"/>
              </a:ext>
            </a:extLst>
          </p:cNvPr>
          <p:cNvSpPr txBox="1"/>
          <p:nvPr/>
        </p:nvSpPr>
        <p:spPr>
          <a:xfrm>
            <a:off x="1061877" y="3975143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Y2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14A094-54D1-5C92-8B5F-AFD4471950EF}"/>
              </a:ext>
            </a:extLst>
          </p:cNvPr>
          <p:cNvSpPr txBox="1"/>
          <p:nvPr/>
        </p:nvSpPr>
        <p:spPr>
          <a:xfrm>
            <a:off x="1061877" y="4823734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Y3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4D4A8F-4158-9654-06A2-8B0A3EBB17C9}"/>
              </a:ext>
            </a:extLst>
          </p:cNvPr>
          <p:cNvSpPr txBox="1"/>
          <p:nvPr/>
        </p:nvSpPr>
        <p:spPr>
          <a:xfrm>
            <a:off x="1061877" y="5695416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Y4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1D7683-AD02-DABD-E7D4-07ED57A12782}"/>
              </a:ext>
            </a:extLst>
          </p:cNvPr>
          <p:cNvSpPr txBox="1"/>
          <p:nvPr/>
        </p:nvSpPr>
        <p:spPr>
          <a:xfrm>
            <a:off x="3295922" y="5695416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$120M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A2742C-D0E6-22AC-CC58-5E7FDA37A49D}"/>
              </a:ext>
            </a:extLst>
          </p:cNvPr>
          <p:cNvSpPr txBox="1"/>
          <p:nvPr/>
        </p:nvSpPr>
        <p:spPr>
          <a:xfrm>
            <a:off x="5997558" y="5695416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$70M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E4B175-A416-FCD7-727A-EDFCE49E3608}"/>
              </a:ext>
            </a:extLst>
          </p:cNvPr>
          <p:cNvSpPr txBox="1"/>
          <p:nvPr/>
        </p:nvSpPr>
        <p:spPr>
          <a:xfrm>
            <a:off x="9028240" y="5695416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$50M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021898-B29C-30E3-026E-9D84D4F1598D}"/>
              </a:ext>
            </a:extLst>
          </p:cNvPr>
          <p:cNvSpPr txBox="1"/>
          <p:nvPr/>
        </p:nvSpPr>
        <p:spPr>
          <a:xfrm>
            <a:off x="9028240" y="4823734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$20M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A6070C-C2F8-AD31-91FB-112AFCD5C463}"/>
              </a:ext>
            </a:extLst>
          </p:cNvPr>
          <p:cNvSpPr txBox="1"/>
          <p:nvPr/>
        </p:nvSpPr>
        <p:spPr>
          <a:xfrm>
            <a:off x="9028240" y="3975143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$5M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1401FD-0E1F-8485-9B5E-D2D5837A1787}"/>
              </a:ext>
            </a:extLst>
          </p:cNvPr>
          <p:cNvSpPr txBox="1"/>
          <p:nvPr/>
        </p:nvSpPr>
        <p:spPr>
          <a:xfrm>
            <a:off x="9028240" y="3074597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-$15M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C5CA24-B1D4-67C3-B397-FF54308C7B6C}"/>
              </a:ext>
            </a:extLst>
          </p:cNvPr>
          <p:cNvSpPr txBox="1"/>
          <p:nvPr/>
        </p:nvSpPr>
        <p:spPr>
          <a:xfrm>
            <a:off x="5997558" y="4823733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$60M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55CB68-4148-5751-8ED4-EEEFE3940445}"/>
              </a:ext>
            </a:extLst>
          </p:cNvPr>
          <p:cNvSpPr txBox="1"/>
          <p:nvPr/>
        </p:nvSpPr>
        <p:spPr>
          <a:xfrm>
            <a:off x="5997558" y="3975142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$45M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D208F8-9BFE-8D0C-2FFE-8FC8A2CA8BED}"/>
              </a:ext>
            </a:extLst>
          </p:cNvPr>
          <p:cNvSpPr txBox="1"/>
          <p:nvPr/>
        </p:nvSpPr>
        <p:spPr>
          <a:xfrm>
            <a:off x="5997558" y="3074596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$35M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DCCD2-BB9B-E942-B470-8A8537731F9C}"/>
              </a:ext>
            </a:extLst>
          </p:cNvPr>
          <p:cNvSpPr txBox="1"/>
          <p:nvPr/>
        </p:nvSpPr>
        <p:spPr>
          <a:xfrm>
            <a:off x="3295921" y="3074596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$20M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1000CC-0B8C-6DED-C94A-65CDDF2E7BD9}"/>
              </a:ext>
            </a:extLst>
          </p:cNvPr>
          <p:cNvSpPr txBox="1"/>
          <p:nvPr/>
        </p:nvSpPr>
        <p:spPr>
          <a:xfrm>
            <a:off x="3295921" y="3975141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$50M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2CB9E2-3CCA-A6EE-BEC7-A42EF73B09EF}"/>
              </a:ext>
            </a:extLst>
          </p:cNvPr>
          <p:cNvSpPr txBox="1"/>
          <p:nvPr/>
        </p:nvSpPr>
        <p:spPr>
          <a:xfrm>
            <a:off x="3295921" y="4823732"/>
            <a:ext cx="1862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$80M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18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FAAFCE9-B1D9-69C1-AF45-636E3FD5ACE6}"/>
              </a:ext>
            </a:extLst>
          </p:cNvPr>
          <p:cNvSpPr/>
          <p:nvPr/>
        </p:nvSpPr>
        <p:spPr>
          <a:xfrm>
            <a:off x="341585" y="6345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0109BB5-CC0E-BDAC-CA4A-3FC06E38C82C}"/>
              </a:ext>
            </a:extLst>
          </p:cNvPr>
          <p:cNvSpPr/>
          <p:nvPr/>
        </p:nvSpPr>
        <p:spPr>
          <a:xfrm>
            <a:off x="998481" y="63456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9FD2FB5-D4DF-379A-C515-A00A7AB692DF}"/>
              </a:ext>
            </a:extLst>
          </p:cNvPr>
          <p:cNvSpPr/>
          <p:nvPr/>
        </p:nvSpPr>
        <p:spPr>
          <a:xfrm>
            <a:off x="670033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8DC677C-D291-EEE4-B0B1-34C1703E0685}"/>
              </a:ext>
            </a:extLst>
          </p:cNvPr>
          <p:cNvSpPr/>
          <p:nvPr/>
        </p:nvSpPr>
        <p:spPr>
          <a:xfrm>
            <a:off x="1326929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0CC0589-ED3A-7965-5B68-9734DB6642BE}"/>
              </a:ext>
            </a:extLst>
          </p:cNvPr>
          <p:cNvSpPr/>
          <p:nvPr/>
        </p:nvSpPr>
        <p:spPr>
          <a:xfrm>
            <a:off x="13136" y="577412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E0CE251A-C99D-969F-415D-B2F86794DBBF}"/>
              </a:ext>
            </a:extLst>
          </p:cNvPr>
          <p:cNvSpPr/>
          <p:nvPr/>
        </p:nvSpPr>
        <p:spPr>
          <a:xfrm>
            <a:off x="8605343" y="15765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4AE5040-E026-7B30-D961-E9CD91062B2F}"/>
              </a:ext>
            </a:extLst>
          </p:cNvPr>
          <p:cNvSpPr/>
          <p:nvPr/>
        </p:nvSpPr>
        <p:spPr>
          <a:xfrm>
            <a:off x="9262239" y="15765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A0D7545C-20F8-43A8-7750-1B4F4FEEBA14}"/>
              </a:ext>
            </a:extLst>
          </p:cNvPr>
          <p:cNvSpPr/>
          <p:nvPr/>
        </p:nvSpPr>
        <p:spPr>
          <a:xfrm>
            <a:off x="8933791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F1B5E9E5-C196-559E-AD11-852B632C007E}"/>
              </a:ext>
            </a:extLst>
          </p:cNvPr>
          <p:cNvSpPr/>
          <p:nvPr/>
        </p:nvSpPr>
        <p:spPr>
          <a:xfrm>
            <a:off x="8276894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C01D3050-5B2B-3031-EE59-470CFBBF07D3}"/>
              </a:ext>
            </a:extLst>
          </p:cNvPr>
          <p:cNvSpPr/>
          <p:nvPr/>
        </p:nvSpPr>
        <p:spPr>
          <a:xfrm>
            <a:off x="9590687" y="762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68321-6593-5B3C-6FC3-BCBB965C0457}"/>
              </a:ext>
            </a:extLst>
          </p:cNvPr>
          <p:cNvSpPr txBox="1"/>
          <p:nvPr/>
        </p:nvSpPr>
        <p:spPr>
          <a:xfrm>
            <a:off x="903073" y="2056301"/>
            <a:ext cx="770571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THANK </a:t>
            </a:r>
            <a:endParaRPr lang="en-US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7200" b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YOU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69EB5-1540-6F6B-2781-3B85585AC898}"/>
              </a:ext>
            </a:extLst>
          </p:cNvPr>
          <p:cNvSpPr txBox="1"/>
          <p:nvPr/>
        </p:nvSpPr>
        <p:spPr>
          <a:xfrm>
            <a:off x="999486" y="4362588"/>
            <a:ext cx="66477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5AAEF9"/>
                </a:solidFill>
                <a:latin typeface="Times New Roman"/>
                <a:ea typeface="Tahoma"/>
                <a:cs typeface="Tahoma"/>
              </a:rPr>
              <a:t>ANY QUESTIONS?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F54CF772-7B63-3DA4-F80A-A97061C62416}"/>
              </a:ext>
            </a:extLst>
          </p:cNvPr>
          <p:cNvSpPr/>
          <p:nvPr/>
        </p:nvSpPr>
        <p:spPr>
          <a:xfrm>
            <a:off x="10337161" y="7407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FDA9509-DE70-A8B5-47CB-6C2916BDEAE0}"/>
              </a:ext>
            </a:extLst>
          </p:cNvPr>
          <p:cNvSpPr/>
          <p:nvPr/>
        </p:nvSpPr>
        <p:spPr>
          <a:xfrm>
            <a:off x="10994057" y="7407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3E813FD-1FB1-8CA8-879D-905C0F9E2916}"/>
              </a:ext>
            </a:extLst>
          </p:cNvPr>
          <p:cNvSpPr/>
          <p:nvPr/>
        </p:nvSpPr>
        <p:spPr>
          <a:xfrm>
            <a:off x="10590564" y="15586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D9D1E055-8DD0-A0E5-7110-F15D7DCF5451}"/>
              </a:ext>
            </a:extLst>
          </p:cNvPr>
          <p:cNvSpPr/>
          <p:nvPr/>
        </p:nvSpPr>
        <p:spPr>
          <a:xfrm>
            <a:off x="9933667" y="15586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F3936C5-0E44-76DF-5F9C-A98F66E9A856}"/>
              </a:ext>
            </a:extLst>
          </p:cNvPr>
          <p:cNvSpPr/>
          <p:nvPr/>
        </p:nvSpPr>
        <p:spPr>
          <a:xfrm>
            <a:off x="11247460" y="15586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16A00A37-D7FF-57A1-638C-92418A6E7FD3}"/>
              </a:ext>
            </a:extLst>
          </p:cNvPr>
          <p:cNvSpPr/>
          <p:nvPr/>
        </p:nvSpPr>
        <p:spPr>
          <a:xfrm>
            <a:off x="11790693" y="7407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B5903CC9-3BC4-F0D9-127F-2591E91AC83F}"/>
              </a:ext>
            </a:extLst>
          </p:cNvPr>
          <p:cNvSpPr/>
          <p:nvPr/>
        </p:nvSpPr>
        <p:spPr>
          <a:xfrm>
            <a:off x="11790096" y="155863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6E5C3779-712B-766F-19A3-95F85E53780F}"/>
              </a:ext>
            </a:extLst>
          </p:cNvPr>
          <p:cNvSpPr/>
          <p:nvPr/>
        </p:nvSpPr>
        <p:spPr>
          <a:xfrm>
            <a:off x="10994057" y="195874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396D72A5-E753-B0AF-2F96-DEF5CD59FA90}"/>
              </a:ext>
            </a:extLst>
          </p:cNvPr>
          <p:cNvSpPr/>
          <p:nvPr/>
        </p:nvSpPr>
        <p:spPr>
          <a:xfrm>
            <a:off x="10993460" y="1373908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F6DD68D-0791-5170-961E-156BCF88FF94}"/>
              </a:ext>
            </a:extLst>
          </p:cNvPr>
          <p:cNvSpPr/>
          <p:nvPr/>
        </p:nvSpPr>
        <p:spPr>
          <a:xfrm>
            <a:off x="11784920" y="1958745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E7C12B67-8913-6B3A-50F8-3EA2E6A517EF}"/>
              </a:ext>
            </a:extLst>
          </p:cNvPr>
          <p:cNvSpPr/>
          <p:nvPr/>
        </p:nvSpPr>
        <p:spPr>
          <a:xfrm>
            <a:off x="11784323" y="1373908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FC3EA2A-ECE6-F313-864D-8919CAF0EF9D}"/>
              </a:ext>
            </a:extLst>
          </p:cNvPr>
          <p:cNvSpPr/>
          <p:nvPr/>
        </p:nvSpPr>
        <p:spPr>
          <a:xfrm>
            <a:off x="-82612" y="463729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19217FDA-384D-2FB0-1E1B-4B14E200FBD0}"/>
              </a:ext>
            </a:extLst>
          </p:cNvPr>
          <p:cNvSpPr/>
          <p:nvPr/>
        </p:nvSpPr>
        <p:spPr>
          <a:xfrm>
            <a:off x="574284" y="4637291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095BBFE-F048-10E6-BD15-91D56D588F3B}"/>
              </a:ext>
            </a:extLst>
          </p:cNvPr>
          <p:cNvSpPr/>
          <p:nvPr/>
        </p:nvSpPr>
        <p:spPr>
          <a:xfrm>
            <a:off x="245836" y="5241636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5780B7B7-1EC0-8157-387E-403A7637A04F}"/>
              </a:ext>
            </a:extLst>
          </p:cNvPr>
          <p:cNvSpPr/>
          <p:nvPr/>
        </p:nvSpPr>
        <p:spPr>
          <a:xfrm>
            <a:off x="1938439" y="6350000"/>
            <a:ext cx="183931" cy="210207"/>
          </a:xfrm>
          <a:prstGeom prst="flowChartDecision">
            <a:avLst/>
          </a:prstGeom>
          <a:solidFill>
            <a:srgbClr val="1B5D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2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Saniyah Kimber</cp:lastModifiedBy>
  <cp:revision>1</cp:revision>
  <dcterms:created xsi:type="dcterms:W3CDTF">2024-11-18T18:31:01Z</dcterms:created>
  <dcterms:modified xsi:type="dcterms:W3CDTF">2024-11-19T01:03:24Z</dcterms:modified>
</cp:coreProperties>
</file>