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99" r:id="rId2"/>
    <p:sldId id="259" r:id="rId3"/>
    <p:sldId id="303" r:id="rId4"/>
    <p:sldId id="365" r:id="rId5"/>
    <p:sldId id="352" r:id="rId6"/>
    <p:sldId id="347" r:id="rId7"/>
    <p:sldId id="348" r:id="rId8"/>
    <p:sldId id="312" r:id="rId9"/>
    <p:sldId id="326" r:id="rId10"/>
    <p:sldId id="287" r:id="rId11"/>
    <p:sldId id="363" r:id="rId12"/>
    <p:sldId id="362" r:id="rId13"/>
  </p:sldIdLst>
  <p:sldSz cx="12192000" cy="6858000"/>
  <p:notesSz cx="6858000" cy="9144000"/>
  <p:embeddedFontLst>
    <p:embeddedFont>
      <p:font typeface="Eras Demi ITC" panose="020B0805030504020804" pitchFamily="34" charset="0"/>
      <p:regular r:id="rId15"/>
    </p:embeddedFont>
    <p:embeddedFont>
      <p:font typeface="08서울남산체 B" panose="02020603020101020101" pitchFamily="18" charset="-127"/>
      <p:regular r:id="rId16"/>
    </p:embeddedFont>
    <p:embeddedFont>
      <p:font typeface="08서울남산체 세로쓰기" panose="0202060302010102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0000FF"/>
    <a:srgbClr val="3333CC"/>
    <a:srgbClr val="FFFFFF"/>
    <a:srgbClr val="FF5B5B"/>
    <a:srgbClr val="E0E5EC"/>
    <a:srgbClr val="FFB7B7"/>
    <a:srgbClr val="FF1919"/>
    <a:srgbClr val="D1802F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91511" autoAdjust="0"/>
  </p:normalViewPr>
  <p:slideViewPr>
    <p:cSldViewPr snapToGrid="0">
      <p:cViewPr varScale="1">
        <p:scale>
          <a:sx n="85" d="100"/>
          <a:sy n="85" d="100"/>
        </p:scale>
        <p:origin x="869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85F70-28F3-442F-8B2B-0DA2A2CA3D7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AFD06-A8DD-4656-8386-B9A9F10CB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5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기획 의도</a:t>
            </a:r>
            <a:r>
              <a:rPr lang="en-US" altLang="ko-KR" dirty="0"/>
              <a:t>(</a:t>
            </a:r>
            <a:r>
              <a:rPr lang="ko-KR" altLang="en-US" dirty="0"/>
              <a:t>기획 배경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벤치 </a:t>
            </a:r>
            <a:r>
              <a:rPr lang="ko-KR" altLang="en-US" dirty="0" err="1"/>
              <a:t>마킹</a:t>
            </a:r>
            <a:r>
              <a:rPr lang="en-US" altLang="ko-KR" baseline="0" dirty="0"/>
              <a:t> + </a:t>
            </a:r>
            <a:r>
              <a:rPr lang="ko-KR" altLang="en-US" baseline="0" dirty="0"/>
              <a:t>시장 조사</a:t>
            </a:r>
            <a:r>
              <a:rPr lang="en-US" altLang="ko-KR" baseline="0" dirty="0"/>
              <a:t>(</a:t>
            </a:r>
            <a:r>
              <a:rPr lang="ko-KR" altLang="en-US" baseline="0" dirty="0"/>
              <a:t>기획 근거</a:t>
            </a:r>
            <a:r>
              <a:rPr lang="en-US" altLang="ko-KR" baseline="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타겟 유저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주요 서비스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주요 기술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기대 효과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34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기획 의도</a:t>
            </a:r>
            <a:r>
              <a:rPr lang="en-US" altLang="ko-KR" dirty="0"/>
              <a:t>(</a:t>
            </a:r>
            <a:r>
              <a:rPr lang="ko-KR" altLang="en-US" dirty="0"/>
              <a:t>기획 배경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벤치 </a:t>
            </a:r>
            <a:r>
              <a:rPr lang="ko-KR" altLang="en-US" dirty="0" err="1"/>
              <a:t>마킹</a:t>
            </a:r>
            <a:r>
              <a:rPr lang="en-US" altLang="ko-KR" baseline="0" dirty="0"/>
              <a:t> + </a:t>
            </a:r>
            <a:r>
              <a:rPr lang="ko-KR" altLang="en-US" baseline="0" dirty="0"/>
              <a:t>시장 조사</a:t>
            </a:r>
            <a:r>
              <a:rPr lang="en-US" altLang="ko-KR" baseline="0" dirty="0"/>
              <a:t>(</a:t>
            </a:r>
            <a:r>
              <a:rPr lang="ko-KR" altLang="en-US" baseline="0" dirty="0"/>
              <a:t>기획 근거</a:t>
            </a:r>
            <a:r>
              <a:rPr lang="en-US" altLang="ko-KR" baseline="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타겟 유저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주요 서비스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주요 기술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기대 효과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27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기획 의도</a:t>
            </a:r>
            <a:r>
              <a:rPr lang="en-US" altLang="ko-KR" dirty="0"/>
              <a:t>(</a:t>
            </a:r>
            <a:r>
              <a:rPr lang="ko-KR" altLang="en-US" dirty="0"/>
              <a:t>기획 배경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벤치 </a:t>
            </a:r>
            <a:r>
              <a:rPr lang="ko-KR" altLang="en-US" dirty="0" err="1"/>
              <a:t>마킹</a:t>
            </a:r>
            <a:r>
              <a:rPr lang="en-US" altLang="ko-KR" baseline="0" dirty="0"/>
              <a:t> + </a:t>
            </a:r>
            <a:r>
              <a:rPr lang="ko-KR" altLang="en-US" baseline="0" dirty="0"/>
              <a:t>시장 조사</a:t>
            </a:r>
            <a:r>
              <a:rPr lang="en-US" altLang="ko-KR" baseline="0" dirty="0"/>
              <a:t>(</a:t>
            </a:r>
            <a:r>
              <a:rPr lang="ko-KR" altLang="en-US" baseline="0" dirty="0"/>
              <a:t>기획 근거</a:t>
            </a:r>
            <a:r>
              <a:rPr lang="en-US" altLang="ko-KR" baseline="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타겟 유저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주요 서비스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주요 기술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기대 효과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47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기획 의도</a:t>
            </a:r>
            <a:r>
              <a:rPr lang="en-US" altLang="ko-KR" dirty="0"/>
              <a:t>(</a:t>
            </a:r>
            <a:r>
              <a:rPr lang="ko-KR" altLang="en-US" dirty="0"/>
              <a:t>기획 배경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벤치 </a:t>
            </a:r>
            <a:r>
              <a:rPr lang="ko-KR" altLang="en-US" dirty="0" err="1"/>
              <a:t>마킹</a:t>
            </a:r>
            <a:r>
              <a:rPr lang="en-US" altLang="ko-KR" baseline="0" dirty="0"/>
              <a:t> + </a:t>
            </a:r>
            <a:r>
              <a:rPr lang="ko-KR" altLang="en-US" baseline="0" dirty="0"/>
              <a:t>시장 조사</a:t>
            </a:r>
            <a:r>
              <a:rPr lang="en-US" altLang="ko-KR" baseline="0" dirty="0"/>
              <a:t>(</a:t>
            </a:r>
            <a:r>
              <a:rPr lang="ko-KR" altLang="en-US" baseline="0" dirty="0"/>
              <a:t>기획 근거</a:t>
            </a:r>
            <a:r>
              <a:rPr lang="en-US" altLang="ko-KR" baseline="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타겟 유저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주요 서비스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주요 기술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기대 효과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131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기획 의도</a:t>
            </a:r>
            <a:r>
              <a:rPr lang="en-US" altLang="ko-KR" dirty="0"/>
              <a:t>(</a:t>
            </a:r>
            <a:r>
              <a:rPr lang="ko-KR" altLang="en-US" dirty="0"/>
              <a:t>기획 배경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벤치 </a:t>
            </a:r>
            <a:r>
              <a:rPr lang="ko-KR" altLang="en-US" dirty="0" err="1"/>
              <a:t>마킹</a:t>
            </a:r>
            <a:r>
              <a:rPr lang="en-US" altLang="ko-KR" baseline="0" dirty="0"/>
              <a:t> + </a:t>
            </a:r>
            <a:r>
              <a:rPr lang="ko-KR" altLang="en-US" baseline="0" dirty="0"/>
              <a:t>시장 조사</a:t>
            </a:r>
            <a:r>
              <a:rPr lang="en-US" altLang="ko-KR" baseline="0" dirty="0"/>
              <a:t>(</a:t>
            </a:r>
            <a:r>
              <a:rPr lang="ko-KR" altLang="en-US" baseline="0" dirty="0"/>
              <a:t>기획 근거</a:t>
            </a:r>
            <a:r>
              <a:rPr lang="en-US" altLang="ko-KR" baseline="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타겟 유저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주요 서비스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주요 기술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기대 효과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5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기획 의도</a:t>
            </a:r>
            <a:r>
              <a:rPr lang="en-US" altLang="ko-KR" dirty="0"/>
              <a:t>(</a:t>
            </a:r>
            <a:r>
              <a:rPr lang="ko-KR" altLang="en-US" dirty="0"/>
              <a:t>기획 배경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벤치 </a:t>
            </a:r>
            <a:r>
              <a:rPr lang="ko-KR" altLang="en-US" dirty="0" err="1"/>
              <a:t>마킹</a:t>
            </a:r>
            <a:r>
              <a:rPr lang="en-US" altLang="ko-KR" baseline="0" dirty="0"/>
              <a:t> + </a:t>
            </a:r>
            <a:r>
              <a:rPr lang="ko-KR" altLang="en-US" baseline="0" dirty="0"/>
              <a:t>시장 조사</a:t>
            </a:r>
            <a:r>
              <a:rPr lang="en-US" altLang="ko-KR" baseline="0" dirty="0"/>
              <a:t>(</a:t>
            </a:r>
            <a:r>
              <a:rPr lang="ko-KR" altLang="en-US" baseline="0" dirty="0"/>
              <a:t>기획 근거</a:t>
            </a:r>
            <a:r>
              <a:rPr lang="en-US" altLang="ko-KR" baseline="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타겟 유저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주요 서비스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주요 기술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기대 효과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개발 일정</a:t>
            </a:r>
            <a:endParaRPr lang="en-US" altLang="ko-KR" baseline="0" dirty="0"/>
          </a:p>
          <a:p>
            <a:pPr marL="228600" indent="-228600">
              <a:buAutoNum type="arabicPeriod"/>
            </a:pP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영어만 가능하다는 점을 보완하기 위해서 일본어를 한</a:t>
            </a:r>
            <a:r>
              <a:rPr lang="en-US" altLang="ko-KR" baseline="0" dirty="0"/>
              <a:t> </a:t>
            </a:r>
            <a:r>
              <a:rPr lang="ko-KR" altLang="en-US" baseline="0" dirty="0"/>
              <a:t>건데 프로토 타입은 영어 버전이라서 별로 </a:t>
            </a:r>
            <a:r>
              <a:rPr lang="ko-KR" altLang="en-US" baseline="0" dirty="0" err="1"/>
              <a:t>되진</a:t>
            </a:r>
            <a:r>
              <a:rPr lang="ko-KR" altLang="en-US" baseline="0" dirty="0"/>
              <a:t> 않을 거 </a:t>
            </a:r>
            <a:r>
              <a:rPr lang="ko-KR" altLang="en-US" baseline="0" dirty="0" err="1"/>
              <a:t>ㅏㅌ다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75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기획 의도</a:t>
            </a:r>
            <a:r>
              <a:rPr lang="en-US" altLang="ko-KR" dirty="0"/>
              <a:t>(</a:t>
            </a:r>
            <a:r>
              <a:rPr lang="ko-KR" altLang="en-US" dirty="0"/>
              <a:t>기획 배경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벤치 </a:t>
            </a:r>
            <a:r>
              <a:rPr lang="ko-KR" altLang="en-US" dirty="0" err="1"/>
              <a:t>마킹</a:t>
            </a:r>
            <a:r>
              <a:rPr lang="en-US" altLang="ko-KR" baseline="0" dirty="0"/>
              <a:t> + </a:t>
            </a:r>
            <a:r>
              <a:rPr lang="ko-KR" altLang="en-US" baseline="0" dirty="0"/>
              <a:t>시장 조사</a:t>
            </a:r>
            <a:r>
              <a:rPr lang="en-US" altLang="ko-KR" baseline="0" dirty="0"/>
              <a:t>(</a:t>
            </a:r>
            <a:r>
              <a:rPr lang="ko-KR" altLang="en-US" baseline="0" dirty="0"/>
              <a:t>기획 근거</a:t>
            </a:r>
            <a:r>
              <a:rPr lang="en-US" altLang="ko-KR" baseline="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타겟 유저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주요 서비스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주요 기술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기대 효과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243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기획 의도</a:t>
            </a:r>
            <a:r>
              <a:rPr lang="en-US" altLang="ko-KR" dirty="0"/>
              <a:t>(</a:t>
            </a:r>
            <a:r>
              <a:rPr lang="ko-KR" altLang="en-US" dirty="0"/>
              <a:t>기획 배경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벤치 </a:t>
            </a:r>
            <a:r>
              <a:rPr lang="ko-KR" altLang="en-US" dirty="0" err="1"/>
              <a:t>마킹</a:t>
            </a:r>
            <a:r>
              <a:rPr lang="en-US" altLang="ko-KR" baseline="0" dirty="0"/>
              <a:t> + </a:t>
            </a:r>
            <a:r>
              <a:rPr lang="ko-KR" altLang="en-US" baseline="0" dirty="0"/>
              <a:t>시장 조사</a:t>
            </a:r>
            <a:r>
              <a:rPr lang="en-US" altLang="ko-KR" baseline="0" dirty="0"/>
              <a:t>(</a:t>
            </a:r>
            <a:r>
              <a:rPr lang="ko-KR" altLang="en-US" baseline="0" dirty="0"/>
              <a:t>기획 근거</a:t>
            </a:r>
            <a:r>
              <a:rPr lang="en-US" altLang="ko-KR" baseline="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타겟 유저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주요 서비스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주요 기술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기대 효과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개발 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FD06-A8DD-4656-8386-B9A9F10CB4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02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64C-77CC-445F-9816-AAAAD2EAD4AF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95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64C-77CC-445F-9816-AAAAD2EAD4AF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43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64C-77CC-445F-9816-AAAAD2EAD4AF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1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64C-77CC-445F-9816-AAAAD2EAD4AF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7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64C-77CC-445F-9816-AAAAD2EAD4AF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9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64C-77CC-445F-9816-AAAAD2EAD4AF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7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64C-77CC-445F-9816-AAAAD2EAD4AF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0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64C-77CC-445F-9816-AAAAD2EAD4AF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8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64C-77CC-445F-9816-AAAAD2EAD4AF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6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64C-77CC-445F-9816-AAAAD2EAD4AF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0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264C-77CC-445F-9816-AAAAD2EAD4AF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2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264C-77CC-445F-9816-AAAAD2EAD4AF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4757A-5903-4D16-B457-839A0C271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9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18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0.jpe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microsoft.com/office/2007/relationships/hdphoto" Target="../media/hdphoto3.wdp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F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10843687" y="254000"/>
            <a:ext cx="1107996" cy="43939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000" dirty="0">
                <a:solidFill>
                  <a:srgbClr val="FF4B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영상</a:t>
            </a:r>
            <a:r>
              <a:rPr lang="ko-KR" alt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 이용한 </a:t>
            </a:r>
          </a:p>
          <a:p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외국어 학습 프로그램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9991779" y="2820473"/>
            <a:ext cx="892171" cy="2423256"/>
            <a:chOff x="10483153" y="1575651"/>
            <a:chExt cx="892170" cy="2423256"/>
          </a:xfrm>
        </p:grpSpPr>
        <p:sp>
          <p:nvSpPr>
            <p:cNvPr id="110" name="TextBox 109"/>
            <p:cNvSpPr txBox="1"/>
            <p:nvPr/>
          </p:nvSpPr>
          <p:spPr>
            <a:xfrm>
              <a:off x="10603272" y="1575651"/>
              <a:ext cx="61806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Demi ITC" panose="020B0805030504020804" pitchFamily="34" charset="0"/>
                  <a:ea typeface="08서울남산체 세로쓰기" panose="02020603020101020101" pitchFamily="18" charset="-127"/>
                </a:rPr>
                <a:t>G</a:t>
              </a:r>
              <a:endParaRPr lang="ko-KR" altLang="en-US" sz="6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ea typeface="08서울남산체 세로쓰기" panose="02020603020101020101" pitchFamily="18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0714883" y="2128424"/>
              <a:ext cx="61806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Demi ITC" panose="020B0805030504020804" pitchFamily="34" charset="0"/>
                </a:rPr>
                <a:t>o</a:t>
              </a:r>
              <a:endParaRPr lang="ko-KR" altLang="en-US" sz="6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483153" y="2890911"/>
              <a:ext cx="89217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세로쓰기" panose="02020603020101020101" pitchFamily="18" charset="-127"/>
                  <a:ea typeface="08서울남산체 세로쓰기" panose="02020603020101020101" pitchFamily="18" charset="-127"/>
                </a:rPr>
                <a:t>語</a:t>
              </a:r>
              <a:endParaRPr lang="ko-KR" altLang="en-US" sz="6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3506379" y="5765731"/>
            <a:ext cx="5179241" cy="932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n w="3175" cmpd="dbl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이수재  </a:t>
            </a:r>
            <a:r>
              <a:rPr lang="ko-KR" altLang="en-US" sz="2400" dirty="0" err="1">
                <a:ln w="3175" cmpd="dbl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김소민</a:t>
            </a:r>
            <a:r>
              <a:rPr lang="ko-KR" altLang="en-US" sz="2400" dirty="0">
                <a:ln w="3175" cmpd="dbl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김승연  조혜경  </a:t>
            </a:r>
            <a:r>
              <a:rPr lang="ko-KR" altLang="en-US" sz="2400" dirty="0" err="1">
                <a:ln w="3175" cmpd="dbl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최찬민</a:t>
            </a:r>
            <a:endParaRPr lang="en-US" altLang="ko-KR" sz="2400" dirty="0">
              <a:ln w="3175" cmpd="dbl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chemeClr val="tx1">
                    <a:alpha val="43000"/>
                  </a:scheme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n w="3175" cmpd="dbl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PM </a:t>
            </a:r>
            <a:r>
              <a:rPr lang="ko-KR" altLang="en-US" sz="1400" dirty="0" err="1">
                <a:ln w="3175" cmpd="dbl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김종율</a:t>
            </a:r>
            <a:r>
              <a:rPr lang="ko-KR" altLang="en-US" sz="1400" dirty="0">
                <a:ln w="3175" cmpd="dbl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교수님</a:t>
            </a:r>
            <a:endParaRPr lang="en-US" altLang="ko-KR" sz="1400" dirty="0">
              <a:ln w="3175" cmpd="dbl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chemeClr val="tx1">
                    <a:alpha val="43000"/>
                  </a:scheme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1474178" y="-242866"/>
            <a:ext cx="8278444" cy="5898077"/>
            <a:chOff x="1386747" y="-421041"/>
            <a:chExt cx="8380315" cy="5970656"/>
          </a:xfrm>
        </p:grpSpPr>
        <p:grpSp>
          <p:nvGrpSpPr>
            <p:cNvPr id="106" name="그룹 105"/>
            <p:cNvGrpSpPr/>
            <p:nvPr/>
          </p:nvGrpSpPr>
          <p:grpSpPr>
            <a:xfrm>
              <a:off x="1386747" y="-421041"/>
              <a:ext cx="8380315" cy="5970656"/>
              <a:chOff x="1208947" y="747359"/>
              <a:chExt cx="8380315" cy="5970656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3530591" y="3571095"/>
                <a:ext cx="1376675" cy="990594"/>
                <a:chOff x="3343640" y="3768436"/>
                <a:chExt cx="1376675" cy="990594"/>
              </a:xfrm>
            </p:grpSpPr>
            <p:grpSp>
              <p:nvGrpSpPr>
                <p:cNvPr id="43" name="그룹 42"/>
                <p:cNvGrpSpPr/>
                <p:nvPr/>
              </p:nvGrpSpPr>
              <p:grpSpPr>
                <a:xfrm>
                  <a:off x="3365646" y="3787030"/>
                  <a:ext cx="1354669" cy="972000"/>
                  <a:chOff x="3300458" y="3791562"/>
                  <a:chExt cx="1354669" cy="972000"/>
                </a:xfrm>
              </p:grpSpPr>
              <p:sp>
                <p:nvSpPr>
                  <p:cNvPr id="28" name="자유형 27"/>
                  <p:cNvSpPr/>
                  <p:nvPr/>
                </p:nvSpPr>
                <p:spPr>
                  <a:xfrm flipH="1">
                    <a:off x="3924830" y="3791562"/>
                    <a:ext cx="45719" cy="972000"/>
                  </a:xfrm>
                  <a:custGeom>
                    <a:avLst/>
                    <a:gdLst>
                      <a:gd name="connsiteX0" fmla="*/ 0 w 0"/>
                      <a:gd name="connsiteY0" fmla="*/ 1076325 h 1076325"/>
                      <a:gd name="connsiteX1" fmla="*/ 0 w 0"/>
                      <a:gd name="connsiteY1" fmla="*/ 0 h 1076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h="1076325">
                        <a:moveTo>
                          <a:pt x="0" y="107632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bg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9" name="직선 연결선 38"/>
                  <p:cNvCxnSpPr/>
                  <p:nvPr/>
                </p:nvCxnSpPr>
                <p:spPr>
                  <a:xfrm>
                    <a:off x="3975800" y="4763562"/>
                    <a:ext cx="679327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직선 연결선 41"/>
                  <p:cNvCxnSpPr/>
                  <p:nvPr/>
                </p:nvCxnSpPr>
                <p:spPr>
                  <a:xfrm>
                    <a:off x="3300458" y="4332978"/>
                    <a:ext cx="679327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타원 48"/>
                <p:cNvSpPr/>
                <p:nvPr/>
              </p:nvSpPr>
              <p:spPr>
                <a:xfrm>
                  <a:off x="4005634" y="3768436"/>
                  <a:ext cx="60206" cy="622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3343640" y="4297340"/>
                  <a:ext cx="60206" cy="622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5591124" y="3707997"/>
                <a:ext cx="60206" cy="857272"/>
                <a:chOff x="5606739" y="3339054"/>
                <a:chExt cx="60206" cy="857272"/>
              </a:xfrm>
            </p:grpSpPr>
            <p:sp>
              <p:nvSpPr>
                <p:cNvPr id="24" name="자유형 23"/>
                <p:cNvSpPr/>
                <p:nvPr/>
              </p:nvSpPr>
              <p:spPr>
                <a:xfrm>
                  <a:off x="5630727" y="3368326"/>
                  <a:ext cx="0" cy="828000"/>
                </a:xfrm>
                <a:custGeom>
                  <a:avLst/>
                  <a:gdLst>
                    <a:gd name="connsiteX0" fmla="*/ 0 w 0"/>
                    <a:gd name="connsiteY0" fmla="*/ 1076325 h 1076325"/>
                    <a:gd name="connsiteX1" fmla="*/ 0 w 0"/>
                    <a:gd name="connsiteY1" fmla="*/ 0 h 1076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1076325">
                      <a:moveTo>
                        <a:pt x="0" y="107632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5606739" y="3339054"/>
                  <a:ext cx="60206" cy="622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160982" y="4189848"/>
                <a:ext cx="3870036" cy="2528167"/>
                <a:chOff x="4190702" y="3766704"/>
                <a:chExt cx="3870036" cy="2528167"/>
              </a:xfrm>
            </p:grpSpPr>
            <p:pic>
              <p:nvPicPr>
                <p:cNvPr id="4" name="Picture 2" descr="1. ìì´ëì´ êµ¬ì²´í&#10;2. ì¤ë¬¸ ì§í&#10;3. ì¸í°ë·° ë¶ì&#10;4. íê² Â· ëì¦ Â· ëª©í&#10;5. ì§íë°©í¥&#10;6. ë§¤ì²´&#10; 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2966" b="100000" l="33301" r="77539">
                              <a14:foregroundMark x1="43848" y1="61517" x2="43848" y2="61517"/>
                              <a14:foregroundMark x1="43848" y1="61517" x2="43848" y2="61517"/>
                              <a14:foregroundMark x1="71484" y1="72690" x2="71484" y2="72690"/>
                              <a14:foregroundMark x1="71484" y1="72690" x2="71484" y2="72690"/>
                              <a14:foregroundMark x1="71777" y1="72690" x2="71777" y2="72690"/>
                              <a14:foregroundMark x1="71777" y1="72552" x2="71777" y2="72414"/>
                              <a14:foregroundMark x1="71777" y1="72414" x2="71777" y2="72414"/>
                              <a14:foregroundMark x1="71777" y1="72000" x2="71777" y2="72000"/>
                              <a14:foregroundMark x1="71777" y1="71448" x2="71777" y2="71448"/>
                              <a14:foregroundMark x1="72070" y1="70621" x2="72070" y2="70621"/>
                              <a14:foregroundMark x1="72168" y1="69931" x2="72852" y2="68000"/>
                              <a14:foregroundMark x1="72754" y1="67310" x2="72754" y2="67310"/>
                              <a14:foregroundMark x1="67285" y1="63586" x2="67285" y2="63586"/>
                              <a14:foregroundMark x1="66406" y1="63034" x2="66406" y2="63034"/>
                              <a14:foregroundMark x1="70508" y1="77379" x2="70508" y2="77379"/>
                              <a14:foregroundMark x1="70508" y1="77379" x2="70508" y2="77379"/>
                              <a14:foregroundMark x1="70508" y1="77379" x2="70508" y2="77379"/>
                              <a14:foregroundMark x1="70215" y1="81103" x2="70215" y2="81103"/>
                              <a14:foregroundMark x1="48535" y1="76276" x2="48535" y2="76276"/>
                              <a14:foregroundMark x1="54883" y1="56690" x2="54883" y2="56690"/>
                              <a14:foregroundMark x1="54883" y1="56690" x2="54883" y2="56690"/>
                              <a14:foregroundMark x1="54883" y1="56690" x2="54883" y2="56690"/>
                              <a14:foregroundMark x1="54883" y1="56690" x2="54883" y2="56690"/>
                              <a14:foregroundMark x1="54883" y1="56690" x2="54883" y2="56690"/>
                              <a14:foregroundMark x1="54883" y1="56828" x2="54883" y2="56828"/>
                              <a14:foregroundMark x1="54688" y1="56552" x2="54688" y2="56552"/>
                              <a14:foregroundMark x1="54688" y1="56138" x2="54688" y2="56138"/>
                              <a14:foregroundMark x1="54688" y1="55724" x2="54688" y2="55724"/>
                              <a14:foregroundMark x1="54688" y1="55724" x2="54688" y2="55724"/>
                              <a14:foregroundMark x1="68945" y1="80690" x2="68945" y2="80690"/>
                              <a14:foregroundMark x1="68848" y1="80690" x2="68848" y2="80690"/>
                              <a14:foregroundMark x1="67676" y1="80828" x2="67676" y2="80828"/>
                              <a14:foregroundMark x1="67188" y1="80690" x2="67188" y2="80690"/>
                              <a14:foregroundMark x1="66309" y1="80828" x2="66309" y2="80828"/>
                              <a14:foregroundMark x1="66113" y1="80828" x2="66113" y2="80828"/>
                              <a14:foregroundMark x1="65723" y1="80828" x2="65723" y2="80828"/>
                              <a14:foregroundMark x1="65527" y1="80828" x2="65527" y2="80828"/>
                              <a14:foregroundMark x1="71582" y1="80828" x2="71582" y2="80828"/>
                              <a14:backgroundMark x1="72852" y1="68414" x2="72852" y2="68414"/>
                              <a14:backgroundMark x1="73047" y1="68000" x2="73047" y2="680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87" t="57710" r="21878"/>
                <a:stretch/>
              </p:blipFill>
              <p:spPr bwMode="auto">
                <a:xfrm>
                  <a:off x="4190702" y="3766704"/>
                  <a:ext cx="3870036" cy="25281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직사각형 5"/>
                <p:cNvSpPr/>
                <p:nvPr/>
              </p:nvSpPr>
              <p:spPr>
                <a:xfrm>
                  <a:off x="4769427" y="3766704"/>
                  <a:ext cx="1782041" cy="67542"/>
                </a:xfrm>
                <a:prstGeom prst="rect">
                  <a:avLst/>
                </a:prstGeom>
                <a:solidFill>
                  <a:srgbClr val="2B3B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5400000">
                  <a:off x="4283974" y="4242494"/>
                  <a:ext cx="1008000" cy="56425"/>
                </a:xfrm>
                <a:prstGeom prst="rect">
                  <a:avLst/>
                </a:prstGeom>
              </p:spPr>
            </p:pic>
            <p:sp>
              <p:nvSpPr>
                <p:cNvPr id="8" name="직사각형 7"/>
                <p:cNvSpPr/>
                <p:nvPr/>
              </p:nvSpPr>
              <p:spPr>
                <a:xfrm>
                  <a:off x="4766832" y="4720118"/>
                  <a:ext cx="532800" cy="64800"/>
                </a:xfrm>
                <a:prstGeom prst="rect">
                  <a:avLst/>
                </a:prstGeom>
                <a:solidFill>
                  <a:srgbClr val="2B3B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5400000">
                  <a:off x="6024450" y="4248970"/>
                  <a:ext cx="1008000" cy="56425"/>
                </a:xfrm>
                <a:prstGeom prst="rect">
                  <a:avLst/>
                </a:prstGeom>
              </p:spPr>
            </p:pic>
          </p:grpSp>
          <p:sp>
            <p:nvSpPr>
              <p:cNvPr id="25" name="자유형 24"/>
              <p:cNvSpPr/>
              <p:nvPr/>
            </p:nvSpPr>
            <p:spPr>
              <a:xfrm>
                <a:off x="3800475" y="4448175"/>
                <a:ext cx="752475" cy="96237"/>
              </a:xfrm>
              <a:custGeom>
                <a:avLst/>
                <a:gdLst>
                  <a:gd name="connsiteX0" fmla="*/ 752475 w 752475"/>
                  <a:gd name="connsiteY0" fmla="*/ 0 h 96237"/>
                  <a:gd name="connsiteX1" fmla="*/ 0 w 752475"/>
                  <a:gd name="connsiteY1" fmla="*/ 0 h 96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2475" h="96237">
                    <a:moveTo>
                      <a:pt x="752475" y="0"/>
                    </a:moveTo>
                    <a:cubicBezTo>
                      <a:pt x="440531" y="83344"/>
                      <a:pt x="128587" y="166688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 33"/>
              <p:cNvSpPr/>
              <p:nvPr/>
            </p:nvSpPr>
            <p:spPr>
              <a:xfrm>
                <a:off x="3493633" y="747359"/>
                <a:ext cx="1575089" cy="1220772"/>
              </a:xfrm>
              <a:custGeom>
                <a:avLst/>
                <a:gdLst>
                  <a:gd name="connsiteX0" fmla="*/ 0 w 1575089"/>
                  <a:gd name="connsiteY0" fmla="*/ 378691 h 1220772"/>
                  <a:gd name="connsiteX1" fmla="*/ 397163 w 1575089"/>
                  <a:gd name="connsiteY1" fmla="*/ 1200727 h 1220772"/>
                  <a:gd name="connsiteX2" fmla="*/ 1533236 w 1575089"/>
                  <a:gd name="connsiteY2" fmla="*/ 886691 h 1220772"/>
                  <a:gd name="connsiteX3" fmla="*/ 1311563 w 1575089"/>
                  <a:gd name="connsiteY3" fmla="*/ 0 h 12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5089" h="1220772">
                    <a:moveTo>
                      <a:pt x="0" y="378691"/>
                    </a:moveTo>
                    <a:cubicBezTo>
                      <a:pt x="70812" y="747375"/>
                      <a:pt x="141624" y="1116060"/>
                      <a:pt x="397163" y="1200727"/>
                    </a:cubicBezTo>
                    <a:cubicBezTo>
                      <a:pt x="652702" y="1285394"/>
                      <a:pt x="1380836" y="1086812"/>
                      <a:pt x="1533236" y="886691"/>
                    </a:cubicBezTo>
                    <a:cubicBezTo>
                      <a:pt x="1685636" y="686570"/>
                      <a:pt x="1377757" y="175491"/>
                      <a:pt x="1311563" y="0"/>
                    </a:cubicBezTo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자유형 36"/>
              <p:cNvSpPr/>
              <p:nvPr/>
            </p:nvSpPr>
            <p:spPr>
              <a:xfrm>
                <a:off x="6650182" y="3759200"/>
                <a:ext cx="840509" cy="18473"/>
              </a:xfrm>
              <a:custGeom>
                <a:avLst/>
                <a:gdLst>
                  <a:gd name="connsiteX0" fmla="*/ 0 w 840509"/>
                  <a:gd name="connsiteY0" fmla="*/ 18473 h 18473"/>
                  <a:gd name="connsiteX1" fmla="*/ 840509 w 840509"/>
                  <a:gd name="connsiteY1" fmla="*/ 0 h 1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0509" h="18473">
                    <a:moveTo>
                      <a:pt x="0" y="18473"/>
                    </a:moveTo>
                    <a:cubicBezTo>
                      <a:pt x="349442" y="16933"/>
                      <a:pt x="698885" y="15394"/>
                      <a:pt x="840509" y="0"/>
                    </a:cubicBezTo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5092" y="3759200"/>
                <a:ext cx="736718" cy="736717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6339755" y="3954374"/>
                <a:ext cx="1764000" cy="216594"/>
                <a:chOff x="6339755" y="3954374"/>
                <a:chExt cx="1764000" cy="216594"/>
              </a:xfrm>
            </p:grpSpPr>
            <p:cxnSp>
              <p:nvCxnSpPr>
                <p:cNvPr id="44" name="직선 연결선 43"/>
                <p:cNvCxnSpPr/>
                <p:nvPr/>
              </p:nvCxnSpPr>
              <p:spPr>
                <a:xfrm>
                  <a:off x="6339755" y="3963609"/>
                  <a:ext cx="176400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자유형 45"/>
                <p:cNvSpPr/>
                <p:nvPr/>
              </p:nvSpPr>
              <p:spPr>
                <a:xfrm>
                  <a:off x="6339755" y="3954374"/>
                  <a:ext cx="45719" cy="216594"/>
                </a:xfrm>
                <a:custGeom>
                  <a:avLst/>
                  <a:gdLst>
                    <a:gd name="connsiteX0" fmla="*/ 0 w 0"/>
                    <a:gd name="connsiteY0" fmla="*/ 1076325 h 1076325"/>
                    <a:gd name="connsiteX1" fmla="*/ 0 w 0"/>
                    <a:gd name="connsiteY1" fmla="*/ 0 h 1076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1076325">
                      <a:moveTo>
                        <a:pt x="0" y="107632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" name="그룹 56"/>
              <p:cNvGrpSpPr/>
              <p:nvPr/>
            </p:nvGrpSpPr>
            <p:grpSpPr>
              <a:xfrm>
                <a:off x="2682171" y="1452153"/>
                <a:ext cx="790092" cy="925110"/>
                <a:chOff x="5498863" y="1332358"/>
                <a:chExt cx="790092" cy="925110"/>
              </a:xfrm>
            </p:grpSpPr>
            <p:pic>
              <p:nvPicPr>
                <p:cNvPr id="55" name="그림 5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8863" y="1332358"/>
                  <a:ext cx="790092" cy="790092"/>
                </a:xfrm>
                <a:prstGeom prst="rect">
                  <a:avLst/>
                </a:prstGeom>
              </p:spPr>
            </p:pic>
            <p:pic>
              <p:nvPicPr>
                <p:cNvPr id="56" name="그림 55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7193" r="60287"/>
                <a:stretch/>
              </p:blipFill>
              <p:spPr>
                <a:xfrm>
                  <a:off x="5600389" y="1929530"/>
                  <a:ext cx="396976" cy="327938"/>
                </a:xfrm>
                <a:prstGeom prst="rect">
                  <a:avLst/>
                </a:prstGeom>
              </p:spPr>
            </p:pic>
          </p:grpSp>
          <p:grpSp>
            <p:nvGrpSpPr>
              <p:cNvPr id="58" name="그룹 57"/>
              <p:cNvGrpSpPr/>
              <p:nvPr/>
            </p:nvGrpSpPr>
            <p:grpSpPr>
              <a:xfrm rot="10800000">
                <a:off x="3653687" y="1855869"/>
                <a:ext cx="3056701" cy="990594"/>
                <a:chOff x="2928287" y="3768436"/>
                <a:chExt cx="3056701" cy="990594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2961080" y="3787030"/>
                  <a:ext cx="3023908" cy="972000"/>
                  <a:chOff x="2895892" y="3791562"/>
                  <a:chExt cx="3023908" cy="972000"/>
                </a:xfrm>
              </p:grpSpPr>
              <p:sp>
                <p:nvSpPr>
                  <p:cNvPr id="62" name="자유형 61"/>
                  <p:cNvSpPr/>
                  <p:nvPr/>
                </p:nvSpPr>
                <p:spPr>
                  <a:xfrm flipH="1">
                    <a:off x="3924830" y="3791562"/>
                    <a:ext cx="45719" cy="972000"/>
                  </a:xfrm>
                  <a:custGeom>
                    <a:avLst/>
                    <a:gdLst>
                      <a:gd name="connsiteX0" fmla="*/ 0 w 0"/>
                      <a:gd name="connsiteY0" fmla="*/ 1076325 h 1076325"/>
                      <a:gd name="connsiteX1" fmla="*/ 0 w 0"/>
                      <a:gd name="connsiteY1" fmla="*/ 0 h 1076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h="1076325">
                        <a:moveTo>
                          <a:pt x="0" y="107632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bg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63" name="직선 연결선 62"/>
                  <p:cNvCxnSpPr/>
                  <p:nvPr/>
                </p:nvCxnSpPr>
                <p:spPr>
                  <a:xfrm>
                    <a:off x="3975800" y="4763562"/>
                    <a:ext cx="1944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직선 연결선 63"/>
                  <p:cNvCxnSpPr/>
                  <p:nvPr/>
                </p:nvCxnSpPr>
                <p:spPr>
                  <a:xfrm rot="10800000" flipH="1">
                    <a:off x="2895892" y="4343922"/>
                    <a:ext cx="1079908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" name="타원 59"/>
                <p:cNvSpPr/>
                <p:nvPr/>
              </p:nvSpPr>
              <p:spPr>
                <a:xfrm>
                  <a:off x="4005634" y="3768436"/>
                  <a:ext cx="60206" cy="622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60"/>
                <p:cNvSpPr/>
                <p:nvPr/>
              </p:nvSpPr>
              <p:spPr>
                <a:xfrm>
                  <a:off x="2928287" y="4308284"/>
                  <a:ext cx="60206" cy="622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3299" y="2721457"/>
                <a:ext cx="764942" cy="764942"/>
              </a:xfrm>
              <a:prstGeom prst="rect">
                <a:avLst/>
              </a:prstGeom>
            </p:spPr>
          </p:pic>
          <p:sp>
            <p:nvSpPr>
              <p:cNvPr id="66" name="타원 65"/>
              <p:cNvSpPr/>
              <p:nvPr/>
            </p:nvSpPr>
            <p:spPr>
              <a:xfrm rot="10800000">
                <a:off x="3620959" y="1824763"/>
                <a:ext cx="60206" cy="62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1" name="그룹 80"/>
              <p:cNvGrpSpPr/>
              <p:nvPr/>
            </p:nvGrpSpPr>
            <p:grpSpPr>
              <a:xfrm>
                <a:off x="1961004" y="2469172"/>
                <a:ext cx="1809815" cy="628977"/>
                <a:chOff x="2009743" y="2427435"/>
                <a:chExt cx="1809815" cy="628977"/>
              </a:xfrm>
            </p:grpSpPr>
            <p:grpSp>
              <p:nvGrpSpPr>
                <p:cNvPr id="76" name="그룹 75"/>
                <p:cNvGrpSpPr/>
                <p:nvPr/>
              </p:nvGrpSpPr>
              <p:grpSpPr>
                <a:xfrm>
                  <a:off x="2009743" y="2458541"/>
                  <a:ext cx="1809815" cy="597871"/>
                  <a:chOff x="1961686" y="1950052"/>
                  <a:chExt cx="1809815" cy="597871"/>
                </a:xfrm>
              </p:grpSpPr>
              <p:grpSp>
                <p:nvGrpSpPr>
                  <p:cNvPr id="68" name="그룹 67"/>
                  <p:cNvGrpSpPr/>
                  <p:nvPr/>
                </p:nvGrpSpPr>
                <p:grpSpPr>
                  <a:xfrm rot="10800000" flipH="1">
                    <a:off x="3003830" y="1950052"/>
                    <a:ext cx="767671" cy="597871"/>
                    <a:chOff x="6339755" y="3932503"/>
                    <a:chExt cx="810837" cy="597871"/>
                  </a:xfrm>
                </p:grpSpPr>
                <p:cxnSp>
                  <p:nvCxnSpPr>
                    <p:cNvPr id="69" name="직선 연결선 68"/>
                    <p:cNvCxnSpPr/>
                    <p:nvPr/>
                  </p:nvCxnSpPr>
                  <p:spPr>
                    <a:xfrm>
                      <a:off x="6339755" y="3963609"/>
                      <a:ext cx="792000" cy="0"/>
                    </a:xfrm>
                    <a:prstGeom prst="line">
                      <a:avLst/>
                    </a:prstGeom>
                    <a:ln w="19050">
                      <a:solidFill>
                        <a:schemeClr val="bg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0" name="자유형 69"/>
                    <p:cNvSpPr/>
                    <p:nvPr/>
                  </p:nvSpPr>
                  <p:spPr>
                    <a:xfrm>
                      <a:off x="6339755" y="3954374"/>
                      <a:ext cx="45719" cy="576000"/>
                    </a:xfrm>
                    <a:custGeom>
                      <a:avLst/>
                      <a:gdLst>
                        <a:gd name="connsiteX0" fmla="*/ 0 w 0"/>
                        <a:gd name="connsiteY0" fmla="*/ 1076325 h 1076325"/>
                        <a:gd name="connsiteX1" fmla="*/ 0 w 0"/>
                        <a:gd name="connsiteY1" fmla="*/ 0 h 10763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h="1076325">
                          <a:moveTo>
                            <a:pt x="0" y="1076325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bg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7090386" y="3932503"/>
                      <a:ext cx="60206" cy="6221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72" name="직선 연결선 71"/>
                  <p:cNvCxnSpPr/>
                  <p:nvPr/>
                </p:nvCxnSpPr>
                <p:spPr>
                  <a:xfrm>
                    <a:off x="1976286" y="2516817"/>
                    <a:ext cx="1027544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타원 74"/>
                  <p:cNvSpPr/>
                  <p:nvPr/>
                </p:nvSpPr>
                <p:spPr>
                  <a:xfrm rot="10800000" flipH="1">
                    <a:off x="1961686" y="2485711"/>
                    <a:ext cx="57001" cy="622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0" name="타원 79"/>
                <p:cNvSpPr/>
                <p:nvPr/>
              </p:nvSpPr>
              <p:spPr>
                <a:xfrm rot="10800000" flipH="1">
                  <a:off x="3023384" y="2427435"/>
                  <a:ext cx="57001" cy="622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301" y="1855460"/>
                <a:ext cx="813713" cy="813713"/>
              </a:xfrm>
              <a:prstGeom prst="rect">
                <a:avLst/>
              </a:prstGeom>
            </p:spPr>
          </p:pic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52997" y="2721457"/>
                <a:ext cx="736265" cy="736265"/>
              </a:xfrm>
              <a:prstGeom prst="rect">
                <a:avLst/>
              </a:prstGeom>
            </p:spPr>
          </p:pic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4447" y="2957209"/>
                <a:ext cx="693534" cy="693534"/>
              </a:xfrm>
              <a:prstGeom prst="rect">
                <a:avLst/>
              </a:prstGeom>
            </p:spPr>
          </p:pic>
          <p:grpSp>
            <p:nvGrpSpPr>
              <p:cNvPr id="89" name="그룹 88"/>
              <p:cNvGrpSpPr/>
              <p:nvPr/>
            </p:nvGrpSpPr>
            <p:grpSpPr>
              <a:xfrm>
                <a:off x="6175946" y="3263680"/>
                <a:ext cx="973195" cy="690694"/>
                <a:chOff x="6175946" y="3263680"/>
                <a:chExt cx="973195" cy="690694"/>
              </a:xfrm>
            </p:grpSpPr>
            <p:sp>
              <p:nvSpPr>
                <p:cNvPr id="78" name="자유형 77"/>
                <p:cNvSpPr/>
                <p:nvPr/>
              </p:nvSpPr>
              <p:spPr>
                <a:xfrm flipH="1">
                  <a:off x="7089637" y="3287370"/>
                  <a:ext cx="45719" cy="667004"/>
                </a:xfrm>
                <a:custGeom>
                  <a:avLst/>
                  <a:gdLst>
                    <a:gd name="connsiteX0" fmla="*/ 0 w 0"/>
                    <a:gd name="connsiteY0" fmla="*/ 1076325 h 1076325"/>
                    <a:gd name="connsiteX1" fmla="*/ 0 w 0"/>
                    <a:gd name="connsiteY1" fmla="*/ 0 h 1076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1076325">
                      <a:moveTo>
                        <a:pt x="0" y="107632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>
                  <a:off x="6175946" y="3263680"/>
                  <a:ext cx="60206" cy="622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5" name="직선 연결선 84"/>
                <p:cNvCxnSpPr/>
                <p:nvPr/>
              </p:nvCxnSpPr>
              <p:spPr>
                <a:xfrm>
                  <a:off x="6206049" y="3290450"/>
                  <a:ext cx="943092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8947" y="2769474"/>
                <a:ext cx="613609" cy="613609"/>
              </a:xfrm>
              <a:prstGeom prst="rect">
                <a:avLst/>
              </a:prstGeom>
              <a:effectLst>
                <a:reflection endPos="0" dist="12700" dir="5400000" sy="-100000" algn="bl" rotWithShape="0"/>
              </a:effectLst>
            </p:spPr>
          </p:pic>
          <p:sp>
            <p:nvSpPr>
              <p:cNvPr id="91" name="자유형 90"/>
              <p:cNvSpPr/>
              <p:nvPr/>
            </p:nvSpPr>
            <p:spPr>
              <a:xfrm flipH="1">
                <a:off x="8059433" y="3076280"/>
                <a:ext cx="45719" cy="894316"/>
              </a:xfrm>
              <a:custGeom>
                <a:avLst/>
                <a:gdLst>
                  <a:gd name="connsiteX0" fmla="*/ 0 w 0"/>
                  <a:gd name="connsiteY0" fmla="*/ 1076325 h 1076325"/>
                  <a:gd name="connsiteX1" fmla="*/ 0 w 0"/>
                  <a:gd name="connsiteY1" fmla="*/ 0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76325">
                    <a:moveTo>
                      <a:pt x="0" y="1076325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8702666" y="3041419"/>
                <a:ext cx="60206" cy="62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3" name="직선 연결선 92"/>
              <p:cNvCxnSpPr/>
              <p:nvPr/>
            </p:nvCxnSpPr>
            <p:spPr>
              <a:xfrm>
                <a:off x="8103755" y="3076279"/>
                <a:ext cx="614795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1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058" y="2858839"/>
                <a:ext cx="394484" cy="394484"/>
              </a:xfrm>
              <a:prstGeom prst="rect">
                <a:avLst/>
              </a:prstGeom>
            </p:spPr>
          </p:pic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6103" y="1651367"/>
                <a:ext cx="472094" cy="472094"/>
              </a:xfrm>
              <a:prstGeom prst="rect">
                <a:avLst/>
              </a:prstGeom>
            </p:spPr>
          </p:pic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4925" y="2471853"/>
                <a:ext cx="455183" cy="455183"/>
              </a:xfrm>
              <a:prstGeom prst="rect">
                <a:avLst/>
              </a:prstGeom>
            </p:spPr>
          </p:pic>
          <p:pic>
            <p:nvPicPr>
              <p:cNvPr id="103" name="그림 102"/>
              <p:cNvPicPr>
                <a:picLocks noChangeAspect="1"/>
              </p:cNvPicPr>
              <p:nvPr/>
            </p:nvPicPr>
            <p:blipFill>
              <a:blip r:embed="rId17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0558" y="3225689"/>
                <a:ext cx="494995" cy="494995"/>
              </a:xfrm>
              <a:prstGeom prst="rect">
                <a:avLst/>
              </a:prstGeom>
            </p:spPr>
          </p:pic>
        </p:grpSp>
        <p:sp>
          <p:nvSpPr>
            <p:cNvPr id="119" name="자유형 118"/>
            <p:cNvSpPr/>
            <p:nvPr/>
          </p:nvSpPr>
          <p:spPr>
            <a:xfrm flipH="1">
              <a:off x="1561623" y="2952826"/>
              <a:ext cx="302742" cy="566427"/>
            </a:xfrm>
            <a:custGeom>
              <a:avLst/>
              <a:gdLst>
                <a:gd name="connsiteX0" fmla="*/ 0 w 0"/>
                <a:gd name="connsiteY0" fmla="*/ 1076325 h 1076325"/>
                <a:gd name="connsiteX1" fmla="*/ 0 w 0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76325">
                  <a:moveTo>
                    <a:pt x="0" y="1076325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 flipH="1">
              <a:off x="1859890" y="2963465"/>
              <a:ext cx="803279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타원 123"/>
            <p:cNvSpPr/>
            <p:nvPr/>
          </p:nvSpPr>
          <p:spPr>
            <a:xfrm rot="10800000" flipH="1">
              <a:off x="1834669" y="3500820"/>
              <a:ext cx="57001" cy="62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 rot="10800000" flipH="1">
              <a:off x="2655418" y="2931619"/>
              <a:ext cx="57001" cy="62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1486881" y="3638902"/>
              <a:ext cx="746018" cy="778769"/>
              <a:chOff x="3115998" y="2582759"/>
              <a:chExt cx="2115004" cy="2115004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5998" y="2582759"/>
                <a:ext cx="2115004" cy="2115004"/>
              </a:xfrm>
              <a:prstGeom prst="rect">
                <a:avLst/>
              </a:prstGeom>
            </p:spPr>
          </p:pic>
          <p:sp>
            <p:nvSpPr>
              <p:cNvPr id="128" name="이등변 삼각형 127"/>
              <p:cNvSpPr/>
              <p:nvPr/>
            </p:nvSpPr>
            <p:spPr>
              <a:xfrm rot="5400000">
                <a:off x="4651483" y="3920962"/>
                <a:ext cx="232757" cy="1798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이등변 삼각형 128"/>
              <p:cNvSpPr/>
              <p:nvPr/>
            </p:nvSpPr>
            <p:spPr>
              <a:xfrm rot="5400000">
                <a:off x="3609190" y="3256167"/>
                <a:ext cx="198117" cy="15309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F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1. ìì´ëì´ êµ¬ì²´í&#10;2. ì¤ë¬¸ ì§í&#10;3. ì¸í°ë·° ë¶ì&#10;4. íê² Â· ëì¦ Â· ëª©í&#10;5. ì§íë°©í¥&#10;6. ë§¤ì²´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966" b="100000" l="33301" r="77539">
                        <a14:foregroundMark x1="43848" y1="61517" x2="43848" y2="61517"/>
                        <a14:foregroundMark x1="43848" y1="61517" x2="43848" y2="61517"/>
                        <a14:foregroundMark x1="71484" y1="72690" x2="71484" y2="72690"/>
                        <a14:foregroundMark x1="71484" y1="72690" x2="71484" y2="72690"/>
                        <a14:foregroundMark x1="71777" y1="72690" x2="71777" y2="72690"/>
                        <a14:foregroundMark x1="71777" y1="72552" x2="71777" y2="72414"/>
                        <a14:foregroundMark x1="71777" y1="72414" x2="71777" y2="72414"/>
                        <a14:foregroundMark x1="71777" y1="72000" x2="71777" y2="72000"/>
                        <a14:foregroundMark x1="71777" y1="71448" x2="71777" y2="71448"/>
                        <a14:foregroundMark x1="72070" y1="70621" x2="72070" y2="70621"/>
                        <a14:foregroundMark x1="72168" y1="69931" x2="72852" y2="68000"/>
                        <a14:foregroundMark x1="72754" y1="67310" x2="72754" y2="67310"/>
                        <a14:foregroundMark x1="67285" y1="63586" x2="67285" y2="63586"/>
                        <a14:foregroundMark x1="66406" y1="63034" x2="66406" y2="63034"/>
                        <a14:foregroundMark x1="70508" y1="77379" x2="70508" y2="77379"/>
                        <a14:foregroundMark x1="70508" y1="77379" x2="70508" y2="77379"/>
                        <a14:foregroundMark x1="70508" y1="77379" x2="70508" y2="77379"/>
                        <a14:foregroundMark x1="70215" y1="81103" x2="70215" y2="81103"/>
                        <a14:foregroundMark x1="48535" y1="76276" x2="48535" y2="76276"/>
                        <a14:foregroundMark x1="54883" y1="56690" x2="54883" y2="56690"/>
                        <a14:foregroundMark x1="54883" y1="56690" x2="54883" y2="56690"/>
                        <a14:foregroundMark x1="54883" y1="56690" x2="54883" y2="56690"/>
                        <a14:foregroundMark x1="54883" y1="56690" x2="54883" y2="56690"/>
                        <a14:foregroundMark x1="54883" y1="56690" x2="54883" y2="56690"/>
                        <a14:foregroundMark x1="54883" y1="56828" x2="54883" y2="56828"/>
                        <a14:foregroundMark x1="54688" y1="56552" x2="54688" y2="56552"/>
                        <a14:foregroundMark x1="54688" y1="56138" x2="54688" y2="56138"/>
                        <a14:foregroundMark x1="54688" y1="55724" x2="54688" y2="55724"/>
                        <a14:foregroundMark x1="54688" y1="55724" x2="54688" y2="55724"/>
                        <a14:foregroundMark x1="68945" y1="80690" x2="68945" y2="80690"/>
                        <a14:foregroundMark x1="68848" y1="80690" x2="68848" y2="80690"/>
                        <a14:foregroundMark x1="67676" y1="80828" x2="67676" y2="80828"/>
                        <a14:foregroundMark x1="67188" y1="80690" x2="67188" y2="80690"/>
                        <a14:foregroundMark x1="66309" y1="80828" x2="66309" y2="80828"/>
                        <a14:foregroundMark x1="66113" y1="80828" x2="66113" y2="80828"/>
                        <a14:foregroundMark x1="65723" y1="80828" x2="65723" y2="80828"/>
                        <a14:foregroundMark x1="65527" y1="80828" x2="65527" y2="80828"/>
                        <a14:foregroundMark x1="71582" y1="80828" x2="71582" y2="80828"/>
                        <a14:backgroundMark x1="72852" y1="68414" x2="72852" y2="68414"/>
                        <a14:backgroundMark x1="73047" y1="68000" x2="73047" y2="6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87" t="57710" r="21878"/>
          <a:stretch/>
        </p:blipFill>
        <p:spPr bwMode="auto">
          <a:xfrm>
            <a:off x="4332595" y="4563575"/>
            <a:ext cx="3526811" cy="23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26906" y="3011189"/>
            <a:ext cx="29381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345877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F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1. ìì´ëì´ êµ¬ì²´í&#10;2. ì¤ë¬¸ ì§í&#10;3. ì¸í°ë·° ë¶ì&#10;4. íê² Â· ëì¦ Â· ëª©í&#10;5. ì§íë°©í¥&#10;6. ë§¤ì²´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966" b="100000" l="33301" r="77539">
                        <a14:foregroundMark x1="43848" y1="61517" x2="43848" y2="61517"/>
                        <a14:foregroundMark x1="43848" y1="61517" x2="43848" y2="61517"/>
                        <a14:foregroundMark x1="71484" y1="72690" x2="71484" y2="72690"/>
                        <a14:foregroundMark x1="71484" y1="72690" x2="71484" y2="72690"/>
                        <a14:foregroundMark x1="71777" y1="72690" x2="71777" y2="72690"/>
                        <a14:foregroundMark x1="71777" y1="72552" x2="71777" y2="72414"/>
                        <a14:foregroundMark x1="71777" y1="72414" x2="71777" y2="72414"/>
                        <a14:foregroundMark x1="71777" y1="72000" x2="71777" y2="72000"/>
                        <a14:foregroundMark x1="71777" y1="71448" x2="71777" y2="71448"/>
                        <a14:foregroundMark x1="72070" y1="70621" x2="72070" y2="70621"/>
                        <a14:foregroundMark x1="72168" y1="69931" x2="72852" y2="68000"/>
                        <a14:foregroundMark x1="72754" y1="67310" x2="72754" y2="67310"/>
                        <a14:foregroundMark x1="67285" y1="63586" x2="67285" y2="63586"/>
                        <a14:foregroundMark x1="66406" y1="63034" x2="66406" y2="63034"/>
                        <a14:foregroundMark x1="70508" y1="77379" x2="70508" y2="77379"/>
                        <a14:foregroundMark x1="70508" y1="77379" x2="70508" y2="77379"/>
                        <a14:foregroundMark x1="70508" y1="77379" x2="70508" y2="77379"/>
                        <a14:foregroundMark x1="70215" y1="81103" x2="70215" y2="81103"/>
                        <a14:foregroundMark x1="48535" y1="76276" x2="48535" y2="76276"/>
                        <a14:foregroundMark x1="54883" y1="56690" x2="54883" y2="56690"/>
                        <a14:foregroundMark x1="54883" y1="56690" x2="54883" y2="56690"/>
                        <a14:foregroundMark x1="54883" y1="56690" x2="54883" y2="56690"/>
                        <a14:foregroundMark x1="54883" y1="56690" x2="54883" y2="56690"/>
                        <a14:foregroundMark x1="54883" y1="56690" x2="54883" y2="56690"/>
                        <a14:foregroundMark x1="54883" y1="56828" x2="54883" y2="56828"/>
                        <a14:foregroundMark x1="54688" y1="56552" x2="54688" y2="56552"/>
                        <a14:foregroundMark x1="54688" y1="56138" x2="54688" y2="56138"/>
                        <a14:foregroundMark x1="54688" y1="55724" x2="54688" y2="55724"/>
                        <a14:foregroundMark x1="54688" y1="55724" x2="54688" y2="55724"/>
                        <a14:foregroundMark x1="68945" y1="80690" x2="68945" y2="80690"/>
                        <a14:foregroundMark x1="68848" y1="80690" x2="68848" y2="80690"/>
                        <a14:foregroundMark x1="67676" y1="80828" x2="67676" y2="80828"/>
                        <a14:foregroundMark x1="67188" y1="80690" x2="67188" y2="80690"/>
                        <a14:foregroundMark x1="66309" y1="80828" x2="66309" y2="80828"/>
                        <a14:foregroundMark x1="66113" y1="80828" x2="66113" y2="80828"/>
                        <a14:foregroundMark x1="65723" y1="80828" x2="65723" y2="80828"/>
                        <a14:foregroundMark x1="65527" y1="80828" x2="65527" y2="80828"/>
                        <a14:foregroundMark x1="71582" y1="80828" x2="71582" y2="80828"/>
                        <a14:backgroundMark x1="72852" y1="68414" x2="72852" y2="68414"/>
                        <a14:backgroundMark x1="73047" y1="68000" x2="73047" y2="6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87" t="57710" r="21878"/>
          <a:stretch/>
        </p:blipFill>
        <p:spPr bwMode="auto">
          <a:xfrm>
            <a:off x="4332595" y="4563575"/>
            <a:ext cx="3526811" cy="23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26906" y="3011189"/>
            <a:ext cx="29381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QnA</a:t>
            </a:r>
            <a:endParaRPr lang="ko-KR" alt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858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F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1. ìì´ëì´ êµ¬ì²´í&#10;2. ì¤ë¬¸ ì§í&#10;3. ì¸í°ë·° ë¶ì&#10;4. íê² Â· ëì¦ Â· ëª©í&#10;5. ì§íë°©í¥&#10;6. ë§¤ì²´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966" b="100000" l="33301" r="77539">
                        <a14:foregroundMark x1="43848" y1="61517" x2="43848" y2="61517"/>
                        <a14:foregroundMark x1="43848" y1="61517" x2="43848" y2="61517"/>
                        <a14:foregroundMark x1="71484" y1="72690" x2="71484" y2="72690"/>
                        <a14:foregroundMark x1="71484" y1="72690" x2="71484" y2="72690"/>
                        <a14:foregroundMark x1="71777" y1="72690" x2="71777" y2="72690"/>
                        <a14:foregroundMark x1="71777" y1="72552" x2="71777" y2="72414"/>
                        <a14:foregroundMark x1="71777" y1="72414" x2="71777" y2="72414"/>
                        <a14:foregroundMark x1="71777" y1="72000" x2="71777" y2="72000"/>
                        <a14:foregroundMark x1="71777" y1="71448" x2="71777" y2="71448"/>
                        <a14:foregroundMark x1="72070" y1="70621" x2="72070" y2="70621"/>
                        <a14:foregroundMark x1="72168" y1="69931" x2="72852" y2="68000"/>
                        <a14:foregroundMark x1="72754" y1="67310" x2="72754" y2="67310"/>
                        <a14:foregroundMark x1="67285" y1="63586" x2="67285" y2="63586"/>
                        <a14:foregroundMark x1="66406" y1="63034" x2="66406" y2="63034"/>
                        <a14:foregroundMark x1="70508" y1="77379" x2="70508" y2="77379"/>
                        <a14:foregroundMark x1="70508" y1="77379" x2="70508" y2="77379"/>
                        <a14:foregroundMark x1="70508" y1="77379" x2="70508" y2="77379"/>
                        <a14:foregroundMark x1="70215" y1="81103" x2="70215" y2="81103"/>
                        <a14:foregroundMark x1="48535" y1="76276" x2="48535" y2="76276"/>
                        <a14:foregroundMark x1="54883" y1="56690" x2="54883" y2="56690"/>
                        <a14:foregroundMark x1="54883" y1="56690" x2="54883" y2="56690"/>
                        <a14:foregroundMark x1="54883" y1="56690" x2="54883" y2="56690"/>
                        <a14:foregroundMark x1="54883" y1="56690" x2="54883" y2="56690"/>
                        <a14:foregroundMark x1="54883" y1="56690" x2="54883" y2="56690"/>
                        <a14:foregroundMark x1="54883" y1="56828" x2="54883" y2="56828"/>
                        <a14:foregroundMark x1="54688" y1="56552" x2="54688" y2="56552"/>
                        <a14:foregroundMark x1="54688" y1="56138" x2="54688" y2="56138"/>
                        <a14:foregroundMark x1="54688" y1="55724" x2="54688" y2="55724"/>
                        <a14:foregroundMark x1="54688" y1="55724" x2="54688" y2="55724"/>
                        <a14:foregroundMark x1="68945" y1="80690" x2="68945" y2="80690"/>
                        <a14:foregroundMark x1="68848" y1="80690" x2="68848" y2="80690"/>
                        <a14:foregroundMark x1="67676" y1="80828" x2="67676" y2="80828"/>
                        <a14:foregroundMark x1="67188" y1="80690" x2="67188" y2="80690"/>
                        <a14:foregroundMark x1="66309" y1="80828" x2="66309" y2="80828"/>
                        <a14:foregroundMark x1="66113" y1="80828" x2="66113" y2="80828"/>
                        <a14:foregroundMark x1="65723" y1="80828" x2="65723" y2="80828"/>
                        <a14:foregroundMark x1="65527" y1="80828" x2="65527" y2="80828"/>
                        <a14:foregroundMark x1="71582" y1="80828" x2="71582" y2="80828"/>
                        <a14:backgroundMark x1="72852" y1="68414" x2="72852" y2="68414"/>
                        <a14:backgroundMark x1="73047" y1="68000" x2="73047" y2="6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87" t="57710" r="21878"/>
          <a:stretch/>
        </p:blipFill>
        <p:spPr bwMode="auto">
          <a:xfrm>
            <a:off x="4332595" y="4563575"/>
            <a:ext cx="3526811" cy="23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04963" y="3011189"/>
            <a:ext cx="39820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감사합니다</a:t>
            </a:r>
            <a:endParaRPr lang="ko-KR" alt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0784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0" y="0"/>
            <a:ext cx="2087576" cy="6858000"/>
          </a:xfrm>
          <a:prstGeom prst="rect">
            <a:avLst/>
          </a:prstGeom>
          <a:solidFill>
            <a:srgbClr val="93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5" name="그룹 124"/>
          <p:cNvGrpSpPr/>
          <p:nvPr/>
        </p:nvGrpSpPr>
        <p:grpSpPr>
          <a:xfrm>
            <a:off x="8111533" y="4390328"/>
            <a:ext cx="3929361" cy="2467672"/>
            <a:chOff x="8111533" y="4390328"/>
            <a:chExt cx="3929361" cy="2467672"/>
          </a:xfrm>
        </p:grpSpPr>
        <p:grpSp>
          <p:nvGrpSpPr>
            <p:cNvPr id="122" name="그룹 121"/>
            <p:cNvGrpSpPr/>
            <p:nvPr/>
          </p:nvGrpSpPr>
          <p:grpSpPr>
            <a:xfrm>
              <a:off x="8111533" y="4443180"/>
              <a:ext cx="3929361" cy="2414820"/>
              <a:chOff x="8111533" y="4443180"/>
              <a:chExt cx="3929361" cy="2414820"/>
            </a:xfrm>
          </p:grpSpPr>
          <p:grpSp>
            <p:nvGrpSpPr>
              <p:cNvPr id="120" name="그룹 119"/>
              <p:cNvGrpSpPr/>
              <p:nvPr/>
            </p:nvGrpSpPr>
            <p:grpSpPr>
              <a:xfrm>
                <a:off x="8111533" y="4443180"/>
                <a:ext cx="3929361" cy="2414820"/>
                <a:chOff x="8111533" y="4443180"/>
                <a:chExt cx="3929361" cy="2414820"/>
              </a:xfrm>
            </p:grpSpPr>
            <p:grpSp>
              <p:nvGrpSpPr>
                <p:cNvPr id="118" name="그룹 117"/>
                <p:cNvGrpSpPr/>
                <p:nvPr/>
              </p:nvGrpSpPr>
              <p:grpSpPr>
                <a:xfrm>
                  <a:off x="8111533" y="4443180"/>
                  <a:ext cx="3708992" cy="2414820"/>
                  <a:chOff x="8006758" y="4360565"/>
                  <a:chExt cx="3835882" cy="2497435"/>
                </a:xfrm>
              </p:grpSpPr>
              <p:grpSp>
                <p:nvGrpSpPr>
                  <p:cNvPr id="107" name="그룹 106"/>
                  <p:cNvGrpSpPr/>
                  <p:nvPr/>
                </p:nvGrpSpPr>
                <p:grpSpPr>
                  <a:xfrm>
                    <a:off x="8019648" y="4360565"/>
                    <a:ext cx="3822992" cy="2497435"/>
                    <a:chOff x="8019648" y="4360565"/>
                    <a:chExt cx="3822992" cy="2497435"/>
                  </a:xfrm>
                </p:grpSpPr>
                <p:pic>
                  <p:nvPicPr>
                    <p:cNvPr id="102" name="Picture 2" descr="1. ìì´ëì´ êµ¬ì²´í&#10;2. ì¤ë¬¸ ì§í&#10;3. ì¸í°ë·° ë¶ì&#10;4. íê² Â· ëì¦ Â· ëª©í&#10;5. ì§íë°©í¥&#10;6. ë§¤ì²´&#10; 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52966" b="100000" l="33301" r="77539">
                                  <a14:foregroundMark x1="43848" y1="61517" x2="43848" y2="61517"/>
                                  <a14:foregroundMark x1="43848" y1="61517" x2="43848" y2="61517"/>
                                  <a14:foregroundMark x1="71484" y1="72690" x2="71484" y2="72690"/>
                                  <a14:foregroundMark x1="71484" y1="72690" x2="71484" y2="72690"/>
                                  <a14:foregroundMark x1="71777" y1="72690" x2="71777" y2="72690"/>
                                  <a14:foregroundMark x1="71777" y1="72552" x2="71777" y2="72414"/>
                                  <a14:foregroundMark x1="71777" y1="72414" x2="71777" y2="72414"/>
                                  <a14:foregroundMark x1="71777" y1="72000" x2="71777" y2="72000"/>
                                  <a14:foregroundMark x1="71777" y1="71448" x2="71777" y2="71448"/>
                                  <a14:foregroundMark x1="72070" y1="70621" x2="72070" y2="70621"/>
                                  <a14:foregroundMark x1="72168" y1="69931" x2="72852" y2="68000"/>
                                  <a14:foregroundMark x1="72754" y1="67310" x2="72754" y2="67310"/>
                                  <a14:foregroundMark x1="67285" y1="63586" x2="67285" y2="63586"/>
                                  <a14:foregroundMark x1="66406" y1="63034" x2="66406" y2="63034"/>
                                  <a14:foregroundMark x1="70508" y1="77379" x2="70508" y2="77379"/>
                                  <a14:foregroundMark x1="70508" y1="77379" x2="70508" y2="77379"/>
                                  <a14:foregroundMark x1="70508" y1="77379" x2="70508" y2="77379"/>
                                  <a14:foregroundMark x1="70215" y1="81103" x2="70215" y2="81103"/>
                                  <a14:foregroundMark x1="48535" y1="76276" x2="48535" y2="76276"/>
                                  <a14:foregroundMark x1="54883" y1="56690" x2="54883" y2="56690"/>
                                  <a14:foregroundMark x1="54883" y1="56690" x2="54883" y2="56690"/>
                                  <a14:foregroundMark x1="54883" y1="56690" x2="54883" y2="56690"/>
                                  <a14:foregroundMark x1="54883" y1="56690" x2="54883" y2="56690"/>
                                  <a14:foregroundMark x1="54883" y1="56690" x2="54883" y2="56690"/>
                                  <a14:foregroundMark x1="54883" y1="56828" x2="54883" y2="56828"/>
                                  <a14:foregroundMark x1="54688" y1="56552" x2="54688" y2="56552"/>
                                  <a14:foregroundMark x1="54688" y1="56138" x2="54688" y2="56138"/>
                                  <a14:foregroundMark x1="54688" y1="55724" x2="54688" y2="55724"/>
                                  <a14:foregroundMark x1="54688" y1="55724" x2="54688" y2="55724"/>
                                  <a14:foregroundMark x1="68945" y1="80690" x2="68945" y2="80690"/>
                                  <a14:foregroundMark x1="68848" y1="80690" x2="68848" y2="80690"/>
                                  <a14:foregroundMark x1="67676" y1="80828" x2="67676" y2="80828"/>
                                  <a14:foregroundMark x1="67188" y1="80690" x2="67188" y2="80690"/>
                                  <a14:foregroundMark x1="66309" y1="80828" x2="66309" y2="80828"/>
                                  <a14:foregroundMark x1="66113" y1="80828" x2="66113" y2="80828"/>
                                  <a14:foregroundMark x1="65723" y1="80828" x2="65723" y2="80828"/>
                                  <a14:foregroundMark x1="65527" y1="80828" x2="65527" y2="80828"/>
                                  <a14:foregroundMark x1="71582" y1="80828" x2="71582" y2="80828"/>
                                  <a14:backgroundMark x1="72852" y1="68414" x2="72852" y2="68414"/>
                                  <a14:backgroundMark x1="73047" y1="68000" x2="73047" y2="68000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2287" t="57710" r="21878"/>
                    <a:stretch/>
                  </p:blipFill>
                  <p:spPr bwMode="auto">
                    <a:xfrm>
                      <a:off x="8019648" y="4360565"/>
                      <a:ext cx="3822992" cy="249743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03" name="직사각형 102"/>
                    <p:cNvSpPr/>
                    <p:nvPr/>
                  </p:nvSpPr>
                  <p:spPr>
                    <a:xfrm>
                      <a:off x="8600764" y="4360565"/>
                      <a:ext cx="1760379" cy="66721"/>
                    </a:xfrm>
                    <a:prstGeom prst="rect">
                      <a:avLst/>
                    </a:prstGeom>
                    <a:solidFill>
                      <a:srgbClr val="2B3B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104" name="그림 103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 rot="5400000">
                      <a:off x="8121212" y="4830571"/>
                      <a:ext cx="995747" cy="5573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5" name="직사각형 104"/>
                    <p:cNvSpPr/>
                    <p:nvPr/>
                  </p:nvSpPr>
                  <p:spPr>
                    <a:xfrm>
                      <a:off x="8598201" y="5302389"/>
                      <a:ext cx="526323" cy="64012"/>
                    </a:xfrm>
                    <a:prstGeom prst="rect">
                      <a:avLst/>
                    </a:prstGeom>
                    <a:solidFill>
                      <a:srgbClr val="2B3B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106" name="그림 105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 rot="5400000">
                      <a:off x="9840531" y="4836969"/>
                      <a:ext cx="995747" cy="55739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14" name="그림 113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40605" y="4420936"/>
                    <a:ext cx="1664799" cy="881453"/>
                  </a:xfrm>
                  <a:prstGeom prst="rect">
                    <a:avLst/>
                  </a:prstGeom>
                </p:spPr>
              </p:pic>
              <p:sp>
                <p:nvSpPr>
                  <p:cNvPr id="115" name="직사각형 114"/>
                  <p:cNvSpPr/>
                  <p:nvPr/>
                </p:nvSpPr>
                <p:spPr>
                  <a:xfrm>
                    <a:off x="9228071" y="4559300"/>
                    <a:ext cx="703073" cy="299140"/>
                  </a:xfrm>
                  <a:prstGeom prst="rect">
                    <a:avLst/>
                  </a:prstGeom>
                  <a:solidFill>
                    <a:srgbClr val="556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6" name="이등변 삼각형 115"/>
                  <p:cNvSpPr/>
                  <p:nvPr/>
                </p:nvSpPr>
                <p:spPr>
                  <a:xfrm rot="5400000">
                    <a:off x="9436922" y="4599150"/>
                    <a:ext cx="285369" cy="246008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9" name="Picture 2" descr="1. ìì´ëì´ êµ¬ì²´í&#10;2. ì¤ë¬¸ ì§í&#10;3. ì¸í°ë·° ë¶ì&#10;4. íê² Â· ëì¦ Â· ëª©í&#10;5. ì§íë°©í¥&#10;6. ë§¤ì²´&#10; 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60414" b="76828" l="43848" r="56055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2287" t="57710" r="21878"/>
                  <a:stretch/>
                </p:blipFill>
                <p:spPr bwMode="auto">
                  <a:xfrm>
                    <a:off x="8006758" y="4385965"/>
                    <a:ext cx="3822992" cy="24305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7" name="직사각형 116"/>
                  <p:cNvSpPr/>
                  <p:nvPr/>
                </p:nvSpPr>
                <p:spPr>
                  <a:xfrm>
                    <a:off x="8223621" y="4416425"/>
                    <a:ext cx="371475" cy="95888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9" name="직사각형 118"/>
                <p:cNvSpPr/>
                <p:nvPr/>
              </p:nvSpPr>
              <p:spPr>
                <a:xfrm>
                  <a:off x="11619206" y="5972174"/>
                  <a:ext cx="421688" cy="864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1" name="이등변 삼각형 120"/>
              <p:cNvSpPr/>
              <p:nvPr/>
            </p:nvSpPr>
            <p:spPr>
              <a:xfrm rot="21129256">
                <a:off x="11147558" y="4981807"/>
                <a:ext cx="610745" cy="69385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4" name="직사각형 123"/>
            <p:cNvSpPr/>
            <p:nvPr/>
          </p:nvSpPr>
          <p:spPr>
            <a:xfrm>
              <a:off x="8249919" y="4390328"/>
              <a:ext cx="428625" cy="779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26710" y="237351"/>
            <a:ext cx="1590000" cy="700628"/>
            <a:chOff x="236653" y="390525"/>
            <a:chExt cx="1590000" cy="700628"/>
          </a:xfrm>
        </p:grpSpPr>
        <p:sp>
          <p:nvSpPr>
            <p:cNvPr id="64" name="TextBox 63"/>
            <p:cNvSpPr txBox="1"/>
            <p:nvPr/>
          </p:nvSpPr>
          <p:spPr>
            <a:xfrm>
              <a:off x="667467" y="537155"/>
              <a:ext cx="11591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>
                  <a:ln w="3175" cmpd="dbl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chemeClr val="tx1">
                        <a:alpha val="43000"/>
                      </a:scheme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목차</a:t>
              </a:r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53" y="390525"/>
              <a:ext cx="666600" cy="630906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ECF165-03DF-47EF-80E2-C6C1815D128C}"/>
              </a:ext>
            </a:extLst>
          </p:cNvPr>
          <p:cNvGrpSpPr/>
          <p:nvPr/>
        </p:nvGrpSpPr>
        <p:grpSpPr>
          <a:xfrm>
            <a:off x="2880332" y="1265517"/>
            <a:ext cx="3245370" cy="4140473"/>
            <a:chOff x="2797636" y="1358763"/>
            <a:chExt cx="3245370" cy="4140473"/>
          </a:xfrm>
        </p:grpSpPr>
        <p:sp>
          <p:nvSpPr>
            <p:cNvPr id="90" name="TextBox 89"/>
            <p:cNvSpPr txBox="1"/>
            <p:nvPr/>
          </p:nvSpPr>
          <p:spPr>
            <a:xfrm>
              <a:off x="2797636" y="3167390"/>
              <a:ext cx="22795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3. </a:t>
              </a:r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주요 기술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820744" y="4071703"/>
              <a:ext cx="1993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4. </a:t>
              </a:r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기대 효과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820744" y="4976016"/>
              <a:ext cx="1993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5. </a:t>
              </a:r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시연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824386" y="1358763"/>
              <a:ext cx="3218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1. </a:t>
              </a:r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개요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20744" y="2263076"/>
              <a:ext cx="2693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2. </a:t>
              </a:r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주요 서비스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466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091961C-B6F8-4096-B1C7-B829AAE75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890" y="4148568"/>
            <a:ext cx="3354904" cy="19982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419317-C77E-450F-83EF-D6242BC72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362" y="1658493"/>
            <a:ext cx="2471257" cy="3695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6" descr="ì¬ì¨ í¬ì¤í°ì ëí ì´ë¯¸ì§ ê²ìê²°ê³¼">
            <a:extLst>
              <a:ext uri="{FF2B5EF4-FFF2-40B4-BE49-F238E27FC236}">
                <a16:creationId xmlns:a16="http://schemas.microsoft.com/office/drawing/2014/main" id="{40D4E377-3109-406D-927A-869AE600A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606" y="1673588"/>
            <a:ext cx="2471256" cy="36772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2518390" y="332540"/>
            <a:ext cx="3948912" cy="463661"/>
            <a:chOff x="5605400" y="495300"/>
            <a:chExt cx="3948912" cy="463661"/>
          </a:xfrm>
        </p:grpSpPr>
        <p:sp>
          <p:nvSpPr>
            <p:cNvPr id="61" name="TextBox 60"/>
            <p:cNvSpPr txBox="1"/>
            <p:nvPr/>
          </p:nvSpPr>
          <p:spPr>
            <a:xfrm>
              <a:off x="6101069" y="497296"/>
              <a:ext cx="34532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기획 배경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05400" y="495300"/>
              <a:ext cx="427343" cy="427343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0" y="0"/>
            <a:ext cx="2110308" cy="6858000"/>
            <a:chOff x="0" y="0"/>
            <a:chExt cx="2110308" cy="6858000"/>
          </a:xfrm>
        </p:grpSpPr>
        <p:sp>
          <p:nvSpPr>
            <p:cNvPr id="95" name="직사각형 94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26710" y="237351"/>
              <a:ext cx="1883598" cy="4830783"/>
              <a:chOff x="226710" y="237351"/>
              <a:chExt cx="1883598" cy="4830783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</a:p>
              </p:txBody>
            </p:sp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32" name="TextBox 31"/>
              <p:cNvSpPr txBox="1"/>
              <p:nvPr/>
            </p:nvSpPr>
            <p:spPr>
              <a:xfrm>
                <a:off x="320554" y="3930255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6471" y="4698802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시연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20554" y="1603502"/>
                <a:ext cx="1508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개요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20554" y="2357107"/>
                <a:ext cx="166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</a:t>
                </a:r>
                <a:r>
                  <a:rPr lang="en-US" altLang="ko-KR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20554" y="3142871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3216958" y="739219"/>
            <a:ext cx="8862517" cy="5930198"/>
            <a:chOff x="3329483" y="731820"/>
            <a:chExt cx="8862517" cy="5930198"/>
          </a:xfrm>
        </p:grpSpPr>
        <p:grpSp>
          <p:nvGrpSpPr>
            <p:cNvPr id="10" name="그룹 9"/>
            <p:cNvGrpSpPr/>
            <p:nvPr/>
          </p:nvGrpSpPr>
          <p:grpSpPr>
            <a:xfrm>
              <a:off x="3329483" y="731820"/>
              <a:ext cx="8862517" cy="5930198"/>
              <a:chOff x="3329483" y="731820"/>
              <a:chExt cx="8862517" cy="5930198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3329483" y="852883"/>
                <a:ext cx="8862517" cy="5048294"/>
                <a:chOff x="3329483" y="852883"/>
                <a:chExt cx="8862517" cy="5048294"/>
              </a:xfrm>
            </p:grpSpPr>
            <p:pic>
              <p:nvPicPr>
                <p:cNvPr id="30" name="Picture 4" descr="ê´ë ¨ ì´ë¯¸ì§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03415" y="852883"/>
                  <a:ext cx="3380670" cy="2372971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" name="TextBox 52"/>
                <p:cNvSpPr txBox="1"/>
                <p:nvPr/>
              </p:nvSpPr>
              <p:spPr>
                <a:xfrm>
                  <a:off x="3329483" y="5528015"/>
                  <a:ext cx="13245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&lt;   </a:t>
                  </a:r>
                  <a:r>
                    <a:rPr lang="ko-KR" altLang="en-US" b="1" dirty="0"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심슨   </a:t>
                  </a:r>
                  <a:r>
                    <a:rPr lang="en-US" altLang="ko-KR" b="1" dirty="0"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&gt;</a:t>
                  </a:r>
                  <a:endParaRPr lang="ko-KR" altLang="en-US" b="1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5922328" y="5531845"/>
                  <a:ext cx="19715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&lt;   </a:t>
                  </a:r>
                  <a:r>
                    <a:rPr lang="en-US" altLang="ko-KR" b="1" dirty="0" err="1"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GoodFellas</a:t>
                  </a:r>
                  <a:r>
                    <a:rPr lang="ko-KR" altLang="en-US" b="1" dirty="0"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  </a:t>
                  </a:r>
                  <a:r>
                    <a:rPr lang="en-US" altLang="ko-KR" b="1" dirty="0"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&gt;</a:t>
                  </a:r>
                  <a:endParaRPr lang="ko-KR" altLang="en-US" b="1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8391782" y="3269789"/>
                  <a:ext cx="38002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&lt;   </a:t>
                  </a:r>
                  <a:r>
                    <a:rPr lang="ko-KR" altLang="en-US" sz="1600" b="1" dirty="0"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도망치는 건 부끄럽지만 도움이 된다  </a:t>
                  </a:r>
                  <a:r>
                    <a:rPr lang="en-US" altLang="ko-KR" sz="1600" b="1" dirty="0"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&gt;</a:t>
                  </a:r>
                  <a:endParaRPr lang="ko-KR" altLang="en-US" sz="1600" b="1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9466163" y="6292686"/>
                <a:ext cx="2019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&lt;   sense8</a:t>
                </a:r>
                <a:r>
                  <a:rPr lang="ko-KR" altLang="en-US" b="1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   </a:t>
                </a:r>
                <a:r>
                  <a:rPr lang="en-US" altLang="ko-KR" b="1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&gt;</a:t>
                </a:r>
                <a:endParaRPr lang="ko-KR" altLang="en-US" b="1" dirty="0"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62756">
                <a:off x="9889045" y="731820"/>
                <a:ext cx="374810" cy="374810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62756">
                <a:off x="6507670" y="1326838"/>
                <a:ext cx="374810" cy="374810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62756">
                <a:off x="3650387" y="1326838"/>
                <a:ext cx="374810" cy="374810"/>
              </a:xfrm>
              <a:prstGeom prst="rect">
                <a:avLst/>
              </a:prstGeom>
            </p:spPr>
          </p:pic>
        </p:grp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2756">
              <a:off x="9889045" y="3777548"/>
              <a:ext cx="374810" cy="37481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7E95600-E605-48EA-9F5F-C68B70027ACE}"/>
              </a:ext>
            </a:extLst>
          </p:cNvPr>
          <p:cNvSpPr txBox="1"/>
          <p:nvPr/>
        </p:nvSpPr>
        <p:spPr>
          <a:xfrm>
            <a:off x="320553" y="5467349"/>
            <a:ext cx="157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6.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향후 개발 </a:t>
            </a:r>
          </a:p>
        </p:txBody>
      </p:sp>
    </p:spTree>
    <p:extLst>
      <p:ext uri="{BB962C8B-B14F-4D97-AF65-F5344CB8AC3E}">
        <p14:creationId xmlns:p14="http://schemas.microsoft.com/office/powerpoint/2010/main" val="2272543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2518390" y="332540"/>
            <a:ext cx="3948912" cy="463661"/>
            <a:chOff x="5605400" y="495300"/>
            <a:chExt cx="3948912" cy="463661"/>
          </a:xfrm>
        </p:grpSpPr>
        <p:sp>
          <p:nvSpPr>
            <p:cNvPr id="61" name="TextBox 60"/>
            <p:cNvSpPr txBox="1"/>
            <p:nvPr/>
          </p:nvSpPr>
          <p:spPr>
            <a:xfrm>
              <a:off x="6101069" y="497296"/>
              <a:ext cx="34532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기획 배경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05400" y="495300"/>
              <a:ext cx="427343" cy="427343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0" y="0"/>
            <a:ext cx="2110308" cy="6858000"/>
            <a:chOff x="0" y="0"/>
            <a:chExt cx="2110308" cy="6858000"/>
          </a:xfrm>
        </p:grpSpPr>
        <p:sp>
          <p:nvSpPr>
            <p:cNvPr id="95" name="직사각형 94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26710" y="237351"/>
              <a:ext cx="1883598" cy="4830783"/>
              <a:chOff x="226710" y="237351"/>
              <a:chExt cx="1883598" cy="4830783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</a:p>
              </p:txBody>
            </p:sp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32" name="TextBox 31"/>
              <p:cNvSpPr txBox="1"/>
              <p:nvPr/>
            </p:nvSpPr>
            <p:spPr>
              <a:xfrm>
                <a:off x="320554" y="3930255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6471" y="4698802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시연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20554" y="1603502"/>
                <a:ext cx="1508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개요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20554" y="2357107"/>
                <a:ext cx="166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</a:t>
                </a:r>
                <a:r>
                  <a:rPr lang="en-US" altLang="ko-KR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20554" y="3142871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7E95600-E605-48EA-9F5F-C68B70027ACE}"/>
              </a:ext>
            </a:extLst>
          </p:cNvPr>
          <p:cNvSpPr txBox="1"/>
          <p:nvPr/>
        </p:nvSpPr>
        <p:spPr>
          <a:xfrm>
            <a:off x="320553" y="5467349"/>
            <a:ext cx="157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6.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향후 개발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0245DD-A38B-4C55-A089-4303233B9D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200" b="28460"/>
          <a:stretch/>
        </p:blipFill>
        <p:spPr>
          <a:xfrm>
            <a:off x="2628012" y="2404916"/>
            <a:ext cx="6935976" cy="1475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C6C1525-47F6-4B6C-8758-2DF1FD0683CF}"/>
              </a:ext>
            </a:extLst>
          </p:cNvPr>
          <p:cNvSpPr/>
          <p:nvPr/>
        </p:nvSpPr>
        <p:spPr>
          <a:xfrm>
            <a:off x="8718601" y="2518954"/>
            <a:ext cx="758757" cy="30239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F2550C-1685-419E-9A72-6F4979EE90C0}"/>
              </a:ext>
            </a:extLst>
          </p:cNvPr>
          <p:cNvSpPr/>
          <p:nvPr/>
        </p:nvSpPr>
        <p:spPr>
          <a:xfrm>
            <a:off x="2675976" y="2835359"/>
            <a:ext cx="2336386" cy="30239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E3199F-D0EF-4483-8666-8A912235AED7}"/>
              </a:ext>
            </a:extLst>
          </p:cNvPr>
          <p:cNvSpPr txBox="1"/>
          <p:nvPr/>
        </p:nvSpPr>
        <p:spPr>
          <a:xfrm>
            <a:off x="2628012" y="4051856"/>
            <a:ext cx="1819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출처</a:t>
            </a:r>
            <a:r>
              <a:rPr lang="en-US" altLang="ko-KR" sz="12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2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헤럴드 경제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E320F8-78ED-4CE8-96A8-B94C335979CE}"/>
              </a:ext>
            </a:extLst>
          </p:cNvPr>
          <p:cNvSpPr/>
          <p:nvPr/>
        </p:nvSpPr>
        <p:spPr>
          <a:xfrm>
            <a:off x="2675976" y="2518954"/>
            <a:ext cx="1888914" cy="302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58C5900-363C-447F-9623-CE1EE3405165}"/>
              </a:ext>
            </a:extLst>
          </p:cNvPr>
          <p:cNvGrpSpPr/>
          <p:nvPr/>
        </p:nvGrpSpPr>
        <p:grpSpPr>
          <a:xfrm>
            <a:off x="5060326" y="1400464"/>
            <a:ext cx="6719001" cy="4057071"/>
            <a:chOff x="5152445" y="1446904"/>
            <a:chExt cx="6719001" cy="40570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2DFDCC5-E5BF-49FC-AA57-9F9150625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52445" y="1446904"/>
              <a:ext cx="6719001" cy="46166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E7BB42D-8738-47E5-835A-0E997938B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21784" y="1972834"/>
              <a:ext cx="6618017" cy="3531141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5665BAD-A0A4-4D01-B687-CCE3A8D7EDEF}"/>
              </a:ext>
            </a:extLst>
          </p:cNvPr>
          <p:cNvSpPr txBox="1"/>
          <p:nvPr/>
        </p:nvSpPr>
        <p:spPr>
          <a:xfrm>
            <a:off x="10372702" y="5652015"/>
            <a:ext cx="1819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출처</a:t>
            </a:r>
            <a:r>
              <a:rPr lang="en-US" altLang="ko-KR" sz="12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200" b="1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세계파이낸스</a:t>
            </a:r>
            <a:endParaRPr lang="ko-KR" altLang="en-US" sz="12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88634B-AE60-40BC-ADCA-BCF48C86D8AF}"/>
              </a:ext>
            </a:extLst>
          </p:cNvPr>
          <p:cNvSpPr/>
          <p:nvPr/>
        </p:nvSpPr>
        <p:spPr>
          <a:xfrm>
            <a:off x="7550408" y="1464277"/>
            <a:ext cx="1856239" cy="29108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94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6" grpId="0" animBg="1"/>
      <p:bldP spid="43" grpId="0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518390" y="332540"/>
            <a:ext cx="3948912" cy="525216"/>
            <a:chOff x="5605400" y="495300"/>
            <a:chExt cx="3948912" cy="525216"/>
          </a:xfrm>
        </p:grpSpPr>
        <p:sp>
          <p:nvSpPr>
            <p:cNvPr id="56" name="TextBox 55"/>
            <p:cNvSpPr txBox="1"/>
            <p:nvPr/>
          </p:nvSpPr>
          <p:spPr>
            <a:xfrm>
              <a:off x="6101069" y="497296"/>
              <a:ext cx="34532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기획 근거  </a:t>
              </a: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-  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설문조사</a:t>
              </a: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05400" y="495300"/>
              <a:ext cx="427343" cy="427343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4523954" y="2187762"/>
            <a:ext cx="4277146" cy="4277145"/>
            <a:chOff x="4992831" y="2036298"/>
            <a:chExt cx="4277146" cy="4277145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13" name="그룹 12"/>
            <p:cNvGrpSpPr/>
            <p:nvPr/>
          </p:nvGrpSpPr>
          <p:grpSpPr>
            <a:xfrm>
              <a:off x="4992831" y="2036298"/>
              <a:ext cx="4277146" cy="4277145"/>
              <a:chOff x="4629149" y="1241386"/>
              <a:chExt cx="4277146" cy="4277145"/>
            </a:xfrm>
          </p:grpSpPr>
          <p:sp>
            <p:nvSpPr>
              <p:cNvPr id="12" name="원형 11"/>
              <p:cNvSpPr/>
              <p:nvPr/>
            </p:nvSpPr>
            <p:spPr>
              <a:xfrm>
                <a:off x="4629150" y="1241386"/>
                <a:ext cx="4277145" cy="4277145"/>
              </a:xfrm>
              <a:prstGeom prst="pie">
                <a:avLst>
                  <a:gd name="adj1" fmla="val 0"/>
                  <a:gd name="adj2" fmla="val 14390420"/>
                </a:avLst>
              </a:prstGeom>
              <a:solidFill>
                <a:srgbClr val="008D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원형 59"/>
              <p:cNvSpPr/>
              <p:nvPr/>
            </p:nvSpPr>
            <p:spPr>
              <a:xfrm>
                <a:off x="4629149" y="1241386"/>
                <a:ext cx="4277145" cy="4277145"/>
              </a:xfrm>
              <a:prstGeom prst="pie">
                <a:avLst>
                  <a:gd name="adj1" fmla="val 14376700"/>
                  <a:gd name="adj2" fmla="val 12370"/>
                </a:avLst>
              </a:prstGeom>
              <a:solidFill>
                <a:srgbClr val="FF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33522" y="2950826"/>
              <a:ext cx="1108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31.2 %</a:t>
              </a:r>
              <a:endPara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022693" y="4839013"/>
              <a:ext cx="1108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68.8 %</a:t>
              </a:r>
              <a:endPara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481764" y="1951008"/>
            <a:ext cx="11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응답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77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45733" y="1325405"/>
            <a:ext cx="790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Q 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영상 매체를 통하여 어학 공부를 했던 경험이 있습니까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921240" y="2279554"/>
            <a:ext cx="925830" cy="765274"/>
            <a:chOff x="9692640" y="1924398"/>
            <a:chExt cx="925830" cy="765274"/>
          </a:xfrm>
        </p:grpSpPr>
        <p:sp>
          <p:nvSpPr>
            <p:cNvPr id="16" name="타원 15"/>
            <p:cNvSpPr/>
            <p:nvPr/>
          </p:nvSpPr>
          <p:spPr>
            <a:xfrm>
              <a:off x="9692640" y="2373561"/>
              <a:ext cx="262890" cy="262890"/>
            </a:xfrm>
            <a:prstGeom prst="ellipse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55530" y="2320340"/>
              <a:ext cx="662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없다</a:t>
              </a:r>
            </a:p>
          </p:txBody>
        </p:sp>
        <p:sp>
          <p:nvSpPr>
            <p:cNvPr id="69" name="타원 68"/>
            <p:cNvSpPr/>
            <p:nvPr/>
          </p:nvSpPr>
          <p:spPr>
            <a:xfrm>
              <a:off x="9692640" y="1977619"/>
              <a:ext cx="262890" cy="262890"/>
            </a:xfrm>
            <a:prstGeom prst="ellipse">
              <a:avLst/>
            </a:prstGeom>
            <a:solidFill>
              <a:srgbClr val="008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955530" y="1924398"/>
              <a:ext cx="662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있다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943441" y="6077492"/>
            <a:ext cx="1877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출처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자체 설문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0" y="0"/>
            <a:ext cx="2110308" cy="6858000"/>
            <a:chOff x="0" y="0"/>
            <a:chExt cx="2110308" cy="6858000"/>
          </a:xfrm>
        </p:grpSpPr>
        <p:sp>
          <p:nvSpPr>
            <p:cNvPr id="37" name="직사각형 36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26710" y="237351"/>
              <a:ext cx="1883598" cy="4830783"/>
              <a:chOff x="226710" y="237351"/>
              <a:chExt cx="1883598" cy="4830783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</a:p>
              </p:txBody>
            </p:sp>
            <p:pic>
              <p:nvPicPr>
                <p:cNvPr id="63" name="그림 6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44"/>
              <p:cNvSpPr txBox="1"/>
              <p:nvPr/>
            </p:nvSpPr>
            <p:spPr>
              <a:xfrm>
                <a:off x="320554" y="3930255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26471" y="4698802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시연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20554" y="2357107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0554" y="3142871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0BF3FB-644D-4E01-B2A6-43EBF3B9B581}"/>
              </a:ext>
            </a:extLst>
          </p:cNvPr>
          <p:cNvSpPr txBox="1"/>
          <p:nvPr/>
        </p:nvSpPr>
        <p:spPr>
          <a:xfrm>
            <a:off x="320554" y="1603502"/>
            <a:ext cx="150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DBD299-4AEC-41FC-BE4F-00210DEBC089}"/>
              </a:ext>
            </a:extLst>
          </p:cNvPr>
          <p:cNvSpPr txBox="1"/>
          <p:nvPr/>
        </p:nvSpPr>
        <p:spPr>
          <a:xfrm>
            <a:off x="320553" y="5467349"/>
            <a:ext cx="157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6.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향후 개발 </a:t>
            </a:r>
          </a:p>
        </p:txBody>
      </p:sp>
    </p:spTree>
    <p:extLst>
      <p:ext uri="{BB962C8B-B14F-4D97-AF65-F5344CB8AC3E}">
        <p14:creationId xmlns:p14="http://schemas.microsoft.com/office/powerpoint/2010/main" val="1397250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221796" y="465763"/>
            <a:ext cx="1634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설문 조사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95" y="383981"/>
            <a:ext cx="517294" cy="51729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99995" y="1738314"/>
            <a:ext cx="4394653" cy="3857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30039" y="1865626"/>
            <a:ext cx="4109290" cy="969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Q . </a:t>
            </a:r>
            <a:r>
              <a:rPr lang="ko-KR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영상 매체를 활용한 </a:t>
            </a:r>
            <a:endParaRPr lang="en-US" altLang="ko-KR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 언어 학습의 </a:t>
            </a:r>
            <a:r>
              <a:rPr lang="ko-KR" altLang="en-US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장점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730039" y="2971491"/>
            <a:ext cx="4109290" cy="2432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66955" y="3624733"/>
            <a:ext cx="3835801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19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발음</a:t>
            </a:r>
            <a:r>
              <a:rPr lang="ja-JP" altLang="en-US" sz="19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・</a:t>
            </a:r>
            <a:r>
              <a:rPr lang="ko-KR" altLang="en-US" sz="19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억양 공부</a:t>
            </a:r>
            <a:r>
              <a:rPr lang="ko-KR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도움이 됨</a:t>
            </a:r>
            <a:endParaRPr lang="en-US" altLang="ko-KR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글보다 이해하기 쉬움 </a:t>
            </a:r>
            <a:endParaRPr lang="en-US" altLang="ko-KR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기억에 오래 남음</a:t>
            </a:r>
            <a:endParaRPr lang="en-US" altLang="ko-KR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282832" y="1738313"/>
            <a:ext cx="4371104" cy="3857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412875" y="1865626"/>
            <a:ext cx="4109290" cy="969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Q . </a:t>
            </a:r>
            <a:r>
              <a:rPr lang="ko-KR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영상 매체를 활용한 </a:t>
            </a:r>
            <a:endParaRPr lang="en-US" altLang="ko-KR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 언어 학습의 </a:t>
            </a:r>
            <a:r>
              <a:rPr lang="ko-KR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단점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412875" y="2980821"/>
            <a:ext cx="4109290" cy="2432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62466" y="3624733"/>
            <a:ext cx="3811835" cy="11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제공된 영상</a:t>
            </a:r>
            <a:r>
              <a:rPr lang="ko-KR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만 이용 가능</a:t>
            </a:r>
            <a:endParaRPr lang="en-US" altLang="ko-KR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실력 향상</a:t>
            </a:r>
            <a:r>
              <a:rPr lang="ko-KR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 </a:t>
            </a:r>
            <a:r>
              <a:rPr lang="ko-KR" alt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체감</a:t>
            </a:r>
            <a:r>
              <a:rPr lang="ko-KR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하기 어려움</a:t>
            </a:r>
            <a:endParaRPr lang="en-US" altLang="ko-KR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단어와 문법을 </a:t>
            </a:r>
            <a:r>
              <a:rPr lang="ko-KR" alt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바로 알기 어려움</a:t>
            </a:r>
            <a:endParaRPr lang="en-US" altLang="ko-KR" sz="1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0" y="0"/>
            <a:ext cx="2110308" cy="6858000"/>
            <a:chOff x="0" y="0"/>
            <a:chExt cx="2110308" cy="6858000"/>
          </a:xfrm>
        </p:grpSpPr>
        <p:sp>
          <p:nvSpPr>
            <p:cNvPr id="57" name="직사각형 56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226710" y="237351"/>
              <a:ext cx="1883598" cy="4830783"/>
              <a:chOff x="226710" y="237351"/>
              <a:chExt cx="1883598" cy="4830783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66" name="TextBox 65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</a:p>
              </p:txBody>
            </p:sp>
            <p:pic>
              <p:nvPicPr>
                <p:cNvPr id="67" name="그림 6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60" name="TextBox 59"/>
              <p:cNvSpPr txBox="1"/>
              <p:nvPr/>
            </p:nvSpPr>
            <p:spPr>
              <a:xfrm>
                <a:off x="320554" y="3930255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6471" y="4698802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시연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20554" y="2357107"/>
                <a:ext cx="1767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20554" y="3142871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9943441" y="6077492"/>
            <a:ext cx="1877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출처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자체 설문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170856-6CE5-4722-AADF-C55CE1A802E4}"/>
              </a:ext>
            </a:extLst>
          </p:cNvPr>
          <p:cNvSpPr txBox="1"/>
          <p:nvPr/>
        </p:nvSpPr>
        <p:spPr>
          <a:xfrm>
            <a:off x="320554" y="1603502"/>
            <a:ext cx="150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6899D8-9A4F-44B8-967B-2F5B6B4E9A7F}"/>
              </a:ext>
            </a:extLst>
          </p:cNvPr>
          <p:cNvSpPr txBox="1"/>
          <p:nvPr/>
        </p:nvSpPr>
        <p:spPr>
          <a:xfrm>
            <a:off x="320553" y="5467349"/>
            <a:ext cx="157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6.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향후 개발 </a:t>
            </a:r>
          </a:p>
        </p:txBody>
      </p:sp>
    </p:spTree>
    <p:extLst>
      <p:ext uri="{BB962C8B-B14F-4D97-AF65-F5344CB8AC3E}">
        <p14:creationId xmlns:p14="http://schemas.microsoft.com/office/powerpoint/2010/main" val="1835548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6E641F5-6928-4365-B2F4-AB02E6479B82}"/>
              </a:ext>
            </a:extLst>
          </p:cNvPr>
          <p:cNvSpPr/>
          <p:nvPr/>
        </p:nvSpPr>
        <p:spPr>
          <a:xfrm>
            <a:off x="7300096" y="4036979"/>
            <a:ext cx="4481347" cy="2491608"/>
          </a:xfrm>
          <a:prstGeom prst="roundRect">
            <a:avLst/>
          </a:prstGeom>
          <a:ln w="28575"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9A9B1D5-D3D2-4F57-8614-8D3BBB4CEFAB}"/>
              </a:ext>
            </a:extLst>
          </p:cNvPr>
          <p:cNvSpPr/>
          <p:nvPr/>
        </p:nvSpPr>
        <p:spPr>
          <a:xfrm>
            <a:off x="2429404" y="4036979"/>
            <a:ext cx="4481347" cy="2491608"/>
          </a:xfrm>
          <a:prstGeom prst="roundRect">
            <a:avLst/>
          </a:prstGeom>
          <a:ln w="28575"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0"/>
            <a:ext cx="2110308" cy="6858000"/>
            <a:chOff x="0" y="0"/>
            <a:chExt cx="2110308" cy="6858000"/>
          </a:xfrm>
        </p:grpSpPr>
        <p:sp>
          <p:nvSpPr>
            <p:cNvPr id="40" name="직사각형 39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26710" y="237351"/>
              <a:ext cx="1883598" cy="4830783"/>
              <a:chOff x="226710" y="237351"/>
              <a:chExt cx="1883598" cy="4830783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</a:p>
              </p:txBody>
            </p:sp>
            <p:pic>
              <p:nvPicPr>
                <p:cNvPr id="53" name="그림 5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44"/>
              <p:cNvSpPr txBox="1"/>
              <p:nvPr/>
            </p:nvSpPr>
            <p:spPr>
              <a:xfrm>
                <a:off x="320554" y="3930255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26471" y="4698802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시연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0554" y="2357107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</a:t>
                </a:r>
                <a:r>
                  <a:rPr lang="en-US" altLang="ko-K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20554" y="3142871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5EDD891-B9F4-4E4F-8172-B935BC6C6B6C}"/>
              </a:ext>
            </a:extLst>
          </p:cNvPr>
          <p:cNvSpPr txBox="1"/>
          <p:nvPr/>
        </p:nvSpPr>
        <p:spPr>
          <a:xfrm>
            <a:off x="320554" y="1603502"/>
            <a:ext cx="150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ECC1DE5-C239-4FBF-BAD0-4AF9E2D6B217}"/>
              </a:ext>
            </a:extLst>
          </p:cNvPr>
          <p:cNvGrpSpPr/>
          <p:nvPr/>
        </p:nvGrpSpPr>
        <p:grpSpPr>
          <a:xfrm>
            <a:off x="2561350" y="329413"/>
            <a:ext cx="2508490" cy="931034"/>
            <a:chOff x="2561350" y="329413"/>
            <a:chExt cx="2508490" cy="931034"/>
          </a:xfrm>
        </p:grpSpPr>
        <p:sp>
          <p:nvSpPr>
            <p:cNvPr id="41" name="TextBox 40"/>
            <p:cNvSpPr txBox="1"/>
            <p:nvPr/>
          </p:nvSpPr>
          <p:spPr>
            <a:xfrm>
              <a:off x="3322457" y="429450"/>
              <a:ext cx="17473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주요 서비스</a:t>
              </a: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966351F-640B-4C53-9982-9EDB8327D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350" y="329413"/>
              <a:ext cx="618729" cy="618726"/>
            </a:xfrm>
            <a:prstGeom prst="rect">
              <a:avLst/>
            </a:prstGeom>
          </p:spPr>
        </p:pic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AF050DFB-97EC-48FD-AB40-F0D38793B1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21" y="1158587"/>
            <a:ext cx="1472612" cy="147261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115B9D9-09DF-4AAA-98D6-7F3ADBD6CFBE}"/>
              </a:ext>
            </a:extLst>
          </p:cNvPr>
          <p:cNvSpPr txBox="1"/>
          <p:nvPr/>
        </p:nvSpPr>
        <p:spPr>
          <a:xfrm>
            <a:off x="6095896" y="2541709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웹 플레이어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3F37884-8FFE-4DBE-8577-95F30CAB8266}"/>
              </a:ext>
            </a:extLst>
          </p:cNvPr>
          <p:cNvSpPr/>
          <p:nvPr/>
        </p:nvSpPr>
        <p:spPr>
          <a:xfrm rot="2810472">
            <a:off x="5901941" y="3143190"/>
            <a:ext cx="387909" cy="764724"/>
          </a:xfrm>
          <a:prstGeom prst="downArrow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D56A1480-3EDF-48B5-AF79-B27C8F89E139}"/>
              </a:ext>
            </a:extLst>
          </p:cNvPr>
          <p:cNvSpPr/>
          <p:nvPr/>
        </p:nvSpPr>
        <p:spPr>
          <a:xfrm rot="18777308">
            <a:off x="7792202" y="3143712"/>
            <a:ext cx="387909" cy="764724"/>
          </a:xfrm>
          <a:prstGeom prst="downArrow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FC04C6A-EEDD-4561-8AA4-E78191B89D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72" y="4514887"/>
            <a:ext cx="1559165" cy="155916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9DEB73-3CC5-435B-906F-0E85BBE85534}"/>
              </a:ext>
            </a:extLst>
          </p:cNvPr>
          <p:cNvGrpSpPr/>
          <p:nvPr/>
        </p:nvGrpSpPr>
        <p:grpSpPr>
          <a:xfrm>
            <a:off x="7707431" y="4612166"/>
            <a:ext cx="1852793" cy="1408371"/>
            <a:chOff x="7531688" y="4525993"/>
            <a:chExt cx="1852793" cy="140837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D43D8D0-9AFD-410F-B73D-0E337689B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688" y="4525993"/>
              <a:ext cx="1178523" cy="11785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42DFDB8-D779-4541-BACB-C48C2C8F6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4871" y="4684754"/>
              <a:ext cx="1249610" cy="1249610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A20C652-5A0C-4F47-8B49-90600FF87FCC}"/>
              </a:ext>
            </a:extLst>
          </p:cNvPr>
          <p:cNvSpPr txBox="1"/>
          <p:nvPr/>
        </p:nvSpPr>
        <p:spPr>
          <a:xfrm>
            <a:off x="320553" y="5467349"/>
            <a:ext cx="157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6.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향후 개발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5F760C-8E7D-400F-90E7-F9BD1CD6FD7D}"/>
              </a:ext>
            </a:extLst>
          </p:cNvPr>
          <p:cNvSpPr txBox="1"/>
          <p:nvPr/>
        </p:nvSpPr>
        <p:spPr>
          <a:xfrm>
            <a:off x="4945590" y="4799466"/>
            <a:ext cx="10919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어휘</a:t>
            </a:r>
            <a:endParaRPr lang="en-US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100LS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D214F8-A9CE-4E72-A7ED-B6665CFFFC30}"/>
              </a:ext>
            </a:extLst>
          </p:cNvPr>
          <p:cNvSpPr txBox="1"/>
          <p:nvPr/>
        </p:nvSpPr>
        <p:spPr>
          <a:xfrm>
            <a:off x="9590462" y="4817415"/>
            <a:ext cx="1903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영상 제작</a:t>
            </a:r>
            <a:endParaRPr lang="en-US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사용자 참여</a:t>
            </a:r>
            <a:endParaRPr lang="en-US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7B50C3-903F-4ADA-B823-1E2C86933FDB}"/>
              </a:ext>
            </a:extLst>
          </p:cNvPr>
          <p:cNvSpPr/>
          <p:nvPr/>
        </p:nvSpPr>
        <p:spPr>
          <a:xfrm>
            <a:off x="4075131" y="3769487"/>
            <a:ext cx="1189891" cy="534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2941F91-E12D-416B-AF01-1B166C9776F9}"/>
              </a:ext>
            </a:extLst>
          </p:cNvPr>
          <p:cNvSpPr txBox="1"/>
          <p:nvPr/>
        </p:nvSpPr>
        <p:spPr>
          <a:xfrm>
            <a:off x="4211913" y="3755555"/>
            <a:ext cx="90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어학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640BEAD-5FA1-4FEC-AA0C-58A428A0BBD8}"/>
              </a:ext>
            </a:extLst>
          </p:cNvPr>
          <p:cNvSpPr/>
          <p:nvPr/>
        </p:nvSpPr>
        <p:spPr>
          <a:xfrm>
            <a:off x="8422421" y="3829466"/>
            <a:ext cx="2295062" cy="534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8821A6-6C3D-4F53-8F19-26E07D80B7B1}"/>
              </a:ext>
            </a:extLst>
          </p:cNvPr>
          <p:cNvSpPr txBox="1"/>
          <p:nvPr/>
        </p:nvSpPr>
        <p:spPr>
          <a:xfrm>
            <a:off x="8448906" y="3762040"/>
            <a:ext cx="2180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사용자 참여</a:t>
            </a:r>
          </a:p>
        </p:txBody>
      </p:sp>
    </p:spTree>
    <p:extLst>
      <p:ext uri="{BB962C8B-B14F-4D97-AF65-F5344CB8AC3E}">
        <p14:creationId xmlns:p14="http://schemas.microsoft.com/office/powerpoint/2010/main" val="27024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25" grpId="0" animBg="1"/>
      <p:bldP spid="13" grpId="0" animBg="1"/>
      <p:bldP spid="62" grpId="0" animBg="1"/>
      <p:bldP spid="68" grpId="0"/>
      <p:bldP spid="69" grpId="0"/>
      <p:bldP spid="27" grpId="0" animBg="1"/>
      <p:bldP spid="70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E28621E-6B7E-4768-AEC3-57F56B623088}"/>
              </a:ext>
            </a:extLst>
          </p:cNvPr>
          <p:cNvSpPr/>
          <p:nvPr/>
        </p:nvSpPr>
        <p:spPr>
          <a:xfrm>
            <a:off x="2437432" y="710119"/>
            <a:ext cx="9300111" cy="2340806"/>
          </a:xfrm>
          <a:prstGeom prst="roundRect">
            <a:avLst/>
          </a:prstGeom>
          <a:ln w="28575"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793740" y="1130316"/>
            <a:ext cx="8602415" cy="1530328"/>
            <a:chOff x="2838835" y="1878640"/>
            <a:chExt cx="8986731" cy="1598696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7D5B8A1-BF89-46CF-94A1-B58D0EE70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835" y="2012578"/>
              <a:ext cx="1265543" cy="1370942"/>
            </a:xfrm>
            <a:prstGeom prst="rect">
              <a:avLst/>
            </a:prstGeom>
          </p:spPr>
        </p:pic>
        <p:pic>
          <p:nvPicPr>
            <p:cNvPr id="34" name="Picture 7" descr="https://lh5.googleusercontent.com/iDEtHCdyWJwOEGiNLmlb8uIKGRu9vPYAUSI4SblHJYwbvsDbp3SM2bFwLo45Fv06k-d1zsPL1u8RbFxEfR345oN-wZB92kImgVYqzLkrdEuxVsU0hTDIXDz3QpJkKAhMAkFwVvbBuEA">
              <a:extLst>
                <a:ext uri="{FF2B5EF4-FFF2-40B4-BE49-F238E27FC236}">
                  <a16:creationId xmlns:a16="http://schemas.microsoft.com/office/drawing/2014/main" id="{F149538F-4476-4F20-AC21-5ADA870D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0836" y="1921297"/>
              <a:ext cx="2290125" cy="1504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121807E2-72EA-4F2B-928E-EA8BFD454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2263" y="1878640"/>
              <a:ext cx="1617476" cy="1598696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5137" y="2371279"/>
              <a:ext cx="2210429" cy="560693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0" y="0"/>
            <a:ext cx="2110308" cy="6858000"/>
            <a:chOff x="0" y="0"/>
            <a:chExt cx="2110308" cy="6858000"/>
          </a:xfrm>
        </p:grpSpPr>
        <p:sp>
          <p:nvSpPr>
            <p:cNvPr id="64" name="직사각형 63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226710" y="237351"/>
              <a:ext cx="1883598" cy="4830783"/>
              <a:chOff x="226710" y="237351"/>
              <a:chExt cx="1883598" cy="4830783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73" name="TextBox 72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</a:p>
              </p:txBody>
            </p:sp>
            <p:pic>
              <p:nvPicPr>
                <p:cNvPr id="74" name="그림 7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67" name="TextBox 66"/>
              <p:cNvSpPr txBox="1"/>
              <p:nvPr/>
            </p:nvSpPr>
            <p:spPr>
              <a:xfrm>
                <a:off x="320554" y="3930255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26471" y="4698802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시연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20554" y="2357107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20554" y="3142871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161551-9FFB-4093-831D-B748F38432EA}"/>
              </a:ext>
            </a:extLst>
          </p:cNvPr>
          <p:cNvSpPr txBox="1"/>
          <p:nvPr/>
        </p:nvSpPr>
        <p:spPr>
          <a:xfrm>
            <a:off x="320554" y="1603502"/>
            <a:ext cx="150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89BBE2-5345-440F-95DB-01E86D9995C7}"/>
              </a:ext>
            </a:extLst>
          </p:cNvPr>
          <p:cNvSpPr/>
          <p:nvPr/>
        </p:nvSpPr>
        <p:spPr>
          <a:xfrm>
            <a:off x="2745100" y="174108"/>
            <a:ext cx="3062297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834B2F-2A15-463B-BAAB-6F8FAF926CF7}"/>
              </a:ext>
            </a:extLst>
          </p:cNvPr>
          <p:cNvSpPr txBox="1"/>
          <p:nvPr/>
        </p:nvSpPr>
        <p:spPr>
          <a:xfrm>
            <a:off x="3271825" y="403428"/>
            <a:ext cx="278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Front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End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03" y="285973"/>
            <a:ext cx="615335" cy="615335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7CB75E-1011-4FF5-B41D-3ED5F4CEF89D}"/>
              </a:ext>
            </a:extLst>
          </p:cNvPr>
          <p:cNvSpPr/>
          <p:nvPr/>
        </p:nvSpPr>
        <p:spPr>
          <a:xfrm>
            <a:off x="2443915" y="4041444"/>
            <a:ext cx="9300111" cy="2340806"/>
          </a:xfrm>
          <a:prstGeom prst="roundRect">
            <a:avLst/>
          </a:prstGeom>
          <a:ln w="28575"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39BEB07-01CE-45BD-A399-3F79C5ECA5D2}"/>
              </a:ext>
            </a:extLst>
          </p:cNvPr>
          <p:cNvSpPr/>
          <p:nvPr/>
        </p:nvSpPr>
        <p:spPr>
          <a:xfrm>
            <a:off x="2751583" y="3505433"/>
            <a:ext cx="3062297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8F8C1F-6DDE-4AD0-AE24-1A510573ABD9}"/>
              </a:ext>
            </a:extLst>
          </p:cNvPr>
          <p:cNvSpPr txBox="1"/>
          <p:nvPr/>
        </p:nvSpPr>
        <p:spPr>
          <a:xfrm>
            <a:off x="3190401" y="3743090"/>
            <a:ext cx="278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Back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End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9DD11B9-0F06-44DF-8262-06D9466FC95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798" y="3644195"/>
            <a:ext cx="615335" cy="61533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E2042FB-EEE3-49BC-A3F9-B198B3FB7631}"/>
              </a:ext>
            </a:extLst>
          </p:cNvPr>
          <p:cNvSpPr txBox="1"/>
          <p:nvPr/>
        </p:nvSpPr>
        <p:spPr>
          <a:xfrm>
            <a:off x="320553" y="5467349"/>
            <a:ext cx="157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6.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향후 개발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E10A0A4-2BBC-4884-883B-82B43D9972BA}"/>
              </a:ext>
            </a:extLst>
          </p:cNvPr>
          <p:cNvGrpSpPr/>
          <p:nvPr/>
        </p:nvGrpSpPr>
        <p:grpSpPr>
          <a:xfrm>
            <a:off x="2763433" y="4554997"/>
            <a:ext cx="8632722" cy="1433391"/>
            <a:chOff x="2670818" y="4585724"/>
            <a:chExt cx="8632722" cy="143339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A205777-481E-4829-B639-9D5542AFC1C1}"/>
                </a:ext>
              </a:extLst>
            </p:cNvPr>
            <p:cNvGrpSpPr/>
            <p:nvPr/>
          </p:nvGrpSpPr>
          <p:grpSpPr>
            <a:xfrm>
              <a:off x="2670818" y="4684267"/>
              <a:ext cx="7051894" cy="1195615"/>
              <a:chOff x="680632" y="4907126"/>
              <a:chExt cx="7235715" cy="1226780"/>
            </a:xfrm>
          </p:grpSpPr>
          <p:pic>
            <p:nvPicPr>
              <p:cNvPr id="55" name="Picture 13" descr="https://lh3.googleusercontent.com/gxHDrvgdYf2ZhiDuDZ6Ec83iCGGkyFs15XRcxrVCtfzv7eJH4G5AP9MIPXHbX9wKlxl5i0MHLXSNTN3oInR98AN35ZynYmxBjqUfLaJXxwSu2FG3Mt01XX7fMA5Id2ZHlCGKc7T8VKE">
                <a:extLst>
                  <a:ext uri="{FF2B5EF4-FFF2-40B4-BE49-F238E27FC236}">
                    <a16:creationId xmlns:a16="http://schemas.microsoft.com/office/drawing/2014/main" id="{7922E1A6-CE67-4F57-AFA3-2939A10473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59" r="18543"/>
              <a:stretch/>
            </p:blipFill>
            <p:spPr bwMode="auto">
              <a:xfrm>
                <a:off x="6567296" y="4907126"/>
                <a:ext cx="1349051" cy="1153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44BF2C50-6CC7-4B62-805B-D8C90FEB1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7291" y="5015181"/>
                <a:ext cx="1118725" cy="1118725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2D105350-2015-43C4-AE34-50119E6E7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380" b="18225"/>
              <a:stretch/>
            </p:blipFill>
            <p:spPr>
              <a:xfrm>
                <a:off x="3956728" y="5160414"/>
                <a:ext cx="2347202" cy="736083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AF69EECA-4BC0-4D4F-8C73-3F217822EF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632" y="5054003"/>
                <a:ext cx="1495947" cy="1023674"/>
              </a:xfrm>
              <a:prstGeom prst="rect">
                <a:avLst/>
              </a:prstGeom>
            </p:spPr>
          </p:pic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4D32414-D291-4A17-9F77-0391E6EE3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0149" y="4585724"/>
              <a:ext cx="1433391" cy="1433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6487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타원 55"/>
          <p:cNvSpPr/>
          <p:nvPr/>
        </p:nvSpPr>
        <p:spPr>
          <a:xfrm>
            <a:off x="2663361" y="5219272"/>
            <a:ext cx="764032" cy="764032"/>
          </a:xfrm>
          <a:prstGeom prst="ellipse">
            <a:avLst/>
          </a:prstGeom>
          <a:solidFill>
            <a:srgbClr val="D5EA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663361" y="3721847"/>
            <a:ext cx="764032" cy="764032"/>
          </a:xfrm>
          <a:prstGeom prst="ellipse">
            <a:avLst/>
          </a:prstGeom>
          <a:solidFill>
            <a:srgbClr val="D5EA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29434" y="3866928"/>
            <a:ext cx="79311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자신</a:t>
            </a:r>
            <a:r>
              <a:rPr lang="ko-KR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 원하는 다양한 장르의 영화</a:t>
            </a:r>
            <a:r>
              <a:rPr lang="en-US" altLang="ko-K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드라마의 </a:t>
            </a:r>
            <a:r>
              <a:rPr lang="ko-KR" alt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영상 활용 가능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26628" y="3760366"/>
            <a:ext cx="470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6628" y="5244211"/>
            <a:ext cx="470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endParaRPr lang="ko-KR" altLang="en-US" sz="4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346924" y="709874"/>
            <a:ext cx="2299486" cy="2376210"/>
            <a:chOff x="5839979" y="444619"/>
            <a:chExt cx="2869570" cy="2869570"/>
          </a:xfrm>
        </p:grpSpPr>
        <p:sp>
          <p:nvSpPr>
            <p:cNvPr id="30" name="타원 29"/>
            <p:cNvSpPr/>
            <p:nvPr/>
          </p:nvSpPr>
          <p:spPr>
            <a:xfrm>
              <a:off x="5839979" y="444619"/>
              <a:ext cx="2869570" cy="286957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1428" y="1056944"/>
              <a:ext cx="1599922" cy="1599922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7561356" y="709874"/>
            <a:ext cx="2376210" cy="2376210"/>
            <a:chOff x="8946269" y="444619"/>
            <a:chExt cx="2869570" cy="2869570"/>
          </a:xfrm>
        </p:grpSpPr>
        <p:sp>
          <p:nvSpPr>
            <p:cNvPr id="49" name="타원 48"/>
            <p:cNvSpPr/>
            <p:nvPr/>
          </p:nvSpPr>
          <p:spPr>
            <a:xfrm>
              <a:off x="8946269" y="444619"/>
              <a:ext cx="2869570" cy="286957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9452740" y="969105"/>
              <a:ext cx="1856628" cy="1856628"/>
              <a:chOff x="9175460" y="552804"/>
              <a:chExt cx="2110607" cy="21106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9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75460" y="552804"/>
                <a:ext cx="2110607" cy="2110607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7" t="33262" r="2847" b="3460"/>
              <a:stretch/>
            </p:blipFill>
            <p:spPr>
              <a:xfrm>
                <a:off x="10507287" y="1083629"/>
                <a:ext cx="748145" cy="495790"/>
              </a:xfrm>
              <a:prstGeom prst="rect">
                <a:avLst/>
              </a:prstGeom>
            </p:spPr>
          </p:pic>
        </p:grpSp>
      </p:grpSp>
      <p:grpSp>
        <p:nvGrpSpPr>
          <p:cNvPr id="52" name="그룹 51"/>
          <p:cNvGrpSpPr/>
          <p:nvPr/>
        </p:nvGrpSpPr>
        <p:grpSpPr>
          <a:xfrm>
            <a:off x="6908940" y="1685795"/>
            <a:ext cx="466042" cy="466248"/>
            <a:chOff x="5260387" y="766825"/>
            <a:chExt cx="626123" cy="626400"/>
          </a:xfrm>
          <a:solidFill>
            <a:schemeClr val="bg1">
              <a:lumMod val="65000"/>
            </a:schemeClr>
          </a:solidFill>
        </p:grpSpPr>
        <p:sp>
          <p:nvSpPr>
            <p:cNvPr id="53" name="모서리가 둥근 직사각형 52"/>
            <p:cNvSpPr/>
            <p:nvPr/>
          </p:nvSpPr>
          <p:spPr>
            <a:xfrm>
              <a:off x="5528448" y="766825"/>
              <a:ext cx="90000" cy="626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260387" y="1034319"/>
              <a:ext cx="626123" cy="9141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629434" y="5359627"/>
            <a:ext cx="75484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스스로</a:t>
            </a:r>
            <a:r>
              <a:rPr lang="ko-KR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도 </a:t>
            </a:r>
            <a:r>
              <a:rPr lang="ko-KR" alt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다양한 학습</a:t>
            </a:r>
            <a:r>
              <a:rPr lang="ko-KR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 가능 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0" y="0"/>
            <a:ext cx="2110308" cy="6858000"/>
            <a:chOff x="0" y="0"/>
            <a:chExt cx="2110308" cy="6858000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2087576" cy="6858000"/>
            </a:xfrm>
            <a:prstGeom prst="rect">
              <a:avLst/>
            </a:prstGeom>
            <a:solidFill>
              <a:srgbClr val="93C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226710" y="237351"/>
              <a:ext cx="1883598" cy="4830783"/>
              <a:chOff x="226710" y="237351"/>
              <a:chExt cx="1883598" cy="4830783"/>
            </a:xfrm>
          </p:grpSpPr>
          <p:grpSp>
            <p:nvGrpSpPr>
              <p:cNvPr id="60" name="그룹 59"/>
              <p:cNvGrpSpPr/>
              <p:nvPr/>
            </p:nvGrpSpPr>
            <p:grpSpPr>
              <a:xfrm>
                <a:off x="226710" y="237351"/>
                <a:ext cx="1590000" cy="700628"/>
                <a:chOff x="236653" y="390525"/>
                <a:chExt cx="1590000" cy="700628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667467" y="537155"/>
                  <a:ext cx="115918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dirty="0">
                      <a:ln w="3175" cmpd="dbl"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chemeClr val="tx1">
                            <a:alpha val="43000"/>
                          </a:schemeClr>
                        </a:outerShdw>
                      </a:effectLst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목차</a:t>
                  </a:r>
                </a:p>
              </p:txBody>
            </p:sp>
            <p:pic>
              <p:nvPicPr>
                <p:cNvPr id="68" name="그림 6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653" y="390525"/>
                  <a:ext cx="666600" cy="630906"/>
                </a:xfrm>
                <a:prstGeom prst="rect">
                  <a:avLst/>
                </a:prstGeom>
              </p:spPr>
            </p:pic>
          </p:grpSp>
          <p:sp>
            <p:nvSpPr>
              <p:cNvPr id="61" name="TextBox 60"/>
              <p:cNvSpPr txBox="1"/>
              <p:nvPr/>
            </p:nvSpPr>
            <p:spPr>
              <a:xfrm>
                <a:off x="320554" y="3930255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4. </a:t>
                </a:r>
                <a:r>
                  <a:rPr lang="ko-KR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기대 효과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26471" y="4698802"/>
                <a:ext cx="1574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5.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시연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20554" y="2357107"/>
                <a:ext cx="1574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2</a:t>
                </a:r>
                <a:r>
                  <a:rPr lang="en-US" altLang="ko-KR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서비스</a:t>
                </a:r>
                <a:endPara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20554" y="3142871"/>
                <a:ext cx="1789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3.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주요 기술</a:t>
                </a: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3839D73-4CEB-48DD-9E6D-F0A12D33439C}"/>
              </a:ext>
            </a:extLst>
          </p:cNvPr>
          <p:cNvSpPr txBox="1"/>
          <p:nvPr/>
        </p:nvSpPr>
        <p:spPr>
          <a:xfrm>
            <a:off x="320554" y="1603502"/>
            <a:ext cx="150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0AB176-4DE4-4F29-92AB-58BBE597FB03}"/>
              </a:ext>
            </a:extLst>
          </p:cNvPr>
          <p:cNvSpPr txBox="1"/>
          <p:nvPr/>
        </p:nvSpPr>
        <p:spPr>
          <a:xfrm>
            <a:off x="320553" y="5467349"/>
            <a:ext cx="157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6.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향후 개발 </a:t>
            </a:r>
          </a:p>
        </p:txBody>
      </p:sp>
    </p:spTree>
    <p:extLst>
      <p:ext uri="{BB962C8B-B14F-4D97-AF65-F5344CB8AC3E}">
        <p14:creationId xmlns:p14="http://schemas.microsoft.com/office/powerpoint/2010/main" val="1318689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3CF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342900" indent="-342900" algn="l">
          <a:buAutoNum type="arabicPeriod"/>
          <a:defRPr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08서울남산체 B" panose="02020603020101020101" pitchFamily="18" charset="-127"/>
            <a:ea typeface="08서울남산체 B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11771</TotalTime>
  <Words>558</Words>
  <Application>Microsoft Office PowerPoint</Application>
  <PresentationFormat>와이드스크린</PresentationFormat>
  <Paragraphs>173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Eras Demi ITC</vt:lpstr>
      <vt:lpstr>08서울남산체 B</vt:lpstr>
      <vt:lpstr>08서울남산체 세로쓰기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소민</dc:creator>
  <cp:lastModifiedBy>이 수재</cp:lastModifiedBy>
  <cp:revision>644</cp:revision>
  <dcterms:created xsi:type="dcterms:W3CDTF">2018-12-14T09:38:51Z</dcterms:created>
  <dcterms:modified xsi:type="dcterms:W3CDTF">2019-06-12T13:26:46Z</dcterms:modified>
</cp:coreProperties>
</file>