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299" r:id="rId2"/>
    <p:sldId id="259" r:id="rId3"/>
    <p:sldId id="303" r:id="rId4"/>
    <p:sldId id="320" r:id="rId5"/>
    <p:sldId id="321" r:id="rId6"/>
    <p:sldId id="322" r:id="rId7"/>
    <p:sldId id="315" r:id="rId8"/>
    <p:sldId id="316" r:id="rId9"/>
    <p:sldId id="324" r:id="rId10"/>
    <p:sldId id="328" r:id="rId11"/>
    <p:sldId id="333" r:id="rId12"/>
    <p:sldId id="334" r:id="rId13"/>
    <p:sldId id="341" r:id="rId14"/>
    <p:sldId id="330" r:id="rId15"/>
    <p:sldId id="337" r:id="rId16"/>
    <p:sldId id="342" r:id="rId17"/>
    <p:sldId id="339" r:id="rId18"/>
    <p:sldId id="338" r:id="rId19"/>
    <p:sldId id="340" r:id="rId20"/>
    <p:sldId id="312" r:id="rId21"/>
    <p:sldId id="325" r:id="rId22"/>
    <p:sldId id="326" r:id="rId23"/>
    <p:sldId id="327" r:id="rId24"/>
    <p:sldId id="287" r:id="rId25"/>
  </p:sldIdLst>
  <p:sldSz cx="12192000" cy="6858000"/>
  <p:notesSz cx="6858000" cy="9144000"/>
  <p:embeddedFontLst>
    <p:embeddedFont>
      <p:font typeface="08서울남산체 B" panose="02020603020101020101" pitchFamily="18" charset="-127"/>
      <p:regular r:id="rId27"/>
    </p:embeddedFont>
    <p:embeddedFont>
      <p:font typeface="Eras Demi ITC" panose="020B0805030504020804" pitchFamily="34" charset="0"/>
      <p:regular r:id="rId28"/>
    </p:embeddedFont>
    <p:embeddedFont>
      <p:font typeface="08서울남산체 세로쓰기" panose="02020603020101020101" pitchFamily="18" charset="-127"/>
      <p:regular r:id="rId29"/>
    </p:embeddedFont>
    <p:embeddedFont>
      <p:font typeface="Segoe UI Light" panose="020B0502040204020203" pitchFamily="34" charset="0"/>
      <p:regular r:id="rId30"/>
      <p:italic r:id="rId31"/>
    </p:embeddedFont>
    <p:embeddedFont>
      <p:font typeface="맑은 고딕" panose="020B0503020000020004" pitchFamily="50" charset="-127"/>
      <p:regular r:id="rId32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EAC8"/>
    <a:srgbClr val="EAA2A0"/>
    <a:srgbClr val="93CFD9"/>
    <a:srgbClr val="E57E25"/>
    <a:srgbClr val="0033CC"/>
    <a:srgbClr val="0000FF"/>
    <a:srgbClr val="FF5050"/>
    <a:srgbClr val="F98383"/>
    <a:srgbClr val="FFC5C5"/>
    <a:srgbClr val="FF6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05" autoAdjust="0"/>
    <p:restoredTop sz="96400" autoAdjust="0"/>
  </p:normalViewPr>
  <p:slideViewPr>
    <p:cSldViewPr snapToGrid="0">
      <p:cViewPr varScale="1">
        <p:scale>
          <a:sx n="115" d="100"/>
          <a:sy n="115" d="100"/>
        </p:scale>
        <p:origin x="132" y="108"/>
      </p:cViewPr>
      <p:guideLst/>
    </p:cSldViewPr>
  </p:slideViewPr>
  <p:notesTextViewPr>
    <p:cViewPr>
      <p:scale>
        <a:sx n="25" d="100"/>
        <a:sy n="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85F70-28F3-442F-8B2B-0DA2A2CA3D7D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AFD06-A8DD-4656-8386-B9A9F10CB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759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smtClean="0"/>
              <a:t>기획 의도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기획 배경</a:t>
            </a:r>
            <a:r>
              <a:rPr lang="en-US" altLang="ko-KR" dirty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벤치 </a:t>
            </a:r>
            <a:r>
              <a:rPr lang="ko-KR" altLang="en-US" dirty="0" err="1" smtClean="0"/>
              <a:t>마킹</a:t>
            </a:r>
            <a:r>
              <a:rPr lang="en-US" altLang="ko-KR" baseline="0" dirty="0" smtClean="0"/>
              <a:t> + </a:t>
            </a:r>
            <a:r>
              <a:rPr lang="ko-KR" altLang="en-US" baseline="0" dirty="0" smtClean="0"/>
              <a:t>시장 조사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기획 근거</a:t>
            </a:r>
            <a:r>
              <a:rPr lang="en-US" altLang="ko-KR" baseline="0" dirty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타겟 유저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주요 서비스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주요 기술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기대 효과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개발 일정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FD06-A8DD-4656-8386-B9A9F10CB41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634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smtClean="0"/>
              <a:t>기획 의도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기획 배경</a:t>
            </a:r>
            <a:r>
              <a:rPr lang="en-US" altLang="ko-KR" dirty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벤치 </a:t>
            </a:r>
            <a:r>
              <a:rPr lang="ko-KR" altLang="en-US" dirty="0" err="1" smtClean="0"/>
              <a:t>마킹</a:t>
            </a:r>
            <a:r>
              <a:rPr lang="en-US" altLang="ko-KR" baseline="0" dirty="0" smtClean="0"/>
              <a:t> + </a:t>
            </a:r>
            <a:r>
              <a:rPr lang="ko-KR" altLang="en-US" baseline="0" dirty="0" smtClean="0"/>
              <a:t>시장 조사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기획 근거</a:t>
            </a:r>
            <a:r>
              <a:rPr lang="en-US" altLang="ko-KR" baseline="0" dirty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타겟 유저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주요 서비스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주요 기술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기대 효과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개발 일정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FD06-A8DD-4656-8386-B9A9F10CB41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526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smtClean="0"/>
              <a:t>기획 의도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기획 배경</a:t>
            </a:r>
            <a:r>
              <a:rPr lang="en-US" altLang="ko-KR" dirty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벤치 </a:t>
            </a:r>
            <a:r>
              <a:rPr lang="ko-KR" altLang="en-US" dirty="0" err="1" smtClean="0"/>
              <a:t>마킹</a:t>
            </a:r>
            <a:r>
              <a:rPr lang="en-US" altLang="ko-KR" baseline="0" dirty="0" smtClean="0"/>
              <a:t> + </a:t>
            </a:r>
            <a:r>
              <a:rPr lang="ko-KR" altLang="en-US" baseline="0" dirty="0" smtClean="0"/>
              <a:t>시장 조사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기획 근거</a:t>
            </a:r>
            <a:r>
              <a:rPr lang="en-US" altLang="ko-KR" baseline="0" dirty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타겟 유저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주요 서비스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주요 기술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기대 효과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개발 일정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FD06-A8DD-4656-8386-B9A9F10CB41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115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smtClean="0"/>
              <a:t>기획 의도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기획 배경</a:t>
            </a:r>
            <a:r>
              <a:rPr lang="en-US" altLang="ko-KR" dirty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벤치 </a:t>
            </a:r>
            <a:r>
              <a:rPr lang="ko-KR" altLang="en-US" dirty="0" err="1" smtClean="0"/>
              <a:t>마킹</a:t>
            </a:r>
            <a:r>
              <a:rPr lang="en-US" altLang="ko-KR" baseline="0" dirty="0" smtClean="0"/>
              <a:t> + </a:t>
            </a:r>
            <a:r>
              <a:rPr lang="ko-KR" altLang="en-US" baseline="0" dirty="0" smtClean="0"/>
              <a:t>시장 조사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기획 근거</a:t>
            </a:r>
            <a:r>
              <a:rPr lang="en-US" altLang="ko-KR" baseline="0" dirty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타겟 유저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주요 서비스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주요 기술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기대 효과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개발 일정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FD06-A8DD-4656-8386-B9A9F10CB41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884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smtClean="0"/>
              <a:t>기획 의도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기획 배경</a:t>
            </a:r>
            <a:r>
              <a:rPr lang="en-US" altLang="ko-KR" dirty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벤치 </a:t>
            </a:r>
            <a:r>
              <a:rPr lang="ko-KR" altLang="en-US" dirty="0" err="1" smtClean="0"/>
              <a:t>마킹</a:t>
            </a:r>
            <a:r>
              <a:rPr lang="en-US" altLang="ko-KR" baseline="0" dirty="0" smtClean="0"/>
              <a:t> + </a:t>
            </a:r>
            <a:r>
              <a:rPr lang="ko-KR" altLang="en-US" baseline="0" dirty="0" smtClean="0"/>
              <a:t>시장 조사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기획 근거</a:t>
            </a:r>
            <a:r>
              <a:rPr lang="en-US" altLang="ko-KR" baseline="0" dirty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타겟 유저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주요 서비스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주요 기술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기대 효과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개발 일정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FD06-A8DD-4656-8386-B9A9F10CB41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707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smtClean="0"/>
              <a:t>기획 의도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기획 배경</a:t>
            </a:r>
            <a:r>
              <a:rPr lang="en-US" altLang="ko-KR" dirty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벤치 </a:t>
            </a:r>
            <a:r>
              <a:rPr lang="ko-KR" altLang="en-US" dirty="0" err="1" smtClean="0"/>
              <a:t>마킹</a:t>
            </a:r>
            <a:r>
              <a:rPr lang="en-US" altLang="ko-KR" baseline="0" dirty="0" smtClean="0"/>
              <a:t> + </a:t>
            </a:r>
            <a:r>
              <a:rPr lang="ko-KR" altLang="en-US" baseline="0" dirty="0" smtClean="0"/>
              <a:t>시장 조사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기획 근거</a:t>
            </a:r>
            <a:r>
              <a:rPr lang="en-US" altLang="ko-KR" baseline="0" dirty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타겟 유저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주요 서비스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주요 기술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기대 효과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개발 일정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FD06-A8DD-4656-8386-B9A9F10CB41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454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smtClean="0"/>
              <a:t>기획 의도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기획 배경</a:t>
            </a:r>
            <a:r>
              <a:rPr lang="en-US" altLang="ko-KR" dirty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벤치 </a:t>
            </a:r>
            <a:r>
              <a:rPr lang="ko-KR" altLang="en-US" dirty="0" err="1" smtClean="0"/>
              <a:t>마킹</a:t>
            </a:r>
            <a:r>
              <a:rPr lang="en-US" altLang="ko-KR" baseline="0" dirty="0" smtClean="0"/>
              <a:t> + </a:t>
            </a:r>
            <a:r>
              <a:rPr lang="ko-KR" altLang="en-US" baseline="0" dirty="0" smtClean="0"/>
              <a:t>시장 조사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기획 근거</a:t>
            </a:r>
            <a:r>
              <a:rPr lang="en-US" altLang="ko-KR" baseline="0" dirty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타겟 유저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주요 서비스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주요 기술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기대 효과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개발 일정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FD06-A8DD-4656-8386-B9A9F10CB41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1681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smtClean="0"/>
              <a:t>기획 의도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기획 배경</a:t>
            </a:r>
            <a:r>
              <a:rPr lang="en-US" altLang="ko-KR" dirty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벤치 </a:t>
            </a:r>
            <a:r>
              <a:rPr lang="ko-KR" altLang="en-US" dirty="0" err="1" smtClean="0"/>
              <a:t>마킹</a:t>
            </a:r>
            <a:r>
              <a:rPr lang="en-US" altLang="ko-KR" baseline="0" dirty="0" smtClean="0"/>
              <a:t> + </a:t>
            </a:r>
            <a:r>
              <a:rPr lang="ko-KR" altLang="en-US" baseline="0" dirty="0" smtClean="0"/>
              <a:t>시장 조사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기획 근거</a:t>
            </a:r>
            <a:r>
              <a:rPr lang="en-US" altLang="ko-KR" baseline="0" dirty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타겟 유저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주요 서비스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주요 기술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기대 효과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개발 일정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FD06-A8DD-4656-8386-B9A9F10CB41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4785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smtClean="0"/>
              <a:t>기획 의도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기획 배경</a:t>
            </a:r>
            <a:r>
              <a:rPr lang="en-US" altLang="ko-KR" dirty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벤치 </a:t>
            </a:r>
            <a:r>
              <a:rPr lang="ko-KR" altLang="en-US" dirty="0" err="1" smtClean="0"/>
              <a:t>마킹</a:t>
            </a:r>
            <a:r>
              <a:rPr lang="en-US" altLang="ko-KR" baseline="0" dirty="0" smtClean="0"/>
              <a:t> + </a:t>
            </a:r>
            <a:r>
              <a:rPr lang="ko-KR" altLang="en-US" baseline="0" dirty="0" smtClean="0"/>
              <a:t>시장 조사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기획 근거</a:t>
            </a:r>
            <a:r>
              <a:rPr lang="en-US" altLang="ko-KR" baseline="0" dirty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타겟 유저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주요 서비스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주요 기술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기대 효과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개발 일정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FD06-A8DD-4656-8386-B9A9F10CB41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8119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smtClean="0"/>
              <a:t>기획 의도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기획 배경</a:t>
            </a:r>
            <a:r>
              <a:rPr lang="en-US" altLang="ko-KR" dirty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벤치 </a:t>
            </a:r>
            <a:r>
              <a:rPr lang="ko-KR" altLang="en-US" dirty="0" err="1" smtClean="0"/>
              <a:t>마킹</a:t>
            </a:r>
            <a:r>
              <a:rPr lang="en-US" altLang="ko-KR" baseline="0" dirty="0" smtClean="0"/>
              <a:t> + </a:t>
            </a:r>
            <a:r>
              <a:rPr lang="ko-KR" altLang="en-US" baseline="0" dirty="0" smtClean="0"/>
              <a:t>시장 조사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기획 근거</a:t>
            </a:r>
            <a:r>
              <a:rPr lang="en-US" altLang="ko-KR" baseline="0" dirty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타겟 유저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주요 서비스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주요 기술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기대 효과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개발 일정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FD06-A8DD-4656-8386-B9A9F10CB41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7018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smtClean="0"/>
              <a:t>기획 의도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기획 배경</a:t>
            </a:r>
            <a:r>
              <a:rPr lang="en-US" altLang="ko-KR" dirty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벤치 </a:t>
            </a:r>
            <a:r>
              <a:rPr lang="ko-KR" altLang="en-US" dirty="0" err="1" smtClean="0"/>
              <a:t>마킹</a:t>
            </a:r>
            <a:r>
              <a:rPr lang="en-US" altLang="ko-KR" baseline="0" dirty="0" smtClean="0"/>
              <a:t> + </a:t>
            </a:r>
            <a:r>
              <a:rPr lang="ko-KR" altLang="en-US" baseline="0" dirty="0" smtClean="0"/>
              <a:t>시장 조사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기획 근거</a:t>
            </a:r>
            <a:r>
              <a:rPr lang="en-US" altLang="ko-KR" baseline="0" dirty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타겟 유저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주요 서비스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주요 기술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기대 효과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개발 일정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FD06-A8DD-4656-8386-B9A9F10CB41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243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smtClean="0"/>
              <a:t>기획 의도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기획 배경</a:t>
            </a:r>
            <a:r>
              <a:rPr lang="en-US" altLang="ko-KR" dirty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벤치 </a:t>
            </a:r>
            <a:r>
              <a:rPr lang="ko-KR" altLang="en-US" dirty="0" err="1" smtClean="0"/>
              <a:t>마킹</a:t>
            </a:r>
            <a:r>
              <a:rPr lang="en-US" altLang="ko-KR" baseline="0" dirty="0" smtClean="0"/>
              <a:t> + </a:t>
            </a:r>
            <a:r>
              <a:rPr lang="ko-KR" altLang="en-US" baseline="0" dirty="0" smtClean="0"/>
              <a:t>시장 조사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기획 근거</a:t>
            </a:r>
            <a:r>
              <a:rPr lang="en-US" altLang="ko-KR" baseline="0" dirty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타겟 유저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주요 서비스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주요 기술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기대 효과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개발 일정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FD06-A8DD-4656-8386-B9A9F10CB41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527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smtClean="0"/>
              <a:t>기획 의도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기획 배경</a:t>
            </a:r>
            <a:r>
              <a:rPr lang="en-US" altLang="ko-KR" dirty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벤치 </a:t>
            </a:r>
            <a:r>
              <a:rPr lang="ko-KR" altLang="en-US" dirty="0" err="1" smtClean="0"/>
              <a:t>마킹</a:t>
            </a:r>
            <a:r>
              <a:rPr lang="en-US" altLang="ko-KR" baseline="0" dirty="0" smtClean="0"/>
              <a:t> + </a:t>
            </a:r>
            <a:r>
              <a:rPr lang="ko-KR" altLang="en-US" baseline="0" dirty="0" smtClean="0"/>
              <a:t>시장 조사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기획 근거</a:t>
            </a:r>
            <a:r>
              <a:rPr lang="en-US" altLang="ko-KR" baseline="0" dirty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타겟 유저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주요 서비스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주요 기술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기대 효과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개발 일정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FD06-A8DD-4656-8386-B9A9F10CB41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9035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smtClean="0"/>
              <a:t>기획 의도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기획 배경</a:t>
            </a:r>
            <a:r>
              <a:rPr lang="en-US" altLang="ko-KR" dirty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벤치 </a:t>
            </a:r>
            <a:r>
              <a:rPr lang="ko-KR" altLang="en-US" dirty="0" err="1" smtClean="0"/>
              <a:t>마킹</a:t>
            </a:r>
            <a:r>
              <a:rPr lang="en-US" altLang="ko-KR" baseline="0" dirty="0" smtClean="0"/>
              <a:t> + </a:t>
            </a:r>
            <a:r>
              <a:rPr lang="ko-KR" altLang="en-US" baseline="0" dirty="0" smtClean="0"/>
              <a:t>시장 조사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기획 근거</a:t>
            </a:r>
            <a:r>
              <a:rPr lang="en-US" altLang="ko-KR" baseline="0" dirty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타겟 유저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주요 서비스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주요 기술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기대 효과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개발 일정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FD06-A8DD-4656-8386-B9A9F10CB41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0228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smtClean="0"/>
              <a:t>기획 의도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기획 배경</a:t>
            </a:r>
            <a:r>
              <a:rPr lang="en-US" altLang="ko-KR" dirty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벤치 </a:t>
            </a:r>
            <a:r>
              <a:rPr lang="ko-KR" altLang="en-US" dirty="0" err="1" smtClean="0"/>
              <a:t>마킹</a:t>
            </a:r>
            <a:r>
              <a:rPr lang="en-US" altLang="ko-KR" baseline="0" dirty="0" smtClean="0"/>
              <a:t> + </a:t>
            </a:r>
            <a:r>
              <a:rPr lang="ko-KR" altLang="en-US" baseline="0" dirty="0" smtClean="0"/>
              <a:t>시장 조사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기획 근거</a:t>
            </a:r>
            <a:r>
              <a:rPr lang="en-US" altLang="ko-KR" baseline="0" dirty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타겟 유저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주요 서비스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주요 기술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기대 효과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개발 일정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FD06-A8DD-4656-8386-B9A9F10CB41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002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smtClean="0"/>
              <a:t>기획 의도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기획 배경</a:t>
            </a:r>
            <a:r>
              <a:rPr lang="en-US" altLang="ko-KR" dirty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벤치 </a:t>
            </a:r>
            <a:r>
              <a:rPr lang="ko-KR" altLang="en-US" dirty="0" err="1" smtClean="0"/>
              <a:t>마킹</a:t>
            </a:r>
            <a:r>
              <a:rPr lang="en-US" altLang="ko-KR" baseline="0" dirty="0" smtClean="0"/>
              <a:t> + </a:t>
            </a:r>
            <a:r>
              <a:rPr lang="ko-KR" altLang="en-US" baseline="0" dirty="0" smtClean="0"/>
              <a:t>시장 조사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기획 근거</a:t>
            </a:r>
            <a:r>
              <a:rPr lang="en-US" altLang="ko-KR" baseline="0" dirty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타겟 유저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주요 서비스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주요 기술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기대 효과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개발 일정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FD06-A8DD-4656-8386-B9A9F10CB41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155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smtClean="0"/>
              <a:t>기획 의도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기획 배경</a:t>
            </a:r>
            <a:r>
              <a:rPr lang="en-US" altLang="ko-KR" dirty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벤치 </a:t>
            </a:r>
            <a:r>
              <a:rPr lang="ko-KR" altLang="en-US" dirty="0" err="1" smtClean="0"/>
              <a:t>마킹</a:t>
            </a:r>
            <a:r>
              <a:rPr lang="en-US" altLang="ko-KR" baseline="0" dirty="0" smtClean="0"/>
              <a:t> + </a:t>
            </a:r>
            <a:r>
              <a:rPr lang="ko-KR" altLang="en-US" baseline="0" dirty="0" smtClean="0"/>
              <a:t>시장 조사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기획 근거</a:t>
            </a:r>
            <a:r>
              <a:rPr lang="en-US" altLang="ko-KR" baseline="0" dirty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타겟 유저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주요 서비스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주요 기술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기대 효과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개발 일정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FD06-A8DD-4656-8386-B9A9F10CB41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409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smtClean="0"/>
              <a:t>기획 의도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기획 배경</a:t>
            </a:r>
            <a:r>
              <a:rPr lang="en-US" altLang="ko-KR" dirty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벤치 </a:t>
            </a:r>
            <a:r>
              <a:rPr lang="ko-KR" altLang="en-US" dirty="0" err="1" smtClean="0"/>
              <a:t>마킹</a:t>
            </a:r>
            <a:r>
              <a:rPr lang="en-US" altLang="ko-KR" baseline="0" dirty="0" smtClean="0"/>
              <a:t> + </a:t>
            </a:r>
            <a:r>
              <a:rPr lang="ko-KR" altLang="en-US" baseline="0" dirty="0" smtClean="0"/>
              <a:t>시장 조사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기획 근거</a:t>
            </a:r>
            <a:r>
              <a:rPr lang="en-US" altLang="ko-KR" baseline="0" dirty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타겟 유저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주요 서비스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주요 기술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기대 효과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개발 일정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FD06-A8DD-4656-8386-B9A9F10CB41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586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smtClean="0"/>
              <a:t>기획 의도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기획 배경</a:t>
            </a:r>
            <a:r>
              <a:rPr lang="en-US" altLang="ko-KR" dirty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벤치 </a:t>
            </a:r>
            <a:r>
              <a:rPr lang="ko-KR" altLang="en-US" dirty="0" err="1" smtClean="0"/>
              <a:t>마킹</a:t>
            </a:r>
            <a:r>
              <a:rPr lang="en-US" altLang="ko-KR" baseline="0" dirty="0" smtClean="0"/>
              <a:t> + </a:t>
            </a:r>
            <a:r>
              <a:rPr lang="ko-KR" altLang="en-US" baseline="0" dirty="0" smtClean="0"/>
              <a:t>시장 조사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기획 근거</a:t>
            </a:r>
            <a:r>
              <a:rPr lang="en-US" altLang="ko-KR" baseline="0" dirty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타겟 유저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주요 서비스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주요 기술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기대 효과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개발 일정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FD06-A8DD-4656-8386-B9A9F10CB41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179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smtClean="0"/>
              <a:t>기획 의도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기획 배경</a:t>
            </a:r>
            <a:r>
              <a:rPr lang="en-US" altLang="ko-KR" dirty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벤치 </a:t>
            </a:r>
            <a:r>
              <a:rPr lang="ko-KR" altLang="en-US" dirty="0" err="1" smtClean="0"/>
              <a:t>마킹</a:t>
            </a:r>
            <a:r>
              <a:rPr lang="en-US" altLang="ko-KR" baseline="0" dirty="0" smtClean="0"/>
              <a:t> + </a:t>
            </a:r>
            <a:r>
              <a:rPr lang="ko-KR" altLang="en-US" baseline="0" dirty="0" smtClean="0"/>
              <a:t>시장 조사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기획 근거</a:t>
            </a:r>
            <a:r>
              <a:rPr lang="en-US" altLang="ko-KR" baseline="0" dirty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타겟 유저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주요 서비스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주요 기술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기대 효과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개발 일정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FD06-A8DD-4656-8386-B9A9F10CB41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135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smtClean="0"/>
              <a:t>기획 의도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기획 배경</a:t>
            </a:r>
            <a:r>
              <a:rPr lang="en-US" altLang="ko-KR" dirty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벤치 </a:t>
            </a:r>
            <a:r>
              <a:rPr lang="ko-KR" altLang="en-US" dirty="0" err="1" smtClean="0"/>
              <a:t>마킹</a:t>
            </a:r>
            <a:r>
              <a:rPr lang="en-US" altLang="ko-KR" baseline="0" dirty="0" smtClean="0"/>
              <a:t> + </a:t>
            </a:r>
            <a:r>
              <a:rPr lang="ko-KR" altLang="en-US" baseline="0" dirty="0" smtClean="0"/>
              <a:t>시장 조사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기획 근거</a:t>
            </a:r>
            <a:r>
              <a:rPr lang="en-US" altLang="ko-KR" baseline="0" dirty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타겟 유저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주요 서비스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주요 기술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기대 효과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개발 일정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FD06-A8DD-4656-8386-B9A9F10CB41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357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smtClean="0"/>
              <a:t>기획 의도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기획 배경</a:t>
            </a:r>
            <a:r>
              <a:rPr lang="en-US" altLang="ko-KR" dirty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벤치 </a:t>
            </a:r>
            <a:r>
              <a:rPr lang="ko-KR" altLang="en-US" dirty="0" err="1" smtClean="0"/>
              <a:t>마킹</a:t>
            </a:r>
            <a:r>
              <a:rPr lang="en-US" altLang="ko-KR" baseline="0" dirty="0" smtClean="0"/>
              <a:t> + </a:t>
            </a:r>
            <a:r>
              <a:rPr lang="ko-KR" altLang="en-US" baseline="0" dirty="0" smtClean="0"/>
              <a:t>시장 조사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기획 근거</a:t>
            </a:r>
            <a:r>
              <a:rPr lang="en-US" altLang="ko-KR" baseline="0" dirty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타겟 유저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주요 서비스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주요 기술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기대 효과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개발 일정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FD06-A8DD-4656-8386-B9A9F10CB41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661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264C-77CC-445F-9816-AAAAD2EAD4AF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757A-5903-4D16-B457-839A0C271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959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264C-77CC-445F-9816-AAAAD2EAD4AF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757A-5903-4D16-B457-839A0C271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437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264C-77CC-445F-9816-AAAAD2EAD4AF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757A-5903-4D16-B457-839A0C271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312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264C-77CC-445F-9816-AAAAD2EAD4AF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757A-5903-4D16-B457-839A0C271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67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264C-77CC-445F-9816-AAAAD2EAD4AF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757A-5903-4D16-B457-839A0C271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299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264C-77CC-445F-9816-AAAAD2EAD4AF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757A-5903-4D16-B457-839A0C271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27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264C-77CC-445F-9816-AAAAD2EAD4AF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757A-5903-4D16-B457-839A0C271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02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264C-77CC-445F-9816-AAAAD2EAD4AF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757A-5903-4D16-B457-839A0C271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189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264C-77CC-445F-9816-AAAAD2EAD4AF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757A-5903-4D16-B457-839A0C271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560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264C-77CC-445F-9816-AAAAD2EAD4AF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757A-5903-4D16-B457-839A0C271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0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264C-77CC-445F-9816-AAAAD2EAD4AF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757A-5903-4D16-B457-839A0C271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026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6264C-77CC-445F-9816-AAAAD2EAD4AF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4757A-5903-4D16-B457-839A0C271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89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5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8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3.png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8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8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8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0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jpe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18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10" Type="http://schemas.openxmlformats.org/officeDocument/2006/relationships/image" Target="../media/image65.png"/><Relationship Id="rId4" Type="http://schemas.openxmlformats.org/officeDocument/2006/relationships/image" Target="../media/image60.png"/><Relationship Id="rId9" Type="http://schemas.microsoft.com/office/2007/relationships/hdphoto" Target="../media/hdphoto5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microsoft.com/office/2007/relationships/hdphoto" Target="../media/hdphoto3.wdp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F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Box 107"/>
          <p:cNvSpPr txBox="1"/>
          <p:nvPr/>
        </p:nvSpPr>
        <p:spPr>
          <a:xfrm>
            <a:off x="10843687" y="254000"/>
            <a:ext cx="1107996" cy="43939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3000" dirty="0" smtClean="0">
                <a:solidFill>
                  <a:srgbClr val="FF4B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영상</a:t>
            </a:r>
            <a:r>
              <a:rPr lang="ko-KR" altLang="en-US" sz="3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을 </a:t>
            </a: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이용한 </a:t>
            </a:r>
          </a:p>
          <a:p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외국어 </a:t>
            </a: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학습 프로그램</a:t>
            </a:r>
          </a:p>
        </p:txBody>
      </p:sp>
      <p:grpSp>
        <p:nvGrpSpPr>
          <p:cNvPr id="109" name="그룹 108"/>
          <p:cNvGrpSpPr/>
          <p:nvPr/>
        </p:nvGrpSpPr>
        <p:grpSpPr>
          <a:xfrm>
            <a:off x="9991779" y="2820473"/>
            <a:ext cx="892171" cy="2423256"/>
            <a:chOff x="10483153" y="1575651"/>
            <a:chExt cx="892170" cy="2423256"/>
          </a:xfrm>
        </p:grpSpPr>
        <p:sp>
          <p:nvSpPr>
            <p:cNvPr id="110" name="TextBox 109"/>
            <p:cNvSpPr txBox="1"/>
            <p:nvPr/>
          </p:nvSpPr>
          <p:spPr>
            <a:xfrm>
              <a:off x="10603272" y="1575651"/>
              <a:ext cx="61806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Demi ITC" panose="020B0805030504020804" pitchFamily="34" charset="0"/>
                  <a:ea typeface="08서울남산체 세로쓰기" panose="02020603020101020101" pitchFamily="18" charset="-127"/>
                </a:rPr>
                <a:t>G</a:t>
              </a:r>
              <a:endParaRPr lang="ko-KR" altLang="en-US" sz="6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  <a:ea typeface="08서울남산체 세로쓰기" panose="02020603020101020101" pitchFamily="18" charset="-127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0714883" y="2128424"/>
              <a:ext cx="61806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Demi ITC" panose="020B0805030504020804" pitchFamily="34" charset="0"/>
                </a:rPr>
                <a:t>o</a:t>
              </a:r>
              <a:endParaRPr lang="ko-KR" altLang="en-US" sz="6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0483153" y="2890911"/>
              <a:ext cx="89217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6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세로쓰기" panose="02020603020101020101" pitchFamily="18" charset="-127"/>
                  <a:ea typeface="08서울남산체 세로쓰기" panose="02020603020101020101" pitchFamily="18" charset="-127"/>
                </a:rPr>
                <a:t>語</a:t>
              </a:r>
              <a:endParaRPr lang="ko-KR" altLang="en-US" sz="6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세로쓰기" panose="02020603020101020101" pitchFamily="18" charset="-127"/>
                <a:ea typeface="08서울남산체 세로쓰기" panose="02020603020101020101" pitchFamily="18" charset="-127"/>
              </a:endParaRPr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3506380" y="5950863"/>
            <a:ext cx="51792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n w="3175" cmpd="dbl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이수재  </a:t>
            </a:r>
            <a:r>
              <a:rPr lang="ko-KR" altLang="en-US" sz="2000" dirty="0" err="1" smtClean="0">
                <a:ln w="3175" cmpd="dbl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김소민</a:t>
            </a:r>
            <a:r>
              <a:rPr lang="ko-KR" altLang="en-US" sz="2000" dirty="0" smtClean="0">
                <a:ln w="3175" cmpd="dbl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</a:t>
            </a:r>
            <a:r>
              <a:rPr lang="ko-KR" altLang="en-US" sz="2000" dirty="0">
                <a:ln w="3175" cmpd="dbl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김승연  </a:t>
            </a:r>
            <a:r>
              <a:rPr lang="ko-KR" altLang="en-US" sz="2000" dirty="0" err="1">
                <a:ln w="3175" cmpd="dbl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조혜경</a:t>
            </a:r>
            <a:r>
              <a:rPr lang="ko-KR" altLang="en-US" sz="2000" dirty="0">
                <a:ln w="3175" cmpd="dbl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</a:t>
            </a:r>
            <a:r>
              <a:rPr lang="ko-KR" altLang="en-US" sz="2000" dirty="0" err="1" smtClean="0">
                <a:ln w="3175" cmpd="dbl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최찬민</a:t>
            </a:r>
            <a:endParaRPr lang="en-US" altLang="ko-KR" sz="2000" dirty="0" smtClean="0">
              <a:ln w="3175" cmpd="dbl"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chemeClr val="tx1">
                    <a:alpha val="43000"/>
                  </a:scheme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r>
              <a:rPr lang="en-US" altLang="ko-KR" sz="2300" dirty="0" smtClean="0">
                <a:ln w="3175" cmpd="dbl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PM</a:t>
            </a:r>
            <a:r>
              <a:rPr lang="ko-KR" altLang="en-US" sz="2300" dirty="0">
                <a:ln w="3175" cmpd="dbl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sz="2300" dirty="0" smtClean="0">
                <a:ln w="3175" cmpd="dbl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sz="2300" dirty="0" err="1" smtClean="0">
                <a:ln w="3175" cmpd="dbl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김종율</a:t>
            </a:r>
            <a:r>
              <a:rPr lang="ko-KR" altLang="en-US" sz="2300" dirty="0" smtClean="0">
                <a:ln w="3175" cmpd="dbl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교수</a:t>
            </a:r>
            <a:endParaRPr lang="ko-KR" altLang="en-US" sz="2300" dirty="0">
              <a:ln w="3175" cmpd="dbl"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chemeClr val="tx1">
                    <a:alpha val="43000"/>
                  </a:scheme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grpSp>
        <p:nvGrpSpPr>
          <p:cNvPr id="130" name="그룹 129"/>
          <p:cNvGrpSpPr/>
          <p:nvPr/>
        </p:nvGrpSpPr>
        <p:grpSpPr>
          <a:xfrm>
            <a:off x="1474178" y="-242866"/>
            <a:ext cx="8278444" cy="5898077"/>
            <a:chOff x="1386747" y="-421041"/>
            <a:chExt cx="8380315" cy="5970656"/>
          </a:xfrm>
        </p:grpSpPr>
        <p:grpSp>
          <p:nvGrpSpPr>
            <p:cNvPr id="106" name="그룹 105"/>
            <p:cNvGrpSpPr/>
            <p:nvPr/>
          </p:nvGrpSpPr>
          <p:grpSpPr>
            <a:xfrm>
              <a:off x="1386747" y="-421041"/>
              <a:ext cx="8380315" cy="5970656"/>
              <a:chOff x="1208947" y="747359"/>
              <a:chExt cx="8380315" cy="5970656"/>
            </a:xfrm>
          </p:grpSpPr>
          <p:grpSp>
            <p:nvGrpSpPr>
              <p:cNvPr id="52" name="그룹 51"/>
              <p:cNvGrpSpPr/>
              <p:nvPr/>
            </p:nvGrpSpPr>
            <p:grpSpPr>
              <a:xfrm>
                <a:off x="3530591" y="3571095"/>
                <a:ext cx="1376675" cy="990594"/>
                <a:chOff x="3343640" y="3768436"/>
                <a:chExt cx="1376675" cy="990594"/>
              </a:xfrm>
            </p:grpSpPr>
            <p:grpSp>
              <p:nvGrpSpPr>
                <p:cNvPr id="43" name="그룹 42"/>
                <p:cNvGrpSpPr/>
                <p:nvPr/>
              </p:nvGrpSpPr>
              <p:grpSpPr>
                <a:xfrm>
                  <a:off x="3365646" y="3787030"/>
                  <a:ext cx="1354669" cy="972000"/>
                  <a:chOff x="3300458" y="3791562"/>
                  <a:chExt cx="1354669" cy="972000"/>
                </a:xfrm>
              </p:grpSpPr>
              <p:sp>
                <p:nvSpPr>
                  <p:cNvPr id="28" name="자유형 27"/>
                  <p:cNvSpPr/>
                  <p:nvPr/>
                </p:nvSpPr>
                <p:spPr>
                  <a:xfrm flipH="1">
                    <a:off x="3924830" y="3791562"/>
                    <a:ext cx="45719" cy="972000"/>
                  </a:xfrm>
                  <a:custGeom>
                    <a:avLst/>
                    <a:gdLst>
                      <a:gd name="connsiteX0" fmla="*/ 0 w 0"/>
                      <a:gd name="connsiteY0" fmla="*/ 1076325 h 1076325"/>
                      <a:gd name="connsiteX1" fmla="*/ 0 w 0"/>
                      <a:gd name="connsiteY1" fmla="*/ 0 h 1076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h="1076325">
                        <a:moveTo>
                          <a:pt x="0" y="1076325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9050">
                    <a:solidFill>
                      <a:schemeClr val="bg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39" name="직선 연결선 38"/>
                  <p:cNvCxnSpPr/>
                  <p:nvPr/>
                </p:nvCxnSpPr>
                <p:spPr>
                  <a:xfrm>
                    <a:off x="3975800" y="4763562"/>
                    <a:ext cx="679327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직선 연결선 41"/>
                  <p:cNvCxnSpPr/>
                  <p:nvPr/>
                </p:nvCxnSpPr>
                <p:spPr>
                  <a:xfrm>
                    <a:off x="3300458" y="4332978"/>
                    <a:ext cx="679327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9" name="타원 48"/>
                <p:cNvSpPr/>
                <p:nvPr/>
              </p:nvSpPr>
              <p:spPr>
                <a:xfrm>
                  <a:off x="4005634" y="3768436"/>
                  <a:ext cx="60206" cy="6221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타원 49"/>
                <p:cNvSpPr/>
                <p:nvPr/>
              </p:nvSpPr>
              <p:spPr>
                <a:xfrm>
                  <a:off x="3343640" y="4297340"/>
                  <a:ext cx="60206" cy="6221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3" name="그룹 52"/>
              <p:cNvGrpSpPr/>
              <p:nvPr/>
            </p:nvGrpSpPr>
            <p:grpSpPr>
              <a:xfrm>
                <a:off x="5591124" y="3707997"/>
                <a:ext cx="60206" cy="857272"/>
                <a:chOff x="5606739" y="3339054"/>
                <a:chExt cx="60206" cy="857272"/>
              </a:xfrm>
            </p:grpSpPr>
            <p:sp>
              <p:nvSpPr>
                <p:cNvPr id="24" name="자유형 23"/>
                <p:cNvSpPr/>
                <p:nvPr/>
              </p:nvSpPr>
              <p:spPr>
                <a:xfrm>
                  <a:off x="5630727" y="3368326"/>
                  <a:ext cx="0" cy="828000"/>
                </a:xfrm>
                <a:custGeom>
                  <a:avLst/>
                  <a:gdLst>
                    <a:gd name="connsiteX0" fmla="*/ 0 w 0"/>
                    <a:gd name="connsiteY0" fmla="*/ 1076325 h 1076325"/>
                    <a:gd name="connsiteX1" fmla="*/ 0 w 0"/>
                    <a:gd name="connsiteY1" fmla="*/ 0 h 1076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1076325">
                      <a:moveTo>
                        <a:pt x="0" y="1076325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타원 47"/>
                <p:cNvSpPr/>
                <p:nvPr/>
              </p:nvSpPr>
              <p:spPr>
                <a:xfrm>
                  <a:off x="5606739" y="3339054"/>
                  <a:ext cx="60206" cy="6221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" name="그룹 9"/>
              <p:cNvGrpSpPr/>
              <p:nvPr/>
            </p:nvGrpSpPr>
            <p:grpSpPr>
              <a:xfrm>
                <a:off x="4160982" y="4189848"/>
                <a:ext cx="3870036" cy="2528167"/>
                <a:chOff x="4190702" y="3766704"/>
                <a:chExt cx="3870036" cy="2528167"/>
              </a:xfrm>
            </p:grpSpPr>
            <p:pic>
              <p:nvPicPr>
                <p:cNvPr id="4" name="Picture 2" descr="1. ìì´ëì´ êµ¬ì²´í&#10;2. ì¤ë¬¸ ì§í&#10;3. ì¸í°ë·° ë¶ì&#10;4. íê² Â· ëì¦ Â· ëª©í&#10;5. ì§íë°©í¥&#10;6. ë§¤ì²´&#10; 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52966" b="100000" l="33301" r="77539">
                              <a14:foregroundMark x1="43848" y1="61517" x2="43848" y2="61517"/>
                              <a14:foregroundMark x1="43848" y1="61517" x2="43848" y2="61517"/>
                              <a14:foregroundMark x1="71484" y1="72690" x2="71484" y2="72690"/>
                              <a14:foregroundMark x1="71484" y1="72690" x2="71484" y2="72690"/>
                              <a14:foregroundMark x1="71777" y1="72690" x2="71777" y2="72690"/>
                              <a14:foregroundMark x1="71777" y1="72552" x2="71777" y2="72414"/>
                              <a14:foregroundMark x1="71777" y1="72414" x2="71777" y2="72414"/>
                              <a14:foregroundMark x1="71777" y1="72000" x2="71777" y2="72000"/>
                              <a14:foregroundMark x1="71777" y1="71448" x2="71777" y2="71448"/>
                              <a14:foregroundMark x1="72070" y1="70621" x2="72070" y2="70621"/>
                              <a14:foregroundMark x1="72168" y1="69931" x2="72852" y2="68000"/>
                              <a14:foregroundMark x1="72754" y1="67310" x2="72754" y2="67310"/>
                              <a14:foregroundMark x1="67285" y1="63586" x2="67285" y2="63586"/>
                              <a14:foregroundMark x1="66406" y1="63034" x2="66406" y2="63034"/>
                              <a14:foregroundMark x1="70508" y1="77379" x2="70508" y2="77379"/>
                              <a14:foregroundMark x1="70508" y1="77379" x2="70508" y2="77379"/>
                              <a14:foregroundMark x1="70508" y1="77379" x2="70508" y2="77379"/>
                              <a14:foregroundMark x1="70215" y1="81103" x2="70215" y2="81103"/>
                              <a14:foregroundMark x1="48535" y1="76276" x2="48535" y2="76276"/>
                              <a14:foregroundMark x1="54883" y1="56690" x2="54883" y2="56690"/>
                              <a14:foregroundMark x1="54883" y1="56690" x2="54883" y2="56690"/>
                              <a14:foregroundMark x1="54883" y1="56690" x2="54883" y2="56690"/>
                              <a14:foregroundMark x1="54883" y1="56690" x2="54883" y2="56690"/>
                              <a14:foregroundMark x1="54883" y1="56690" x2="54883" y2="56690"/>
                              <a14:foregroundMark x1="54883" y1="56828" x2="54883" y2="56828"/>
                              <a14:foregroundMark x1="54688" y1="56552" x2="54688" y2="56552"/>
                              <a14:foregroundMark x1="54688" y1="56138" x2="54688" y2="56138"/>
                              <a14:foregroundMark x1="54688" y1="55724" x2="54688" y2="55724"/>
                              <a14:foregroundMark x1="54688" y1="55724" x2="54688" y2="55724"/>
                              <a14:foregroundMark x1="68945" y1="80690" x2="68945" y2="80690"/>
                              <a14:foregroundMark x1="68848" y1="80690" x2="68848" y2="80690"/>
                              <a14:foregroundMark x1="67676" y1="80828" x2="67676" y2="80828"/>
                              <a14:foregroundMark x1="67188" y1="80690" x2="67188" y2="80690"/>
                              <a14:foregroundMark x1="66309" y1="80828" x2="66309" y2="80828"/>
                              <a14:foregroundMark x1="66113" y1="80828" x2="66113" y2="80828"/>
                              <a14:foregroundMark x1="65723" y1="80828" x2="65723" y2="80828"/>
                              <a14:foregroundMark x1="65527" y1="80828" x2="65527" y2="80828"/>
                              <a14:foregroundMark x1="71582" y1="80828" x2="71582" y2="80828"/>
                              <a14:backgroundMark x1="72852" y1="68414" x2="72852" y2="68414"/>
                              <a14:backgroundMark x1="73047" y1="68000" x2="73047" y2="6800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287" t="57710" r="21878"/>
                <a:stretch/>
              </p:blipFill>
              <p:spPr bwMode="auto">
                <a:xfrm>
                  <a:off x="4190702" y="3766704"/>
                  <a:ext cx="3870036" cy="25281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" name="직사각형 5"/>
                <p:cNvSpPr/>
                <p:nvPr/>
              </p:nvSpPr>
              <p:spPr>
                <a:xfrm>
                  <a:off x="4769427" y="3766704"/>
                  <a:ext cx="1782041" cy="67542"/>
                </a:xfrm>
                <a:prstGeom prst="rect">
                  <a:avLst/>
                </a:prstGeom>
                <a:solidFill>
                  <a:srgbClr val="2B3B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" name="그림 6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5400000">
                  <a:off x="4283974" y="4242494"/>
                  <a:ext cx="1008000" cy="56425"/>
                </a:xfrm>
                <a:prstGeom prst="rect">
                  <a:avLst/>
                </a:prstGeom>
              </p:spPr>
            </p:pic>
            <p:sp>
              <p:nvSpPr>
                <p:cNvPr id="8" name="직사각형 7"/>
                <p:cNvSpPr/>
                <p:nvPr/>
              </p:nvSpPr>
              <p:spPr>
                <a:xfrm>
                  <a:off x="4766832" y="4720118"/>
                  <a:ext cx="532800" cy="64800"/>
                </a:xfrm>
                <a:prstGeom prst="rect">
                  <a:avLst/>
                </a:prstGeom>
                <a:solidFill>
                  <a:srgbClr val="2B3B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9" name="그림 8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5400000">
                  <a:off x="6024450" y="4248970"/>
                  <a:ext cx="1008000" cy="56425"/>
                </a:xfrm>
                <a:prstGeom prst="rect">
                  <a:avLst/>
                </a:prstGeom>
              </p:spPr>
            </p:pic>
          </p:grpSp>
          <p:sp>
            <p:nvSpPr>
              <p:cNvPr id="25" name="자유형 24"/>
              <p:cNvSpPr/>
              <p:nvPr/>
            </p:nvSpPr>
            <p:spPr>
              <a:xfrm>
                <a:off x="3800475" y="4448175"/>
                <a:ext cx="752475" cy="96237"/>
              </a:xfrm>
              <a:custGeom>
                <a:avLst/>
                <a:gdLst>
                  <a:gd name="connsiteX0" fmla="*/ 752475 w 752475"/>
                  <a:gd name="connsiteY0" fmla="*/ 0 h 96237"/>
                  <a:gd name="connsiteX1" fmla="*/ 0 w 752475"/>
                  <a:gd name="connsiteY1" fmla="*/ 0 h 96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52475" h="96237">
                    <a:moveTo>
                      <a:pt x="752475" y="0"/>
                    </a:moveTo>
                    <a:cubicBezTo>
                      <a:pt x="440531" y="83344"/>
                      <a:pt x="128587" y="166688"/>
                      <a:pt x="0" y="0"/>
                    </a:cubicBezTo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자유형 33"/>
              <p:cNvSpPr/>
              <p:nvPr/>
            </p:nvSpPr>
            <p:spPr>
              <a:xfrm>
                <a:off x="3493633" y="747359"/>
                <a:ext cx="1575089" cy="1220772"/>
              </a:xfrm>
              <a:custGeom>
                <a:avLst/>
                <a:gdLst>
                  <a:gd name="connsiteX0" fmla="*/ 0 w 1575089"/>
                  <a:gd name="connsiteY0" fmla="*/ 378691 h 1220772"/>
                  <a:gd name="connsiteX1" fmla="*/ 397163 w 1575089"/>
                  <a:gd name="connsiteY1" fmla="*/ 1200727 h 1220772"/>
                  <a:gd name="connsiteX2" fmla="*/ 1533236 w 1575089"/>
                  <a:gd name="connsiteY2" fmla="*/ 886691 h 1220772"/>
                  <a:gd name="connsiteX3" fmla="*/ 1311563 w 1575089"/>
                  <a:gd name="connsiteY3" fmla="*/ 0 h 122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75089" h="1220772">
                    <a:moveTo>
                      <a:pt x="0" y="378691"/>
                    </a:moveTo>
                    <a:cubicBezTo>
                      <a:pt x="70812" y="747375"/>
                      <a:pt x="141624" y="1116060"/>
                      <a:pt x="397163" y="1200727"/>
                    </a:cubicBezTo>
                    <a:cubicBezTo>
                      <a:pt x="652702" y="1285394"/>
                      <a:pt x="1380836" y="1086812"/>
                      <a:pt x="1533236" y="886691"/>
                    </a:cubicBezTo>
                    <a:cubicBezTo>
                      <a:pt x="1685636" y="686570"/>
                      <a:pt x="1377757" y="175491"/>
                      <a:pt x="1311563" y="0"/>
                    </a:cubicBezTo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자유형 36"/>
              <p:cNvSpPr/>
              <p:nvPr/>
            </p:nvSpPr>
            <p:spPr>
              <a:xfrm>
                <a:off x="6650182" y="3759200"/>
                <a:ext cx="840509" cy="18473"/>
              </a:xfrm>
              <a:custGeom>
                <a:avLst/>
                <a:gdLst>
                  <a:gd name="connsiteX0" fmla="*/ 0 w 840509"/>
                  <a:gd name="connsiteY0" fmla="*/ 18473 h 18473"/>
                  <a:gd name="connsiteX1" fmla="*/ 840509 w 840509"/>
                  <a:gd name="connsiteY1" fmla="*/ 0 h 18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40509" h="18473">
                    <a:moveTo>
                      <a:pt x="0" y="18473"/>
                    </a:moveTo>
                    <a:cubicBezTo>
                      <a:pt x="349442" y="16933"/>
                      <a:pt x="698885" y="15394"/>
                      <a:pt x="840509" y="0"/>
                    </a:cubicBezTo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7" name="그림 4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95092" y="3759200"/>
                <a:ext cx="736718" cy="736717"/>
              </a:xfrm>
              <a:prstGeom prst="rect">
                <a:avLst/>
              </a:prstGeom>
            </p:spPr>
          </p:pic>
          <p:grpSp>
            <p:nvGrpSpPr>
              <p:cNvPr id="54" name="그룹 53"/>
              <p:cNvGrpSpPr/>
              <p:nvPr/>
            </p:nvGrpSpPr>
            <p:grpSpPr>
              <a:xfrm>
                <a:off x="6339755" y="3954374"/>
                <a:ext cx="1764000" cy="216594"/>
                <a:chOff x="6339755" y="3954374"/>
                <a:chExt cx="1764000" cy="216594"/>
              </a:xfrm>
            </p:grpSpPr>
            <p:cxnSp>
              <p:nvCxnSpPr>
                <p:cNvPr id="44" name="직선 연결선 43"/>
                <p:cNvCxnSpPr/>
                <p:nvPr/>
              </p:nvCxnSpPr>
              <p:spPr>
                <a:xfrm>
                  <a:off x="6339755" y="3963609"/>
                  <a:ext cx="1764000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자유형 45"/>
                <p:cNvSpPr/>
                <p:nvPr/>
              </p:nvSpPr>
              <p:spPr>
                <a:xfrm>
                  <a:off x="6339755" y="3954374"/>
                  <a:ext cx="45719" cy="216594"/>
                </a:xfrm>
                <a:custGeom>
                  <a:avLst/>
                  <a:gdLst>
                    <a:gd name="connsiteX0" fmla="*/ 0 w 0"/>
                    <a:gd name="connsiteY0" fmla="*/ 1076325 h 1076325"/>
                    <a:gd name="connsiteX1" fmla="*/ 0 w 0"/>
                    <a:gd name="connsiteY1" fmla="*/ 0 h 1076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1076325">
                      <a:moveTo>
                        <a:pt x="0" y="1076325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7" name="그룹 56"/>
              <p:cNvGrpSpPr/>
              <p:nvPr/>
            </p:nvGrpSpPr>
            <p:grpSpPr>
              <a:xfrm>
                <a:off x="2682171" y="1452153"/>
                <a:ext cx="790092" cy="925110"/>
                <a:chOff x="5498863" y="1332358"/>
                <a:chExt cx="790092" cy="925110"/>
              </a:xfrm>
            </p:grpSpPr>
            <p:pic>
              <p:nvPicPr>
                <p:cNvPr id="55" name="그림 54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98863" y="1332358"/>
                  <a:ext cx="790092" cy="790092"/>
                </a:xfrm>
                <a:prstGeom prst="rect">
                  <a:avLst/>
                </a:prstGeom>
              </p:spPr>
            </p:pic>
            <p:pic>
              <p:nvPicPr>
                <p:cNvPr id="56" name="그림 55"/>
                <p:cNvPicPr>
                  <a:picLocks noChangeAspect="1"/>
                </p:cNvPicPr>
                <p:nvPr/>
              </p:nvPicPr>
              <p:blipFill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67193" r="60287"/>
                <a:stretch/>
              </p:blipFill>
              <p:spPr>
                <a:xfrm>
                  <a:off x="5600389" y="1929530"/>
                  <a:ext cx="396976" cy="327938"/>
                </a:xfrm>
                <a:prstGeom prst="rect">
                  <a:avLst/>
                </a:prstGeom>
              </p:spPr>
            </p:pic>
          </p:grpSp>
          <p:grpSp>
            <p:nvGrpSpPr>
              <p:cNvPr id="58" name="그룹 57"/>
              <p:cNvGrpSpPr/>
              <p:nvPr/>
            </p:nvGrpSpPr>
            <p:grpSpPr>
              <a:xfrm rot="10800000">
                <a:off x="3653687" y="1855869"/>
                <a:ext cx="3056701" cy="990594"/>
                <a:chOff x="2928287" y="3768436"/>
                <a:chExt cx="3056701" cy="990594"/>
              </a:xfrm>
            </p:grpSpPr>
            <p:grpSp>
              <p:nvGrpSpPr>
                <p:cNvPr id="59" name="그룹 58"/>
                <p:cNvGrpSpPr/>
                <p:nvPr/>
              </p:nvGrpSpPr>
              <p:grpSpPr>
                <a:xfrm>
                  <a:off x="2961080" y="3787030"/>
                  <a:ext cx="3023908" cy="972000"/>
                  <a:chOff x="2895892" y="3791562"/>
                  <a:chExt cx="3023908" cy="972000"/>
                </a:xfrm>
              </p:grpSpPr>
              <p:sp>
                <p:nvSpPr>
                  <p:cNvPr id="62" name="자유형 61"/>
                  <p:cNvSpPr/>
                  <p:nvPr/>
                </p:nvSpPr>
                <p:spPr>
                  <a:xfrm flipH="1">
                    <a:off x="3924830" y="3791562"/>
                    <a:ext cx="45719" cy="972000"/>
                  </a:xfrm>
                  <a:custGeom>
                    <a:avLst/>
                    <a:gdLst>
                      <a:gd name="connsiteX0" fmla="*/ 0 w 0"/>
                      <a:gd name="connsiteY0" fmla="*/ 1076325 h 1076325"/>
                      <a:gd name="connsiteX1" fmla="*/ 0 w 0"/>
                      <a:gd name="connsiteY1" fmla="*/ 0 h 1076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h="1076325">
                        <a:moveTo>
                          <a:pt x="0" y="1076325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9050">
                    <a:solidFill>
                      <a:schemeClr val="bg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63" name="직선 연결선 62"/>
                  <p:cNvCxnSpPr/>
                  <p:nvPr/>
                </p:nvCxnSpPr>
                <p:spPr>
                  <a:xfrm>
                    <a:off x="3975800" y="4763562"/>
                    <a:ext cx="1944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직선 연결선 63"/>
                  <p:cNvCxnSpPr/>
                  <p:nvPr/>
                </p:nvCxnSpPr>
                <p:spPr>
                  <a:xfrm rot="10800000" flipH="1">
                    <a:off x="2895892" y="4343922"/>
                    <a:ext cx="1079908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0" name="타원 59"/>
                <p:cNvSpPr/>
                <p:nvPr/>
              </p:nvSpPr>
              <p:spPr>
                <a:xfrm>
                  <a:off x="4005634" y="3768436"/>
                  <a:ext cx="60206" cy="6221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타원 60"/>
                <p:cNvSpPr/>
                <p:nvPr/>
              </p:nvSpPr>
              <p:spPr>
                <a:xfrm>
                  <a:off x="2928287" y="4308284"/>
                  <a:ext cx="60206" cy="6221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65" name="그림 6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23299" y="2721457"/>
                <a:ext cx="764942" cy="764942"/>
              </a:xfrm>
              <a:prstGeom prst="rect">
                <a:avLst/>
              </a:prstGeom>
            </p:spPr>
          </p:pic>
          <p:sp>
            <p:nvSpPr>
              <p:cNvPr id="66" name="타원 65"/>
              <p:cNvSpPr/>
              <p:nvPr/>
            </p:nvSpPr>
            <p:spPr>
              <a:xfrm rot="10800000">
                <a:off x="3620959" y="1824763"/>
                <a:ext cx="60206" cy="622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1" name="그룹 80"/>
              <p:cNvGrpSpPr/>
              <p:nvPr/>
            </p:nvGrpSpPr>
            <p:grpSpPr>
              <a:xfrm>
                <a:off x="1961004" y="2469172"/>
                <a:ext cx="1809815" cy="628977"/>
                <a:chOff x="2009743" y="2427435"/>
                <a:chExt cx="1809815" cy="628977"/>
              </a:xfrm>
            </p:grpSpPr>
            <p:grpSp>
              <p:nvGrpSpPr>
                <p:cNvPr id="76" name="그룹 75"/>
                <p:cNvGrpSpPr/>
                <p:nvPr/>
              </p:nvGrpSpPr>
              <p:grpSpPr>
                <a:xfrm>
                  <a:off x="2009743" y="2458541"/>
                  <a:ext cx="1809815" cy="597871"/>
                  <a:chOff x="1961686" y="1950052"/>
                  <a:chExt cx="1809815" cy="597871"/>
                </a:xfrm>
              </p:grpSpPr>
              <p:grpSp>
                <p:nvGrpSpPr>
                  <p:cNvPr id="68" name="그룹 67"/>
                  <p:cNvGrpSpPr/>
                  <p:nvPr/>
                </p:nvGrpSpPr>
                <p:grpSpPr>
                  <a:xfrm rot="10800000" flipH="1">
                    <a:off x="3003830" y="1950052"/>
                    <a:ext cx="767671" cy="597871"/>
                    <a:chOff x="6339755" y="3932503"/>
                    <a:chExt cx="810837" cy="597871"/>
                  </a:xfrm>
                </p:grpSpPr>
                <p:cxnSp>
                  <p:nvCxnSpPr>
                    <p:cNvPr id="69" name="직선 연결선 68"/>
                    <p:cNvCxnSpPr/>
                    <p:nvPr/>
                  </p:nvCxnSpPr>
                  <p:spPr>
                    <a:xfrm>
                      <a:off x="6339755" y="3963609"/>
                      <a:ext cx="792000" cy="0"/>
                    </a:xfrm>
                    <a:prstGeom prst="line">
                      <a:avLst/>
                    </a:prstGeom>
                    <a:ln w="19050">
                      <a:solidFill>
                        <a:schemeClr val="bg1"/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0" name="자유형 69"/>
                    <p:cNvSpPr/>
                    <p:nvPr/>
                  </p:nvSpPr>
                  <p:spPr>
                    <a:xfrm>
                      <a:off x="6339755" y="3954374"/>
                      <a:ext cx="45719" cy="576000"/>
                    </a:xfrm>
                    <a:custGeom>
                      <a:avLst/>
                      <a:gdLst>
                        <a:gd name="connsiteX0" fmla="*/ 0 w 0"/>
                        <a:gd name="connsiteY0" fmla="*/ 1076325 h 1076325"/>
                        <a:gd name="connsiteX1" fmla="*/ 0 w 0"/>
                        <a:gd name="connsiteY1" fmla="*/ 0 h 10763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h="1076325">
                          <a:moveTo>
                            <a:pt x="0" y="1076325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9050">
                      <a:solidFill>
                        <a:schemeClr val="bg1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1" name="타원 70"/>
                    <p:cNvSpPr/>
                    <p:nvPr/>
                  </p:nvSpPr>
                  <p:spPr>
                    <a:xfrm>
                      <a:off x="7090386" y="3932503"/>
                      <a:ext cx="60206" cy="6221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cxnSp>
                <p:nvCxnSpPr>
                  <p:cNvPr id="72" name="직선 연결선 71"/>
                  <p:cNvCxnSpPr/>
                  <p:nvPr/>
                </p:nvCxnSpPr>
                <p:spPr>
                  <a:xfrm>
                    <a:off x="1976286" y="2516817"/>
                    <a:ext cx="1027544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5" name="타원 74"/>
                  <p:cNvSpPr/>
                  <p:nvPr/>
                </p:nvSpPr>
                <p:spPr>
                  <a:xfrm rot="10800000" flipH="1">
                    <a:off x="1961686" y="2485711"/>
                    <a:ext cx="57001" cy="6221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80" name="타원 79"/>
                <p:cNvSpPr/>
                <p:nvPr/>
              </p:nvSpPr>
              <p:spPr>
                <a:xfrm rot="10800000" flipH="1">
                  <a:off x="3023384" y="2427435"/>
                  <a:ext cx="57001" cy="6221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82" name="그림 81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6301" y="1855460"/>
                <a:ext cx="813713" cy="813713"/>
              </a:xfrm>
              <a:prstGeom prst="rect">
                <a:avLst/>
              </a:prstGeom>
            </p:spPr>
          </p:pic>
          <p:pic>
            <p:nvPicPr>
              <p:cNvPr id="83" name="그림 82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52997" y="2721457"/>
                <a:ext cx="736265" cy="736265"/>
              </a:xfrm>
              <a:prstGeom prst="rect">
                <a:avLst/>
              </a:prstGeom>
            </p:spPr>
          </p:pic>
          <p:pic>
            <p:nvPicPr>
              <p:cNvPr id="84" name="그림 83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4447" y="2957209"/>
                <a:ext cx="693534" cy="693534"/>
              </a:xfrm>
              <a:prstGeom prst="rect">
                <a:avLst/>
              </a:prstGeom>
            </p:spPr>
          </p:pic>
          <p:grpSp>
            <p:nvGrpSpPr>
              <p:cNvPr id="89" name="그룹 88"/>
              <p:cNvGrpSpPr/>
              <p:nvPr/>
            </p:nvGrpSpPr>
            <p:grpSpPr>
              <a:xfrm>
                <a:off x="6175946" y="3263680"/>
                <a:ext cx="973195" cy="690694"/>
                <a:chOff x="6175946" y="3263680"/>
                <a:chExt cx="973195" cy="690694"/>
              </a:xfrm>
            </p:grpSpPr>
            <p:sp>
              <p:nvSpPr>
                <p:cNvPr id="78" name="자유형 77"/>
                <p:cNvSpPr/>
                <p:nvPr/>
              </p:nvSpPr>
              <p:spPr>
                <a:xfrm flipH="1">
                  <a:off x="7089637" y="3287370"/>
                  <a:ext cx="45719" cy="667004"/>
                </a:xfrm>
                <a:custGeom>
                  <a:avLst/>
                  <a:gdLst>
                    <a:gd name="connsiteX0" fmla="*/ 0 w 0"/>
                    <a:gd name="connsiteY0" fmla="*/ 1076325 h 1076325"/>
                    <a:gd name="connsiteX1" fmla="*/ 0 w 0"/>
                    <a:gd name="connsiteY1" fmla="*/ 0 h 1076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1076325">
                      <a:moveTo>
                        <a:pt x="0" y="1076325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타원 78"/>
                <p:cNvSpPr/>
                <p:nvPr/>
              </p:nvSpPr>
              <p:spPr>
                <a:xfrm>
                  <a:off x="6175946" y="3263680"/>
                  <a:ext cx="60206" cy="6221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85" name="직선 연결선 84"/>
                <p:cNvCxnSpPr/>
                <p:nvPr/>
              </p:nvCxnSpPr>
              <p:spPr>
                <a:xfrm>
                  <a:off x="6206049" y="3290450"/>
                  <a:ext cx="943092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88" name="그림 87"/>
              <p:cNvPicPr>
                <a:picLocks noChangeAspect="1"/>
              </p:cNvPicPr>
              <p:nvPr/>
            </p:nvPicPr>
            <p:blipFill>
              <a:blip r:embed="rId12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8947" y="2769474"/>
                <a:ext cx="613609" cy="613609"/>
              </a:xfrm>
              <a:prstGeom prst="rect">
                <a:avLst/>
              </a:prstGeom>
              <a:effectLst>
                <a:reflection endPos="0" dist="12700" dir="5400000" sy="-100000" algn="bl" rotWithShape="0"/>
              </a:effectLst>
            </p:spPr>
          </p:pic>
          <p:sp>
            <p:nvSpPr>
              <p:cNvPr id="91" name="자유형 90"/>
              <p:cNvSpPr/>
              <p:nvPr/>
            </p:nvSpPr>
            <p:spPr>
              <a:xfrm flipH="1">
                <a:off x="8059433" y="3076280"/>
                <a:ext cx="45719" cy="894316"/>
              </a:xfrm>
              <a:custGeom>
                <a:avLst/>
                <a:gdLst>
                  <a:gd name="connsiteX0" fmla="*/ 0 w 0"/>
                  <a:gd name="connsiteY0" fmla="*/ 1076325 h 1076325"/>
                  <a:gd name="connsiteX1" fmla="*/ 0 w 0"/>
                  <a:gd name="connsiteY1" fmla="*/ 0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076325">
                    <a:moveTo>
                      <a:pt x="0" y="1076325"/>
                    </a:move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8702666" y="3041419"/>
                <a:ext cx="60206" cy="622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3" name="직선 연결선 92"/>
              <p:cNvCxnSpPr/>
              <p:nvPr/>
            </p:nvCxnSpPr>
            <p:spPr>
              <a:xfrm>
                <a:off x="8103755" y="3076279"/>
                <a:ext cx="614795" cy="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8" name="그림 97"/>
              <p:cNvPicPr>
                <a:picLocks noChangeAspect="1"/>
              </p:cNvPicPr>
              <p:nvPr/>
            </p:nvPicPr>
            <p:blipFill>
              <a:blip r:embed="rId13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058" y="2858839"/>
                <a:ext cx="394484" cy="394484"/>
              </a:xfrm>
              <a:prstGeom prst="rect">
                <a:avLst/>
              </a:prstGeom>
            </p:spPr>
          </p:pic>
          <p:pic>
            <p:nvPicPr>
              <p:cNvPr id="101" name="그림 100"/>
              <p:cNvPicPr>
                <a:picLocks noChangeAspect="1"/>
              </p:cNvPicPr>
              <p:nvPr/>
            </p:nvPicPr>
            <p:blipFill>
              <a:blip r:embed="rId14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56103" y="1651367"/>
                <a:ext cx="472094" cy="472094"/>
              </a:xfrm>
              <a:prstGeom prst="rect">
                <a:avLst/>
              </a:prstGeom>
            </p:spPr>
          </p:pic>
          <p:pic>
            <p:nvPicPr>
              <p:cNvPr id="102" name="그림 101"/>
              <p:cNvPicPr>
                <a:picLocks noChangeAspect="1"/>
              </p:cNvPicPr>
              <p:nvPr/>
            </p:nvPicPr>
            <p:blipFill>
              <a:blip r:embed="rId15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colorTemperature colorTemp="11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44925" y="2471853"/>
                <a:ext cx="455183" cy="455183"/>
              </a:xfrm>
              <a:prstGeom prst="rect">
                <a:avLst/>
              </a:prstGeom>
            </p:spPr>
          </p:pic>
          <p:pic>
            <p:nvPicPr>
              <p:cNvPr id="103" name="그림 102"/>
              <p:cNvPicPr>
                <a:picLocks noChangeAspect="1"/>
              </p:cNvPicPr>
              <p:nvPr/>
            </p:nvPicPr>
            <p:blipFill>
              <a:blip r:embed="rId17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20558" y="3225689"/>
                <a:ext cx="494995" cy="494995"/>
              </a:xfrm>
              <a:prstGeom prst="rect">
                <a:avLst/>
              </a:prstGeom>
            </p:spPr>
          </p:pic>
        </p:grpSp>
        <p:sp>
          <p:nvSpPr>
            <p:cNvPr id="119" name="자유형 118"/>
            <p:cNvSpPr/>
            <p:nvPr/>
          </p:nvSpPr>
          <p:spPr>
            <a:xfrm flipH="1">
              <a:off x="1561623" y="2952826"/>
              <a:ext cx="302742" cy="566427"/>
            </a:xfrm>
            <a:custGeom>
              <a:avLst/>
              <a:gdLst>
                <a:gd name="connsiteX0" fmla="*/ 0 w 0"/>
                <a:gd name="connsiteY0" fmla="*/ 1076325 h 1076325"/>
                <a:gd name="connsiteX1" fmla="*/ 0 w 0"/>
                <a:gd name="connsiteY1" fmla="*/ 0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076325">
                  <a:moveTo>
                    <a:pt x="0" y="1076325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0" name="직선 연결선 119"/>
            <p:cNvCxnSpPr/>
            <p:nvPr/>
          </p:nvCxnSpPr>
          <p:spPr>
            <a:xfrm flipH="1">
              <a:off x="1859890" y="2963465"/>
              <a:ext cx="803279" cy="0"/>
            </a:xfrm>
            <a:prstGeom prst="line">
              <a:avLst/>
            </a:prstGeom>
            <a:ln w="1905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타원 123"/>
            <p:cNvSpPr/>
            <p:nvPr/>
          </p:nvSpPr>
          <p:spPr>
            <a:xfrm rot="10800000" flipH="1">
              <a:off x="1834669" y="3500820"/>
              <a:ext cx="57001" cy="622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5" name="타원 124"/>
            <p:cNvSpPr/>
            <p:nvPr/>
          </p:nvSpPr>
          <p:spPr>
            <a:xfrm rot="10800000" flipH="1">
              <a:off x="2655418" y="2931619"/>
              <a:ext cx="57001" cy="622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26" name="그룹 125"/>
            <p:cNvGrpSpPr/>
            <p:nvPr/>
          </p:nvGrpSpPr>
          <p:grpSpPr>
            <a:xfrm>
              <a:off x="1486881" y="3638902"/>
              <a:ext cx="746018" cy="778769"/>
              <a:chOff x="3115998" y="2582759"/>
              <a:chExt cx="2115004" cy="2115004"/>
            </a:xfrm>
          </p:grpSpPr>
          <p:pic>
            <p:nvPicPr>
              <p:cNvPr id="127" name="그림 126"/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15998" y="2582759"/>
                <a:ext cx="2115004" cy="2115004"/>
              </a:xfrm>
              <a:prstGeom prst="rect">
                <a:avLst/>
              </a:prstGeom>
            </p:spPr>
          </p:pic>
          <p:sp>
            <p:nvSpPr>
              <p:cNvPr id="128" name="이등변 삼각형 127"/>
              <p:cNvSpPr/>
              <p:nvPr/>
            </p:nvSpPr>
            <p:spPr>
              <a:xfrm rot="5400000">
                <a:off x="4651483" y="3920962"/>
                <a:ext cx="232757" cy="17985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이등변 삼각형 128"/>
              <p:cNvSpPr/>
              <p:nvPr/>
            </p:nvSpPr>
            <p:spPr>
              <a:xfrm rot="5400000">
                <a:off x="3609190" y="3256167"/>
                <a:ext cx="198117" cy="153091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76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0" y="0"/>
            <a:ext cx="2087576" cy="6858000"/>
            <a:chOff x="0" y="0"/>
            <a:chExt cx="2087576" cy="6858000"/>
          </a:xfrm>
        </p:grpSpPr>
        <p:sp>
          <p:nvSpPr>
            <p:cNvPr id="24" name="직사각형 23"/>
            <p:cNvSpPr/>
            <p:nvPr/>
          </p:nvSpPr>
          <p:spPr>
            <a:xfrm>
              <a:off x="0" y="0"/>
              <a:ext cx="2087576" cy="6858000"/>
            </a:xfrm>
            <a:prstGeom prst="rect">
              <a:avLst/>
            </a:prstGeom>
            <a:solidFill>
              <a:srgbClr val="93C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194545" y="237351"/>
              <a:ext cx="1789754" cy="6203636"/>
              <a:chOff x="194545" y="237351"/>
              <a:chExt cx="1789754" cy="6203636"/>
            </a:xfrm>
          </p:grpSpPr>
          <p:grpSp>
            <p:nvGrpSpPr>
              <p:cNvPr id="26" name="그룹 25"/>
              <p:cNvGrpSpPr/>
              <p:nvPr/>
            </p:nvGrpSpPr>
            <p:grpSpPr>
              <a:xfrm>
                <a:off x="226710" y="237351"/>
                <a:ext cx="1590000" cy="700628"/>
                <a:chOff x="236653" y="390525"/>
                <a:chExt cx="1590000" cy="700628"/>
              </a:xfrm>
            </p:grpSpPr>
            <p:sp>
              <p:nvSpPr>
                <p:cNvPr id="34" name="TextBox 33"/>
                <p:cNvSpPr txBox="1"/>
                <p:nvPr/>
              </p:nvSpPr>
              <p:spPr>
                <a:xfrm>
                  <a:off x="667467" y="537155"/>
                  <a:ext cx="1159186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3000" dirty="0" smtClean="0">
                      <a:ln w="3175" cmpd="dbl">
                        <a:noFill/>
                      </a:ln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chemeClr val="tx1">
                            <a:alpha val="43000"/>
                          </a:schemeClr>
                        </a:outerShdw>
                      </a:effectLst>
                      <a:latin typeface="08서울남산체 B" panose="02020603020101020101" pitchFamily="18" charset="-127"/>
                      <a:ea typeface="08서울남산체 B" panose="02020603020101020101" pitchFamily="18" charset="-127"/>
                    </a:rPr>
                    <a:t>목차</a:t>
                  </a:r>
                  <a:endParaRPr lang="ko-KR" altLang="en-US" sz="3000" dirty="0">
                    <a:ln w="3175" cmpd="dbl"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chemeClr val="tx1">
                          <a:alpha val="43000"/>
                        </a:scheme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endParaRPr>
                </a:p>
              </p:txBody>
            </p:sp>
            <p:pic>
              <p:nvPicPr>
                <p:cNvPr id="35" name="그림 3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653" y="390525"/>
                  <a:ext cx="666600" cy="630906"/>
                </a:xfrm>
                <a:prstGeom prst="rect">
                  <a:avLst/>
                </a:prstGeom>
              </p:spPr>
            </p:pic>
          </p:grpSp>
          <p:sp>
            <p:nvSpPr>
              <p:cNvPr id="27" name="TextBox 26"/>
              <p:cNvSpPr txBox="1"/>
              <p:nvPr/>
            </p:nvSpPr>
            <p:spPr>
              <a:xfrm>
                <a:off x="226710" y="6071655"/>
                <a:ext cx="15747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7.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개발 일정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01129" y="3666876"/>
                <a:ext cx="1574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4</a:t>
                </a:r>
                <a:r>
                  <a:rPr lang="en-US" altLang="ko-KR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. </a:t>
                </a:r>
                <a:r>
                  <a:rPr lang="ko-KR" altLang="en-US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주요 서비스</a:t>
                </a:r>
                <a:endParaRPr lang="ko-KR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18820" y="4451286"/>
                <a:ext cx="1574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5.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주요 기술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67802" y="1233073"/>
                <a:ext cx="1508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기획 배경 </a:t>
                </a:r>
                <a:endPara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  <a:p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    및 근거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20250" y="2135674"/>
                <a:ext cx="15080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2.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벤치 </a:t>
                </a:r>
                <a:r>
                  <a:rPr lang="ko-KR" altLang="en-US" dirty="0" err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마킹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 </a:t>
                </a:r>
                <a:endPara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18820" y="5285311"/>
                <a:ext cx="13652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6.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기대 효과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94545" y="2919402"/>
                <a:ext cx="17897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3.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타겟 유저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</p:grp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718" y="2415170"/>
            <a:ext cx="1457789" cy="145778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015" y="2247645"/>
            <a:ext cx="1761440" cy="176144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721" y="2468214"/>
            <a:ext cx="1472612" cy="147261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652896" y="3924885"/>
            <a:ext cx="1890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웹 플레이어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10102916" y="2334980"/>
            <a:ext cx="1356435" cy="1537979"/>
            <a:chOff x="12005386" y="4148633"/>
            <a:chExt cx="1580184" cy="1791675"/>
          </a:xfrm>
        </p:grpSpPr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05386" y="4148633"/>
              <a:ext cx="1580184" cy="1580184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193" r="60287"/>
            <a:stretch/>
          </p:blipFill>
          <p:spPr>
            <a:xfrm>
              <a:off x="12157538" y="5284433"/>
              <a:ext cx="793952" cy="655875"/>
            </a:xfrm>
            <a:prstGeom prst="rect">
              <a:avLst/>
            </a:prstGeom>
          </p:spPr>
        </p:pic>
      </p:grpSp>
      <p:sp>
        <p:nvSpPr>
          <p:cNvPr id="39" name="TextBox 38"/>
          <p:cNvSpPr txBox="1"/>
          <p:nvPr/>
        </p:nvSpPr>
        <p:spPr>
          <a:xfrm>
            <a:off x="7616713" y="3924885"/>
            <a:ext cx="1560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단어 앨범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11972" y="3928066"/>
            <a:ext cx="1579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대사 앨범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209502" y="3924885"/>
            <a:ext cx="11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쉐도잉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84918" y="1375275"/>
            <a:ext cx="7277097" cy="4052238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43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913" y="390526"/>
            <a:ext cx="9473282" cy="6003660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6354164" y="2108698"/>
            <a:ext cx="1532775" cy="2128564"/>
            <a:chOff x="4368058" y="2076536"/>
            <a:chExt cx="1221809" cy="1696725"/>
          </a:xfrm>
        </p:grpSpPr>
        <p:sp>
          <p:nvSpPr>
            <p:cNvPr id="87" name="TextBox 86"/>
            <p:cNvSpPr txBox="1"/>
            <p:nvPr/>
          </p:nvSpPr>
          <p:spPr>
            <a:xfrm>
              <a:off x="4368058" y="3208990"/>
              <a:ext cx="1221809" cy="5642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영상 및 자막</a:t>
              </a:r>
              <a:r>
                <a:rPr lang="en-US" altLang="ko-KR" sz="2000" b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/>
              </a:r>
              <a:br>
                <a:rPr lang="en-US" altLang="ko-KR" sz="2000" b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</a:br>
              <a:r>
                <a:rPr lang="ko-KR" altLang="en-US" sz="2000" b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업로드</a:t>
              </a:r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  <a:cs typeface="Segoe UI Light" panose="020B0502040204020203" pitchFamily="34" charset="0"/>
              </a:endParaRPr>
            </a:p>
          </p:txBody>
        </p:sp>
        <p:pic>
          <p:nvPicPr>
            <p:cNvPr id="107" name="그림 10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0156" y="2076536"/>
              <a:ext cx="977614" cy="977614"/>
            </a:xfrm>
            <a:prstGeom prst="rect">
              <a:avLst/>
            </a:prstGeom>
          </p:spPr>
        </p:pic>
      </p:grpSp>
      <p:grpSp>
        <p:nvGrpSpPr>
          <p:cNvPr id="11" name="그룹 10"/>
          <p:cNvGrpSpPr/>
          <p:nvPr/>
        </p:nvGrpSpPr>
        <p:grpSpPr>
          <a:xfrm>
            <a:off x="6382114" y="2406922"/>
            <a:ext cx="1483098" cy="1786880"/>
            <a:chOff x="7401701" y="2386426"/>
            <a:chExt cx="1182211" cy="1424362"/>
          </a:xfrm>
        </p:grpSpPr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065" y="2386426"/>
              <a:ext cx="747482" cy="747481"/>
            </a:xfrm>
            <a:prstGeom prst="rect">
              <a:avLst/>
            </a:prstGeom>
          </p:spPr>
        </p:pic>
        <p:sp>
          <p:nvSpPr>
            <p:cNvPr id="91" name="TextBox 90"/>
            <p:cNvSpPr txBox="1"/>
            <p:nvPr/>
          </p:nvSpPr>
          <p:spPr>
            <a:xfrm>
              <a:off x="7401701" y="3246516"/>
              <a:ext cx="1182211" cy="564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영상 및 자막</a:t>
              </a:r>
              <a:endPara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  <a:p>
              <a:pPr algn="ctr"/>
              <a:r>
                <a:rPr lang="ko-KR" altLang="en-US"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  <a:cs typeface="Segoe UI Light" panose="020B0502040204020203" pitchFamily="34" charset="0"/>
                </a:rPr>
                <a:t>상호작용</a:t>
              </a:r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  <a:cs typeface="Segoe UI Light" panose="020B0502040204020203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501357" y="212222"/>
            <a:ext cx="3238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4.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주요 서비스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</a:t>
            </a:r>
            <a:r>
              <a:rPr lang="ko-KR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웹 플레이어</a:t>
            </a:r>
            <a:endParaRPr lang="ko-KR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0" y="0"/>
            <a:ext cx="2087576" cy="6858000"/>
            <a:chOff x="0" y="0"/>
            <a:chExt cx="2087576" cy="6858000"/>
          </a:xfrm>
        </p:grpSpPr>
        <p:sp>
          <p:nvSpPr>
            <p:cNvPr id="23" name="직사각형 22"/>
            <p:cNvSpPr/>
            <p:nvPr/>
          </p:nvSpPr>
          <p:spPr>
            <a:xfrm>
              <a:off x="0" y="0"/>
              <a:ext cx="2087576" cy="6858000"/>
            </a:xfrm>
            <a:prstGeom prst="rect">
              <a:avLst/>
            </a:prstGeom>
            <a:solidFill>
              <a:srgbClr val="93C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194545" y="237351"/>
              <a:ext cx="1789754" cy="6203636"/>
              <a:chOff x="194545" y="237351"/>
              <a:chExt cx="1789754" cy="6203636"/>
            </a:xfrm>
          </p:grpSpPr>
          <p:grpSp>
            <p:nvGrpSpPr>
              <p:cNvPr id="25" name="그룹 24"/>
              <p:cNvGrpSpPr/>
              <p:nvPr/>
            </p:nvGrpSpPr>
            <p:grpSpPr>
              <a:xfrm>
                <a:off x="226710" y="237351"/>
                <a:ext cx="1590000" cy="700628"/>
                <a:chOff x="236653" y="390525"/>
                <a:chExt cx="1590000" cy="700628"/>
              </a:xfrm>
            </p:grpSpPr>
            <p:sp>
              <p:nvSpPr>
                <p:cNvPr id="33" name="TextBox 32"/>
                <p:cNvSpPr txBox="1"/>
                <p:nvPr/>
              </p:nvSpPr>
              <p:spPr>
                <a:xfrm>
                  <a:off x="667467" y="537155"/>
                  <a:ext cx="1159186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3000" dirty="0" smtClean="0">
                      <a:ln w="3175" cmpd="dbl">
                        <a:noFill/>
                      </a:ln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chemeClr val="tx1">
                            <a:alpha val="43000"/>
                          </a:schemeClr>
                        </a:outerShdw>
                      </a:effectLst>
                      <a:latin typeface="08서울남산체 B" panose="02020603020101020101" pitchFamily="18" charset="-127"/>
                      <a:ea typeface="08서울남산체 B" panose="02020603020101020101" pitchFamily="18" charset="-127"/>
                    </a:rPr>
                    <a:t>목차</a:t>
                  </a:r>
                  <a:endParaRPr lang="ko-KR" altLang="en-US" sz="3000" dirty="0">
                    <a:ln w="3175" cmpd="dbl"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chemeClr val="tx1">
                          <a:alpha val="43000"/>
                        </a:scheme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endParaRPr>
                </a:p>
              </p:txBody>
            </p:sp>
            <p:pic>
              <p:nvPicPr>
                <p:cNvPr id="34" name="그림 33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653" y="390525"/>
                  <a:ext cx="666600" cy="630906"/>
                </a:xfrm>
                <a:prstGeom prst="rect">
                  <a:avLst/>
                </a:prstGeom>
              </p:spPr>
            </p:pic>
          </p:grpSp>
          <p:sp>
            <p:nvSpPr>
              <p:cNvPr id="26" name="TextBox 25"/>
              <p:cNvSpPr txBox="1"/>
              <p:nvPr/>
            </p:nvSpPr>
            <p:spPr>
              <a:xfrm>
                <a:off x="226710" y="6071655"/>
                <a:ext cx="15747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7.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개발 일정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01129" y="3666876"/>
                <a:ext cx="1574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4</a:t>
                </a:r>
                <a:r>
                  <a:rPr lang="en-US" altLang="ko-KR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. </a:t>
                </a:r>
                <a:r>
                  <a:rPr lang="ko-KR" altLang="en-US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주요 서비스</a:t>
                </a:r>
                <a:endParaRPr lang="ko-KR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18820" y="4451286"/>
                <a:ext cx="1574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5.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주요 기술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67802" y="1233073"/>
                <a:ext cx="1508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기획 배경 </a:t>
                </a:r>
                <a:endPara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  <a:p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    및 근거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20250" y="2135674"/>
                <a:ext cx="15080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2.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벤치 </a:t>
                </a:r>
                <a:r>
                  <a:rPr lang="ko-KR" altLang="en-US" dirty="0" err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마킹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 </a:t>
                </a:r>
                <a:endPara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18820" y="5285311"/>
                <a:ext cx="13652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6.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기대 효과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94545" y="2919402"/>
                <a:ext cx="17897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3.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타겟 유저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546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0" y="0"/>
            <a:ext cx="2087576" cy="6858000"/>
            <a:chOff x="0" y="0"/>
            <a:chExt cx="2087576" cy="6858000"/>
          </a:xfrm>
        </p:grpSpPr>
        <p:sp>
          <p:nvSpPr>
            <p:cNvPr id="24" name="직사각형 23"/>
            <p:cNvSpPr/>
            <p:nvPr/>
          </p:nvSpPr>
          <p:spPr>
            <a:xfrm>
              <a:off x="0" y="0"/>
              <a:ext cx="2087576" cy="6858000"/>
            </a:xfrm>
            <a:prstGeom prst="rect">
              <a:avLst/>
            </a:prstGeom>
            <a:solidFill>
              <a:srgbClr val="93C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194545" y="237351"/>
              <a:ext cx="1789754" cy="6203636"/>
              <a:chOff x="194545" y="237351"/>
              <a:chExt cx="1789754" cy="6203636"/>
            </a:xfrm>
          </p:grpSpPr>
          <p:grpSp>
            <p:nvGrpSpPr>
              <p:cNvPr id="26" name="그룹 25"/>
              <p:cNvGrpSpPr/>
              <p:nvPr/>
            </p:nvGrpSpPr>
            <p:grpSpPr>
              <a:xfrm>
                <a:off x="226710" y="237351"/>
                <a:ext cx="1590000" cy="700628"/>
                <a:chOff x="236653" y="390525"/>
                <a:chExt cx="1590000" cy="700628"/>
              </a:xfrm>
            </p:grpSpPr>
            <p:sp>
              <p:nvSpPr>
                <p:cNvPr id="34" name="TextBox 33"/>
                <p:cNvSpPr txBox="1"/>
                <p:nvPr/>
              </p:nvSpPr>
              <p:spPr>
                <a:xfrm>
                  <a:off x="667467" y="537155"/>
                  <a:ext cx="1159186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3000" dirty="0" smtClean="0">
                      <a:ln w="3175" cmpd="dbl">
                        <a:noFill/>
                      </a:ln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chemeClr val="tx1">
                            <a:alpha val="43000"/>
                          </a:schemeClr>
                        </a:outerShdw>
                      </a:effectLst>
                      <a:latin typeface="08서울남산체 B" panose="02020603020101020101" pitchFamily="18" charset="-127"/>
                      <a:ea typeface="08서울남산체 B" panose="02020603020101020101" pitchFamily="18" charset="-127"/>
                    </a:rPr>
                    <a:t>목차</a:t>
                  </a:r>
                  <a:endParaRPr lang="ko-KR" altLang="en-US" sz="3000" dirty="0">
                    <a:ln w="3175" cmpd="dbl"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chemeClr val="tx1">
                          <a:alpha val="43000"/>
                        </a:scheme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endParaRPr>
                </a:p>
              </p:txBody>
            </p:sp>
            <p:pic>
              <p:nvPicPr>
                <p:cNvPr id="35" name="그림 3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653" y="390525"/>
                  <a:ext cx="666600" cy="630906"/>
                </a:xfrm>
                <a:prstGeom prst="rect">
                  <a:avLst/>
                </a:prstGeom>
              </p:spPr>
            </p:pic>
          </p:grpSp>
          <p:sp>
            <p:nvSpPr>
              <p:cNvPr id="27" name="TextBox 26"/>
              <p:cNvSpPr txBox="1"/>
              <p:nvPr/>
            </p:nvSpPr>
            <p:spPr>
              <a:xfrm>
                <a:off x="226710" y="6071655"/>
                <a:ext cx="15747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7.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개발 일정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01129" y="3666876"/>
                <a:ext cx="1574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4</a:t>
                </a:r>
                <a:r>
                  <a:rPr lang="en-US" altLang="ko-KR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. </a:t>
                </a:r>
                <a:r>
                  <a:rPr lang="ko-KR" altLang="en-US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주요 서비스</a:t>
                </a:r>
                <a:endParaRPr lang="ko-KR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18820" y="4451286"/>
                <a:ext cx="1574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5.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주요 기술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67802" y="1233073"/>
                <a:ext cx="1508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기획 배경 </a:t>
                </a:r>
                <a:endPara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  <a:p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    및 근거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20250" y="2135674"/>
                <a:ext cx="15080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2.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벤치 </a:t>
                </a:r>
                <a:r>
                  <a:rPr lang="ko-KR" altLang="en-US" dirty="0" err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마킹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 </a:t>
                </a:r>
                <a:endPara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18820" y="5285311"/>
                <a:ext cx="13652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6.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기대 효과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94545" y="2919402"/>
                <a:ext cx="17897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3.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타겟 유저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</p:grp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718" y="2415170"/>
            <a:ext cx="1457789" cy="145778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015" y="2247645"/>
            <a:ext cx="1761440" cy="176144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721" y="2468214"/>
            <a:ext cx="1472612" cy="147261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652896" y="3924885"/>
            <a:ext cx="1890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웹 플레이어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10102916" y="2334980"/>
            <a:ext cx="1356435" cy="1537979"/>
            <a:chOff x="12005386" y="4148633"/>
            <a:chExt cx="1580184" cy="1791675"/>
          </a:xfrm>
        </p:grpSpPr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05386" y="4148633"/>
              <a:ext cx="1580184" cy="1580184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193" r="60287"/>
            <a:stretch/>
          </p:blipFill>
          <p:spPr>
            <a:xfrm>
              <a:off x="12157538" y="5284433"/>
              <a:ext cx="793952" cy="655875"/>
            </a:xfrm>
            <a:prstGeom prst="rect">
              <a:avLst/>
            </a:prstGeom>
          </p:spPr>
        </p:pic>
      </p:grpSp>
      <p:sp>
        <p:nvSpPr>
          <p:cNvPr id="39" name="TextBox 38"/>
          <p:cNvSpPr txBox="1"/>
          <p:nvPr/>
        </p:nvSpPr>
        <p:spPr>
          <a:xfrm>
            <a:off x="7616713" y="3924885"/>
            <a:ext cx="1560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단어 앨범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11972" y="3928066"/>
            <a:ext cx="1579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대사 앨범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209502" y="3924885"/>
            <a:ext cx="11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쉐도잉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 flipH="1">
            <a:off x="2561397" y="1375275"/>
            <a:ext cx="2123522" cy="4052238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 flipH="1">
            <a:off x="7053234" y="1233073"/>
            <a:ext cx="4764392" cy="4052238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09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913" y="390526"/>
            <a:ext cx="9473282" cy="600366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600743" y="212222"/>
            <a:ext cx="3039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4.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주요 서비스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</a:t>
            </a:r>
            <a:r>
              <a:rPr lang="ko-KR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대사 앨범</a:t>
            </a:r>
            <a:endParaRPr lang="ko-KR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0" y="0"/>
            <a:ext cx="2087576" cy="6858000"/>
            <a:chOff x="0" y="0"/>
            <a:chExt cx="2087576" cy="6858000"/>
          </a:xfrm>
        </p:grpSpPr>
        <p:sp>
          <p:nvSpPr>
            <p:cNvPr id="23" name="직사각형 22"/>
            <p:cNvSpPr/>
            <p:nvPr/>
          </p:nvSpPr>
          <p:spPr>
            <a:xfrm>
              <a:off x="0" y="0"/>
              <a:ext cx="2087576" cy="6858000"/>
            </a:xfrm>
            <a:prstGeom prst="rect">
              <a:avLst/>
            </a:prstGeom>
            <a:solidFill>
              <a:srgbClr val="93C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194545" y="237351"/>
              <a:ext cx="1789754" cy="6203636"/>
              <a:chOff x="194545" y="237351"/>
              <a:chExt cx="1789754" cy="6203636"/>
            </a:xfrm>
          </p:grpSpPr>
          <p:grpSp>
            <p:nvGrpSpPr>
              <p:cNvPr id="25" name="그룹 24"/>
              <p:cNvGrpSpPr/>
              <p:nvPr/>
            </p:nvGrpSpPr>
            <p:grpSpPr>
              <a:xfrm>
                <a:off x="226710" y="237351"/>
                <a:ext cx="1590000" cy="700628"/>
                <a:chOff x="236653" y="390525"/>
                <a:chExt cx="1590000" cy="700628"/>
              </a:xfrm>
            </p:grpSpPr>
            <p:sp>
              <p:nvSpPr>
                <p:cNvPr id="33" name="TextBox 32"/>
                <p:cNvSpPr txBox="1"/>
                <p:nvPr/>
              </p:nvSpPr>
              <p:spPr>
                <a:xfrm>
                  <a:off x="667467" y="537155"/>
                  <a:ext cx="1159186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3000" dirty="0" smtClean="0">
                      <a:ln w="3175" cmpd="dbl">
                        <a:noFill/>
                      </a:ln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chemeClr val="tx1">
                            <a:alpha val="43000"/>
                          </a:schemeClr>
                        </a:outerShdw>
                      </a:effectLst>
                      <a:latin typeface="08서울남산체 B" panose="02020603020101020101" pitchFamily="18" charset="-127"/>
                      <a:ea typeface="08서울남산체 B" panose="02020603020101020101" pitchFamily="18" charset="-127"/>
                    </a:rPr>
                    <a:t>목차</a:t>
                  </a:r>
                  <a:endParaRPr lang="ko-KR" altLang="en-US" sz="3000" dirty="0">
                    <a:ln w="3175" cmpd="dbl"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chemeClr val="tx1">
                          <a:alpha val="43000"/>
                        </a:scheme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endParaRPr>
                </a:p>
              </p:txBody>
            </p:sp>
            <p:pic>
              <p:nvPicPr>
                <p:cNvPr id="34" name="그림 33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653" y="390525"/>
                  <a:ext cx="666600" cy="630906"/>
                </a:xfrm>
                <a:prstGeom prst="rect">
                  <a:avLst/>
                </a:prstGeom>
              </p:spPr>
            </p:pic>
          </p:grpSp>
          <p:sp>
            <p:nvSpPr>
              <p:cNvPr id="26" name="TextBox 25"/>
              <p:cNvSpPr txBox="1"/>
              <p:nvPr/>
            </p:nvSpPr>
            <p:spPr>
              <a:xfrm>
                <a:off x="226710" y="6071655"/>
                <a:ext cx="15747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7.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개발 일정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01129" y="3666876"/>
                <a:ext cx="1574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4</a:t>
                </a:r>
                <a:r>
                  <a:rPr lang="en-US" altLang="ko-KR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. </a:t>
                </a:r>
                <a:r>
                  <a:rPr lang="ko-KR" altLang="en-US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주요 서비스</a:t>
                </a:r>
                <a:endParaRPr lang="ko-KR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18820" y="4451286"/>
                <a:ext cx="1574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5.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주요 기술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67802" y="1233073"/>
                <a:ext cx="1508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기획 배경 </a:t>
                </a:r>
                <a:endPara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  <a:p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    및 근거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20250" y="2135674"/>
                <a:ext cx="15080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2.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벤치 </a:t>
                </a:r>
                <a:r>
                  <a:rPr lang="ko-KR" altLang="en-US" dirty="0" err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마킹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 </a:t>
                </a:r>
                <a:endPara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18820" y="5285311"/>
                <a:ext cx="13652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6.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기대 효과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94545" y="2919402"/>
                <a:ext cx="17897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3.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타겟 유저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</p:grpSp>
      </p:grpSp>
      <p:sp>
        <p:nvSpPr>
          <p:cNvPr id="35" name="모서리가 둥근 사각형 설명선 34"/>
          <p:cNvSpPr/>
          <p:nvPr/>
        </p:nvSpPr>
        <p:spPr>
          <a:xfrm>
            <a:off x="6934388" y="4451287"/>
            <a:ext cx="1369626" cy="1010534"/>
          </a:xfrm>
          <a:prstGeom prst="wedgeRoundRectCallout">
            <a:avLst/>
          </a:prstGeom>
          <a:solidFill>
            <a:srgbClr val="F8F8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100" dirty="0">
                <a:solidFill>
                  <a:schemeClr val="tx1"/>
                </a:solidFill>
                <a:ea typeface="08서울남산체 B" panose="02020603020101020101"/>
              </a:rPr>
              <a:t>앨범 </a:t>
            </a:r>
            <a:r>
              <a:rPr lang="ko-KR" altLang="en-US" b="1" spc="100" dirty="0" smtClean="0">
                <a:solidFill>
                  <a:schemeClr val="tx1"/>
                </a:solidFill>
                <a:ea typeface="08서울남산체 B" panose="02020603020101020101"/>
              </a:rPr>
              <a:t>저장</a:t>
            </a:r>
            <a:endParaRPr lang="en-US" altLang="ko-KR" b="1" spc="100" dirty="0" smtClean="0">
              <a:solidFill>
                <a:schemeClr val="tx1"/>
              </a:solidFill>
              <a:ea typeface="08서울남산체 B" panose="02020603020101020101"/>
            </a:endParaRPr>
          </a:p>
          <a:p>
            <a:pPr algn="ctr"/>
            <a:r>
              <a:rPr lang="ko-KR" altLang="en-US" b="1" spc="100" dirty="0" smtClean="0">
                <a:solidFill>
                  <a:schemeClr val="tx1"/>
                </a:solidFill>
                <a:ea typeface="08서울남산체 B" panose="02020603020101020101"/>
              </a:rPr>
              <a:t>단어 저장</a:t>
            </a:r>
            <a:endParaRPr lang="en-US" altLang="ko-KR" b="1" spc="100" dirty="0" smtClean="0">
              <a:solidFill>
                <a:schemeClr val="tx1"/>
              </a:solidFill>
              <a:ea typeface="08서울남산체 B" panose="02020603020101020101"/>
            </a:endParaRPr>
          </a:p>
          <a:p>
            <a:pPr algn="ctr"/>
            <a:r>
              <a:rPr lang="ko-KR" altLang="en-US" b="1" spc="100" dirty="0" smtClean="0">
                <a:solidFill>
                  <a:schemeClr val="tx1"/>
                </a:solidFill>
                <a:ea typeface="08서울남산체 B" panose="02020603020101020101"/>
              </a:rPr>
              <a:t>구간 반복</a:t>
            </a:r>
            <a:endParaRPr lang="ko-KR" altLang="en-US" b="1" spc="100" dirty="0">
              <a:solidFill>
                <a:schemeClr val="tx1"/>
              </a:solidFill>
              <a:ea typeface="08서울남산체 B" panose="02020603020101020101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57226" y="4504459"/>
            <a:ext cx="1115224" cy="3152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57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234" y="903695"/>
            <a:ext cx="9373167" cy="5434116"/>
          </a:xfrm>
          <a:prstGeom prst="rect">
            <a:avLst/>
          </a:prstGeom>
          <a:ln>
            <a:noFill/>
          </a:ln>
        </p:spPr>
      </p:pic>
      <p:grpSp>
        <p:nvGrpSpPr>
          <p:cNvPr id="23" name="그룹 22"/>
          <p:cNvGrpSpPr/>
          <p:nvPr/>
        </p:nvGrpSpPr>
        <p:grpSpPr>
          <a:xfrm>
            <a:off x="0" y="0"/>
            <a:ext cx="2087576" cy="6858000"/>
            <a:chOff x="0" y="0"/>
            <a:chExt cx="2087576" cy="6858000"/>
          </a:xfrm>
        </p:grpSpPr>
        <p:sp>
          <p:nvSpPr>
            <p:cNvPr id="24" name="직사각형 23"/>
            <p:cNvSpPr/>
            <p:nvPr/>
          </p:nvSpPr>
          <p:spPr>
            <a:xfrm>
              <a:off x="0" y="0"/>
              <a:ext cx="2087576" cy="6858000"/>
            </a:xfrm>
            <a:prstGeom prst="rect">
              <a:avLst/>
            </a:prstGeom>
            <a:solidFill>
              <a:srgbClr val="93C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194545" y="237351"/>
              <a:ext cx="1789754" cy="6203636"/>
              <a:chOff x="194545" y="237351"/>
              <a:chExt cx="1789754" cy="6203636"/>
            </a:xfrm>
          </p:grpSpPr>
          <p:grpSp>
            <p:nvGrpSpPr>
              <p:cNvPr id="26" name="그룹 25"/>
              <p:cNvGrpSpPr/>
              <p:nvPr/>
            </p:nvGrpSpPr>
            <p:grpSpPr>
              <a:xfrm>
                <a:off x="226710" y="237351"/>
                <a:ext cx="1590000" cy="700628"/>
                <a:chOff x="236653" y="390525"/>
                <a:chExt cx="1590000" cy="700628"/>
              </a:xfrm>
            </p:grpSpPr>
            <p:sp>
              <p:nvSpPr>
                <p:cNvPr id="34" name="TextBox 33"/>
                <p:cNvSpPr txBox="1"/>
                <p:nvPr/>
              </p:nvSpPr>
              <p:spPr>
                <a:xfrm>
                  <a:off x="667467" y="537155"/>
                  <a:ext cx="1159186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3000" dirty="0" smtClean="0">
                      <a:ln w="3175" cmpd="dbl">
                        <a:noFill/>
                      </a:ln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chemeClr val="tx1">
                            <a:alpha val="43000"/>
                          </a:schemeClr>
                        </a:outerShdw>
                      </a:effectLst>
                      <a:latin typeface="08서울남산체 B" panose="02020603020101020101" pitchFamily="18" charset="-127"/>
                      <a:ea typeface="08서울남산체 B" panose="02020603020101020101" pitchFamily="18" charset="-127"/>
                    </a:rPr>
                    <a:t>목차</a:t>
                  </a:r>
                  <a:endParaRPr lang="ko-KR" altLang="en-US" sz="3000" dirty="0">
                    <a:ln w="3175" cmpd="dbl"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chemeClr val="tx1">
                          <a:alpha val="43000"/>
                        </a:scheme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endParaRPr>
                </a:p>
              </p:txBody>
            </p:sp>
            <p:pic>
              <p:nvPicPr>
                <p:cNvPr id="35" name="그림 3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653" y="390525"/>
                  <a:ext cx="666600" cy="630906"/>
                </a:xfrm>
                <a:prstGeom prst="rect">
                  <a:avLst/>
                </a:prstGeom>
              </p:spPr>
            </p:pic>
          </p:grpSp>
          <p:sp>
            <p:nvSpPr>
              <p:cNvPr id="27" name="TextBox 26"/>
              <p:cNvSpPr txBox="1"/>
              <p:nvPr/>
            </p:nvSpPr>
            <p:spPr>
              <a:xfrm>
                <a:off x="226710" y="6071655"/>
                <a:ext cx="15747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7.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개발 일정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01129" y="3666876"/>
                <a:ext cx="1574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4</a:t>
                </a:r>
                <a:r>
                  <a:rPr lang="en-US" altLang="ko-KR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. </a:t>
                </a:r>
                <a:r>
                  <a:rPr lang="ko-KR" altLang="en-US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주요 서비스</a:t>
                </a:r>
                <a:endParaRPr lang="ko-KR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18820" y="4451286"/>
                <a:ext cx="1574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5.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주요 기술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67802" y="1233073"/>
                <a:ext cx="1508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기획 배경 </a:t>
                </a:r>
                <a:endPara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  <a:p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    및 근거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20250" y="2135674"/>
                <a:ext cx="15080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2.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벤치 </a:t>
                </a:r>
                <a:r>
                  <a:rPr lang="ko-KR" altLang="en-US" dirty="0" err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마킹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 </a:t>
                </a:r>
                <a:endPara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18820" y="5285311"/>
                <a:ext cx="13652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6.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기대 효과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94545" y="2919402"/>
                <a:ext cx="17897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3.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타겟 유저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</p:grpSp>
      </p:grpSp>
      <p:sp>
        <p:nvSpPr>
          <p:cNvPr id="45" name="TextBox 44"/>
          <p:cNvSpPr txBox="1"/>
          <p:nvPr/>
        </p:nvSpPr>
        <p:spPr>
          <a:xfrm>
            <a:off x="5576698" y="212222"/>
            <a:ext cx="3087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4.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주요 서비스  </a:t>
            </a:r>
            <a:r>
              <a:rPr lang="ko-KR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대사 앨범</a:t>
            </a:r>
            <a:endParaRPr lang="ko-KR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743174" y="2135674"/>
            <a:ext cx="1352550" cy="13807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250" y="3191481"/>
            <a:ext cx="228600" cy="298938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3810" y="5158163"/>
            <a:ext cx="228600" cy="298938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7249" y="3190757"/>
            <a:ext cx="228600" cy="298938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9739" y="5173942"/>
            <a:ext cx="228600" cy="298938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8300" y="5158163"/>
            <a:ext cx="228600" cy="298938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42329" y="5166964"/>
            <a:ext cx="228600" cy="298938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5803" y="3202642"/>
            <a:ext cx="228600" cy="298938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6967" y="3191396"/>
            <a:ext cx="228600" cy="298938"/>
          </a:xfrm>
          <a:prstGeom prst="rect">
            <a:avLst/>
          </a:prstGeom>
        </p:spPr>
      </p:pic>
      <p:grpSp>
        <p:nvGrpSpPr>
          <p:cNvPr id="36" name="그룹 35"/>
          <p:cNvGrpSpPr/>
          <p:nvPr/>
        </p:nvGrpSpPr>
        <p:grpSpPr>
          <a:xfrm>
            <a:off x="2478891" y="868257"/>
            <a:ext cx="9363852" cy="5434116"/>
            <a:chOff x="2422954" y="974716"/>
            <a:chExt cx="9363852" cy="5434116"/>
          </a:xfrm>
        </p:grpSpPr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2954" y="974716"/>
              <a:ext cx="9363852" cy="5434116"/>
            </a:xfrm>
            <a:prstGeom prst="rect">
              <a:avLst/>
            </a:prstGeom>
            <a:ln>
              <a:noFill/>
            </a:ln>
          </p:spPr>
        </p:pic>
        <p:sp>
          <p:nvSpPr>
            <p:cNvPr id="38" name="TextBox 37"/>
            <p:cNvSpPr txBox="1"/>
            <p:nvPr/>
          </p:nvSpPr>
          <p:spPr>
            <a:xfrm>
              <a:off x="3553203" y="4908080"/>
              <a:ext cx="636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ea typeface="08서울남산체 B" panose="02020603020101020101"/>
                </a:rPr>
                <a:t>단어</a:t>
              </a:r>
              <a:endParaRPr lang="ko-KR" altLang="en-US" b="1" dirty="0">
                <a:ea typeface="08서울남산체 B" panose="02020603020101020101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717388" y="4382917"/>
              <a:ext cx="3803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ea typeface="08서울남산체 B" panose="02020603020101020101"/>
                </a:rPr>
                <a:t>번역 한글  자막 혹은 사용자 입력 자막</a:t>
              </a:r>
              <a:endParaRPr lang="ko-KR" altLang="en-US" b="1" dirty="0">
                <a:ea typeface="08서울남산체 B" panose="02020603020101020101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045678" y="3908371"/>
              <a:ext cx="11334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ea typeface="08서울남산체 B" panose="02020603020101020101"/>
                </a:rPr>
                <a:t>원본 자막</a:t>
              </a:r>
              <a:endParaRPr lang="ko-KR" altLang="en-US" b="1" dirty="0">
                <a:ea typeface="08서울남산체 B" panose="02020603020101020101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591694" y="5498134"/>
              <a:ext cx="2055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ea typeface="08서울남산체 B" panose="02020603020101020101"/>
                </a:rPr>
                <a:t>단어 내용 설명 부분</a:t>
              </a:r>
              <a:endParaRPr lang="ko-KR" altLang="en-US" b="1" dirty="0">
                <a:ea typeface="08서울남산체 B" panose="02020603020101020101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177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0" y="0"/>
            <a:ext cx="2087576" cy="6858000"/>
            <a:chOff x="0" y="0"/>
            <a:chExt cx="2087576" cy="6858000"/>
          </a:xfrm>
        </p:grpSpPr>
        <p:sp>
          <p:nvSpPr>
            <p:cNvPr id="24" name="직사각형 23"/>
            <p:cNvSpPr/>
            <p:nvPr/>
          </p:nvSpPr>
          <p:spPr>
            <a:xfrm>
              <a:off x="0" y="0"/>
              <a:ext cx="2087576" cy="6858000"/>
            </a:xfrm>
            <a:prstGeom prst="rect">
              <a:avLst/>
            </a:prstGeom>
            <a:solidFill>
              <a:srgbClr val="93C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194545" y="237351"/>
              <a:ext cx="1789754" cy="6203636"/>
              <a:chOff x="194545" y="237351"/>
              <a:chExt cx="1789754" cy="6203636"/>
            </a:xfrm>
          </p:grpSpPr>
          <p:grpSp>
            <p:nvGrpSpPr>
              <p:cNvPr id="26" name="그룹 25"/>
              <p:cNvGrpSpPr/>
              <p:nvPr/>
            </p:nvGrpSpPr>
            <p:grpSpPr>
              <a:xfrm>
                <a:off x="226710" y="237351"/>
                <a:ext cx="1590000" cy="700628"/>
                <a:chOff x="236653" y="390525"/>
                <a:chExt cx="1590000" cy="700628"/>
              </a:xfrm>
            </p:grpSpPr>
            <p:sp>
              <p:nvSpPr>
                <p:cNvPr id="34" name="TextBox 33"/>
                <p:cNvSpPr txBox="1"/>
                <p:nvPr/>
              </p:nvSpPr>
              <p:spPr>
                <a:xfrm>
                  <a:off x="667467" y="537155"/>
                  <a:ext cx="1159186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3000" dirty="0" smtClean="0">
                      <a:ln w="3175" cmpd="dbl">
                        <a:noFill/>
                      </a:ln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chemeClr val="tx1">
                            <a:alpha val="43000"/>
                          </a:schemeClr>
                        </a:outerShdw>
                      </a:effectLst>
                      <a:latin typeface="08서울남산체 B" panose="02020603020101020101" pitchFamily="18" charset="-127"/>
                      <a:ea typeface="08서울남산체 B" panose="02020603020101020101" pitchFamily="18" charset="-127"/>
                    </a:rPr>
                    <a:t>목차</a:t>
                  </a:r>
                  <a:endParaRPr lang="ko-KR" altLang="en-US" sz="3000" dirty="0">
                    <a:ln w="3175" cmpd="dbl"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chemeClr val="tx1">
                          <a:alpha val="43000"/>
                        </a:scheme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endParaRPr>
                </a:p>
              </p:txBody>
            </p:sp>
            <p:pic>
              <p:nvPicPr>
                <p:cNvPr id="35" name="그림 3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653" y="390525"/>
                  <a:ext cx="666600" cy="630906"/>
                </a:xfrm>
                <a:prstGeom prst="rect">
                  <a:avLst/>
                </a:prstGeom>
              </p:spPr>
            </p:pic>
          </p:grpSp>
          <p:sp>
            <p:nvSpPr>
              <p:cNvPr id="27" name="TextBox 26"/>
              <p:cNvSpPr txBox="1"/>
              <p:nvPr/>
            </p:nvSpPr>
            <p:spPr>
              <a:xfrm>
                <a:off x="226710" y="6071655"/>
                <a:ext cx="15747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7.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개발 일정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01129" y="3666876"/>
                <a:ext cx="1574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4</a:t>
                </a:r>
                <a:r>
                  <a:rPr lang="en-US" altLang="ko-KR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. </a:t>
                </a:r>
                <a:r>
                  <a:rPr lang="ko-KR" altLang="en-US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주요 서비스</a:t>
                </a:r>
                <a:endParaRPr lang="ko-KR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18820" y="4451286"/>
                <a:ext cx="1574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5.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주요 기술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67802" y="1233073"/>
                <a:ext cx="1508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기획 배경 </a:t>
                </a:r>
                <a:endPara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  <a:p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    및 근거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20250" y="2135674"/>
                <a:ext cx="15080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2.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벤치 </a:t>
                </a:r>
                <a:r>
                  <a:rPr lang="ko-KR" altLang="en-US" dirty="0" err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마킹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 </a:t>
                </a:r>
                <a:endPara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18820" y="5285311"/>
                <a:ext cx="13652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6.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기대 효과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94545" y="2919402"/>
                <a:ext cx="17897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3.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타겟 유저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</p:grp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718" y="2415170"/>
            <a:ext cx="1457789" cy="145778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015" y="2247645"/>
            <a:ext cx="1761440" cy="176144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721" y="2468214"/>
            <a:ext cx="1472612" cy="147261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652896" y="3924885"/>
            <a:ext cx="1890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웹 플레이어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10102916" y="2334980"/>
            <a:ext cx="1356435" cy="1537979"/>
            <a:chOff x="12005386" y="4148633"/>
            <a:chExt cx="1580184" cy="1791675"/>
          </a:xfrm>
        </p:grpSpPr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05386" y="4148633"/>
              <a:ext cx="1580184" cy="1580184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193" r="60287"/>
            <a:stretch/>
          </p:blipFill>
          <p:spPr>
            <a:xfrm>
              <a:off x="12157538" y="5284433"/>
              <a:ext cx="793952" cy="655875"/>
            </a:xfrm>
            <a:prstGeom prst="rect">
              <a:avLst/>
            </a:prstGeom>
          </p:spPr>
        </p:pic>
      </p:grpSp>
      <p:sp>
        <p:nvSpPr>
          <p:cNvPr id="39" name="TextBox 38"/>
          <p:cNvSpPr txBox="1"/>
          <p:nvPr/>
        </p:nvSpPr>
        <p:spPr>
          <a:xfrm>
            <a:off x="7616713" y="3924885"/>
            <a:ext cx="1560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단어 앨범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11972" y="3928066"/>
            <a:ext cx="1579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대사 앨범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209502" y="3924885"/>
            <a:ext cx="11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쉐도잉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 flipH="1">
            <a:off x="2561397" y="1375275"/>
            <a:ext cx="4509028" cy="4052238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 flipH="1">
            <a:off x="9622346" y="1233073"/>
            <a:ext cx="2195279" cy="4052238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07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913" y="390526"/>
            <a:ext cx="9473282" cy="600366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607155" y="212222"/>
            <a:ext cx="3026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4.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주요 서비스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</a:t>
            </a:r>
            <a:r>
              <a:rPr lang="ko-KR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단어 앨범</a:t>
            </a:r>
            <a:endParaRPr lang="ko-KR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0" y="0"/>
            <a:ext cx="2087576" cy="6858000"/>
            <a:chOff x="0" y="0"/>
            <a:chExt cx="2087576" cy="6858000"/>
          </a:xfrm>
        </p:grpSpPr>
        <p:sp>
          <p:nvSpPr>
            <p:cNvPr id="23" name="직사각형 22"/>
            <p:cNvSpPr/>
            <p:nvPr/>
          </p:nvSpPr>
          <p:spPr>
            <a:xfrm>
              <a:off x="0" y="0"/>
              <a:ext cx="2087576" cy="6858000"/>
            </a:xfrm>
            <a:prstGeom prst="rect">
              <a:avLst/>
            </a:prstGeom>
            <a:solidFill>
              <a:srgbClr val="93C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194545" y="237351"/>
              <a:ext cx="1789754" cy="6203636"/>
              <a:chOff x="194545" y="237351"/>
              <a:chExt cx="1789754" cy="6203636"/>
            </a:xfrm>
          </p:grpSpPr>
          <p:grpSp>
            <p:nvGrpSpPr>
              <p:cNvPr id="25" name="그룹 24"/>
              <p:cNvGrpSpPr/>
              <p:nvPr/>
            </p:nvGrpSpPr>
            <p:grpSpPr>
              <a:xfrm>
                <a:off x="226710" y="237351"/>
                <a:ext cx="1590000" cy="700628"/>
                <a:chOff x="236653" y="390525"/>
                <a:chExt cx="1590000" cy="700628"/>
              </a:xfrm>
            </p:grpSpPr>
            <p:sp>
              <p:nvSpPr>
                <p:cNvPr id="33" name="TextBox 32"/>
                <p:cNvSpPr txBox="1"/>
                <p:nvPr/>
              </p:nvSpPr>
              <p:spPr>
                <a:xfrm>
                  <a:off x="667467" y="537155"/>
                  <a:ext cx="1159186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3000" dirty="0" smtClean="0">
                      <a:ln w="3175" cmpd="dbl">
                        <a:noFill/>
                      </a:ln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chemeClr val="tx1">
                            <a:alpha val="43000"/>
                          </a:schemeClr>
                        </a:outerShdw>
                      </a:effectLst>
                      <a:latin typeface="08서울남산체 B" panose="02020603020101020101" pitchFamily="18" charset="-127"/>
                      <a:ea typeface="08서울남산체 B" panose="02020603020101020101" pitchFamily="18" charset="-127"/>
                    </a:rPr>
                    <a:t>목차</a:t>
                  </a:r>
                  <a:endParaRPr lang="ko-KR" altLang="en-US" sz="3000" dirty="0">
                    <a:ln w="3175" cmpd="dbl"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chemeClr val="tx1">
                          <a:alpha val="43000"/>
                        </a:scheme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endParaRPr>
                </a:p>
              </p:txBody>
            </p:sp>
            <p:pic>
              <p:nvPicPr>
                <p:cNvPr id="34" name="그림 33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653" y="390525"/>
                  <a:ext cx="666600" cy="630906"/>
                </a:xfrm>
                <a:prstGeom prst="rect">
                  <a:avLst/>
                </a:prstGeom>
              </p:spPr>
            </p:pic>
          </p:grpSp>
          <p:sp>
            <p:nvSpPr>
              <p:cNvPr id="26" name="TextBox 25"/>
              <p:cNvSpPr txBox="1"/>
              <p:nvPr/>
            </p:nvSpPr>
            <p:spPr>
              <a:xfrm>
                <a:off x="226710" y="6071655"/>
                <a:ext cx="15747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7.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개발 일정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01129" y="3666876"/>
                <a:ext cx="1574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4</a:t>
                </a:r>
                <a:r>
                  <a:rPr lang="en-US" altLang="ko-KR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. </a:t>
                </a:r>
                <a:r>
                  <a:rPr lang="ko-KR" altLang="en-US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주요 서비스</a:t>
                </a:r>
                <a:endParaRPr lang="ko-KR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18820" y="4451286"/>
                <a:ext cx="1574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5.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주요 기술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67802" y="1233073"/>
                <a:ext cx="1508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기획 배경 </a:t>
                </a:r>
                <a:endPara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  <a:p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    및 근거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20250" y="2135674"/>
                <a:ext cx="15080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2.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벤치 </a:t>
                </a:r>
                <a:r>
                  <a:rPr lang="ko-KR" altLang="en-US" dirty="0" err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마킹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 </a:t>
                </a:r>
                <a:endPara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18820" y="5285311"/>
                <a:ext cx="13652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6.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기대 효과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94545" y="2919402"/>
                <a:ext cx="17897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3.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타겟 유저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</p:grpSp>
      </p:grpSp>
      <p:sp>
        <p:nvSpPr>
          <p:cNvPr id="35" name="모서리가 둥근 사각형 설명선 34"/>
          <p:cNvSpPr/>
          <p:nvPr/>
        </p:nvSpPr>
        <p:spPr>
          <a:xfrm>
            <a:off x="6934388" y="4451287"/>
            <a:ext cx="1369626" cy="1010534"/>
          </a:xfrm>
          <a:prstGeom prst="wedgeRoundRectCallout">
            <a:avLst/>
          </a:prstGeom>
          <a:solidFill>
            <a:srgbClr val="F8F8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100" dirty="0">
                <a:solidFill>
                  <a:schemeClr val="tx1"/>
                </a:solidFill>
                <a:ea typeface="08서울남산체 B" panose="02020603020101020101"/>
              </a:rPr>
              <a:t>앨범 </a:t>
            </a:r>
            <a:r>
              <a:rPr lang="ko-KR" altLang="en-US" b="1" spc="100" dirty="0" smtClean="0">
                <a:solidFill>
                  <a:schemeClr val="tx1"/>
                </a:solidFill>
                <a:ea typeface="08서울남산체 B" panose="02020603020101020101"/>
              </a:rPr>
              <a:t>저장</a:t>
            </a:r>
            <a:endParaRPr lang="en-US" altLang="ko-KR" b="1" spc="100" dirty="0" smtClean="0">
              <a:solidFill>
                <a:schemeClr val="tx1"/>
              </a:solidFill>
              <a:ea typeface="08서울남산체 B" panose="02020603020101020101"/>
            </a:endParaRPr>
          </a:p>
          <a:p>
            <a:pPr algn="ctr"/>
            <a:r>
              <a:rPr lang="ko-KR" altLang="en-US" b="1" spc="100" dirty="0" smtClean="0">
                <a:solidFill>
                  <a:schemeClr val="tx1"/>
                </a:solidFill>
                <a:ea typeface="08서울남산체 B" panose="02020603020101020101"/>
              </a:rPr>
              <a:t>단어 저장</a:t>
            </a:r>
            <a:endParaRPr lang="en-US" altLang="ko-KR" b="1" spc="100" dirty="0" smtClean="0">
              <a:solidFill>
                <a:schemeClr val="tx1"/>
              </a:solidFill>
              <a:ea typeface="08서울남산체 B" panose="02020603020101020101"/>
            </a:endParaRPr>
          </a:p>
          <a:p>
            <a:pPr algn="ctr"/>
            <a:r>
              <a:rPr lang="ko-KR" altLang="en-US" b="1" spc="100" dirty="0" smtClean="0">
                <a:solidFill>
                  <a:schemeClr val="tx1"/>
                </a:solidFill>
                <a:ea typeface="08서울남산체 B" panose="02020603020101020101"/>
              </a:rPr>
              <a:t>구간 반복</a:t>
            </a:r>
            <a:endParaRPr lang="ko-KR" altLang="en-US" b="1" spc="100" dirty="0">
              <a:solidFill>
                <a:schemeClr val="tx1"/>
              </a:solidFill>
              <a:ea typeface="08서울남산체 B" panose="02020603020101020101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61589" y="4798907"/>
            <a:ext cx="1115224" cy="3152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85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66" y="1118263"/>
            <a:ext cx="9465188" cy="5466557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-27514" y="0"/>
            <a:ext cx="2087576" cy="6858000"/>
            <a:chOff x="0" y="0"/>
            <a:chExt cx="2087576" cy="6858000"/>
          </a:xfrm>
        </p:grpSpPr>
        <p:sp>
          <p:nvSpPr>
            <p:cNvPr id="12" name="직사각형 11"/>
            <p:cNvSpPr/>
            <p:nvPr/>
          </p:nvSpPr>
          <p:spPr>
            <a:xfrm>
              <a:off x="0" y="0"/>
              <a:ext cx="2087576" cy="6858000"/>
            </a:xfrm>
            <a:prstGeom prst="rect">
              <a:avLst/>
            </a:prstGeom>
            <a:solidFill>
              <a:srgbClr val="93C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194545" y="237351"/>
              <a:ext cx="1789754" cy="6203636"/>
              <a:chOff x="194545" y="237351"/>
              <a:chExt cx="1789754" cy="6203636"/>
            </a:xfrm>
          </p:grpSpPr>
          <p:grpSp>
            <p:nvGrpSpPr>
              <p:cNvPr id="14" name="그룹 13"/>
              <p:cNvGrpSpPr/>
              <p:nvPr/>
            </p:nvGrpSpPr>
            <p:grpSpPr>
              <a:xfrm>
                <a:off x="226710" y="237351"/>
                <a:ext cx="1590000" cy="700628"/>
                <a:chOff x="236653" y="390525"/>
                <a:chExt cx="1590000" cy="700628"/>
              </a:xfrm>
            </p:grpSpPr>
            <p:sp>
              <p:nvSpPr>
                <p:cNvPr id="23" name="TextBox 22"/>
                <p:cNvSpPr txBox="1"/>
                <p:nvPr/>
              </p:nvSpPr>
              <p:spPr>
                <a:xfrm>
                  <a:off x="667467" y="537155"/>
                  <a:ext cx="1159186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3000" dirty="0" smtClean="0">
                      <a:ln w="3175" cmpd="dbl">
                        <a:noFill/>
                      </a:ln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chemeClr val="tx1">
                            <a:alpha val="43000"/>
                          </a:schemeClr>
                        </a:outerShdw>
                      </a:effectLst>
                      <a:latin typeface="08서울남산체 B" panose="02020603020101020101" pitchFamily="18" charset="-127"/>
                      <a:ea typeface="08서울남산체 B" panose="02020603020101020101" pitchFamily="18" charset="-127"/>
                    </a:rPr>
                    <a:t>목차</a:t>
                  </a:r>
                  <a:endParaRPr lang="ko-KR" altLang="en-US" sz="3000" dirty="0">
                    <a:ln w="3175" cmpd="dbl"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chemeClr val="tx1">
                          <a:alpha val="43000"/>
                        </a:scheme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endParaRPr>
                </a:p>
              </p:txBody>
            </p:sp>
            <p:pic>
              <p:nvPicPr>
                <p:cNvPr id="24" name="그림 23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653" y="390525"/>
                  <a:ext cx="666600" cy="630906"/>
                </a:xfrm>
                <a:prstGeom prst="rect">
                  <a:avLst/>
                </a:prstGeom>
              </p:spPr>
            </p:pic>
          </p:grpSp>
          <p:sp>
            <p:nvSpPr>
              <p:cNvPr id="15" name="TextBox 14"/>
              <p:cNvSpPr txBox="1"/>
              <p:nvPr/>
            </p:nvSpPr>
            <p:spPr>
              <a:xfrm>
                <a:off x="226710" y="6071655"/>
                <a:ext cx="15747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7.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개발 일정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01129" y="3666876"/>
                <a:ext cx="1574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4</a:t>
                </a:r>
                <a:r>
                  <a:rPr lang="en-US" altLang="ko-KR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. </a:t>
                </a:r>
                <a:r>
                  <a:rPr lang="ko-KR" altLang="en-US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주요 서비스</a:t>
                </a:r>
                <a:endParaRPr lang="ko-KR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18820" y="4451286"/>
                <a:ext cx="1574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5.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주요 기술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67802" y="1233073"/>
                <a:ext cx="1508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기획 배경 </a:t>
                </a:r>
                <a:endPara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  <a:p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    및 근거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20250" y="2135674"/>
                <a:ext cx="15080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2.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벤치 </a:t>
                </a:r>
                <a:r>
                  <a:rPr lang="ko-KR" altLang="en-US" dirty="0" err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마킹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 </a:t>
                </a:r>
                <a:endPara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18820" y="5285311"/>
                <a:ext cx="13652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6.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기대 효과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94545" y="2919402"/>
                <a:ext cx="17897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3.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타겟 유저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</p:grpSp>
      </p:grpSp>
      <p:sp>
        <p:nvSpPr>
          <p:cNvPr id="27" name="TextBox 26"/>
          <p:cNvSpPr txBox="1"/>
          <p:nvPr/>
        </p:nvSpPr>
        <p:spPr>
          <a:xfrm>
            <a:off x="5572691" y="212222"/>
            <a:ext cx="3095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4.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주요 서비스  </a:t>
            </a:r>
            <a:r>
              <a:rPr lang="ko-KR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단어 앨범</a:t>
            </a:r>
            <a:endParaRPr lang="ko-KR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438525" y="1902930"/>
            <a:ext cx="8086725" cy="12438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66" y="1118263"/>
            <a:ext cx="9473351" cy="546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42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1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0" y="0"/>
            <a:ext cx="2087576" cy="6858000"/>
            <a:chOff x="0" y="0"/>
            <a:chExt cx="2087576" cy="6858000"/>
          </a:xfrm>
        </p:grpSpPr>
        <p:sp>
          <p:nvSpPr>
            <p:cNvPr id="24" name="직사각형 23"/>
            <p:cNvSpPr/>
            <p:nvPr/>
          </p:nvSpPr>
          <p:spPr>
            <a:xfrm>
              <a:off x="0" y="0"/>
              <a:ext cx="2087576" cy="6858000"/>
            </a:xfrm>
            <a:prstGeom prst="rect">
              <a:avLst/>
            </a:prstGeom>
            <a:solidFill>
              <a:srgbClr val="93C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194545" y="237351"/>
              <a:ext cx="1789754" cy="6203636"/>
              <a:chOff x="194545" y="237351"/>
              <a:chExt cx="1789754" cy="6203636"/>
            </a:xfrm>
          </p:grpSpPr>
          <p:grpSp>
            <p:nvGrpSpPr>
              <p:cNvPr id="26" name="그룹 25"/>
              <p:cNvGrpSpPr/>
              <p:nvPr/>
            </p:nvGrpSpPr>
            <p:grpSpPr>
              <a:xfrm>
                <a:off x="226710" y="237351"/>
                <a:ext cx="1590000" cy="700628"/>
                <a:chOff x="236653" y="390525"/>
                <a:chExt cx="1590000" cy="700628"/>
              </a:xfrm>
            </p:grpSpPr>
            <p:sp>
              <p:nvSpPr>
                <p:cNvPr id="34" name="TextBox 33"/>
                <p:cNvSpPr txBox="1"/>
                <p:nvPr/>
              </p:nvSpPr>
              <p:spPr>
                <a:xfrm>
                  <a:off x="667467" y="537155"/>
                  <a:ext cx="1159186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3000" dirty="0" smtClean="0">
                      <a:ln w="3175" cmpd="dbl">
                        <a:noFill/>
                      </a:ln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chemeClr val="tx1">
                            <a:alpha val="43000"/>
                          </a:schemeClr>
                        </a:outerShdw>
                      </a:effectLst>
                      <a:latin typeface="08서울남산체 B" panose="02020603020101020101" pitchFamily="18" charset="-127"/>
                      <a:ea typeface="08서울남산체 B" panose="02020603020101020101" pitchFamily="18" charset="-127"/>
                    </a:rPr>
                    <a:t>목차</a:t>
                  </a:r>
                  <a:endParaRPr lang="ko-KR" altLang="en-US" sz="3000" dirty="0">
                    <a:ln w="3175" cmpd="dbl"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chemeClr val="tx1">
                          <a:alpha val="43000"/>
                        </a:scheme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endParaRPr>
                </a:p>
              </p:txBody>
            </p:sp>
            <p:pic>
              <p:nvPicPr>
                <p:cNvPr id="35" name="그림 3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653" y="390525"/>
                  <a:ext cx="666600" cy="630906"/>
                </a:xfrm>
                <a:prstGeom prst="rect">
                  <a:avLst/>
                </a:prstGeom>
              </p:spPr>
            </p:pic>
          </p:grpSp>
          <p:sp>
            <p:nvSpPr>
              <p:cNvPr id="27" name="TextBox 26"/>
              <p:cNvSpPr txBox="1"/>
              <p:nvPr/>
            </p:nvSpPr>
            <p:spPr>
              <a:xfrm>
                <a:off x="226710" y="6071655"/>
                <a:ext cx="15747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7.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개발 일정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01129" y="3666876"/>
                <a:ext cx="1574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4</a:t>
                </a:r>
                <a:r>
                  <a:rPr lang="en-US" altLang="ko-KR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. </a:t>
                </a:r>
                <a:r>
                  <a:rPr lang="ko-KR" altLang="en-US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주요 서비스</a:t>
                </a:r>
                <a:endParaRPr lang="ko-KR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18820" y="4451286"/>
                <a:ext cx="1574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5.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주요 기술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67802" y="1233073"/>
                <a:ext cx="1508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기획 배경 </a:t>
                </a:r>
                <a:endPara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  <a:p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    및 근거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20250" y="2135674"/>
                <a:ext cx="15080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2.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벤치 </a:t>
                </a:r>
                <a:r>
                  <a:rPr lang="ko-KR" altLang="en-US" dirty="0" err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마킹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 </a:t>
                </a:r>
                <a:endPara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18820" y="5285311"/>
                <a:ext cx="13652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6.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기대 효과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94545" y="2919402"/>
                <a:ext cx="17897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3.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타겟 유저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</p:grp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718" y="2415170"/>
            <a:ext cx="1457789" cy="145778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015" y="2247645"/>
            <a:ext cx="1761440" cy="176144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721" y="2468214"/>
            <a:ext cx="1472612" cy="147261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652896" y="3924885"/>
            <a:ext cx="1890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웹 플레이어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10102916" y="2334980"/>
            <a:ext cx="1356435" cy="1537979"/>
            <a:chOff x="12005386" y="4148633"/>
            <a:chExt cx="1580184" cy="1791675"/>
          </a:xfrm>
        </p:grpSpPr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05386" y="4148633"/>
              <a:ext cx="1580184" cy="1580184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193" r="60287"/>
            <a:stretch/>
          </p:blipFill>
          <p:spPr>
            <a:xfrm>
              <a:off x="12157538" y="5284433"/>
              <a:ext cx="793952" cy="655875"/>
            </a:xfrm>
            <a:prstGeom prst="rect">
              <a:avLst/>
            </a:prstGeom>
          </p:spPr>
        </p:pic>
      </p:grpSp>
      <p:sp>
        <p:nvSpPr>
          <p:cNvPr id="39" name="TextBox 38"/>
          <p:cNvSpPr txBox="1"/>
          <p:nvPr/>
        </p:nvSpPr>
        <p:spPr>
          <a:xfrm>
            <a:off x="7616713" y="3924885"/>
            <a:ext cx="1560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단어 앨범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11972" y="3928066"/>
            <a:ext cx="1579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대사 앨범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209502" y="3924885"/>
            <a:ext cx="11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쉐도잉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2516082" y="1233073"/>
            <a:ext cx="7042538" cy="4052238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59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0" y="0"/>
            <a:ext cx="2087576" cy="6858000"/>
            <a:chOff x="0" y="0"/>
            <a:chExt cx="2087576" cy="6858000"/>
          </a:xfrm>
        </p:grpSpPr>
        <p:sp>
          <p:nvSpPr>
            <p:cNvPr id="24" name="직사각형 23"/>
            <p:cNvSpPr/>
            <p:nvPr/>
          </p:nvSpPr>
          <p:spPr>
            <a:xfrm>
              <a:off x="0" y="0"/>
              <a:ext cx="2087576" cy="6858000"/>
            </a:xfrm>
            <a:prstGeom prst="rect">
              <a:avLst/>
            </a:prstGeom>
            <a:solidFill>
              <a:srgbClr val="93C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194545" y="237351"/>
              <a:ext cx="1789754" cy="6203636"/>
              <a:chOff x="194545" y="237351"/>
              <a:chExt cx="1789754" cy="6203636"/>
            </a:xfrm>
          </p:grpSpPr>
          <p:grpSp>
            <p:nvGrpSpPr>
              <p:cNvPr id="26" name="그룹 25"/>
              <p:cNvGrpSpPr/>
              <p:nvPr/>
            </p:nvGrpSpPr>
            <p:grpSpPr>
              <a:xfrm>
                <a:off x="226710" y="237351"/>
                <a:ext cx="1590000" cy="700628"/>
                <a:chOff x="236653" y="390525"/>
                <a:chExt cx="1590000" cy="700628"/>
              </a:xfrm>
            </p:grpSpPr>
            <p:sp>
              <p:nvSpPr>
                <p:cNvPr id="34" name="TextBox 33"/>
                <p:cNvSpPr txBox="1"/>
                <p:nvPr/>
              </p:nvSpPr>
              <p:spPr>
                <a:xfrm>
                  <a:off x="667467" y="537155"/>
                  <a:ext cx="1159186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3000" dirty="0" smtClean="0">
                      <a:ln w="3175" cmpd="dbl">
                        <a:noFill/>
                      </a:ln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chemeClr val="tx1">
                            <a:alpha val="43000"/>
                          </a:schemeClr>
                        </a:outerShdw>
                      </a:effectLst>
                      <a:latin typeface="08서울남산체 B" panose="02020603020101020101" pitchFamily="18" charset="-127"/>
                      <a:ea typeface="08서울남산체 B" panose="02020603020101020101" pitchFamily="18" charset="-127"/>
                    </a:rPr>
                    <a:t>목차</a:t>
                  </a:r>
                  <a:endParaRPr lang="ko-KR" altLang="en-US" sz="3000" dirty="0">
                    <a:ln w="3175" cmpd="dbl"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chemeClr val="tx1">
                          <a:alpha val="43000"/>
                        </a:scheme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endParaRPr>
                </a:p>
              </p:txBody>
            </p:sp>
            <p:pic>
              <p:nvPicPr>
                <p:cNvPr id="35" name="그림 3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653" y="390525"/>
                  <a:ext cx="666600" cy="630906"/>
                </a:xfrm>
                <a:prstGeom prst="rect">
                  <a:avLst/>
                </a:prstGeom>
              </p:spPr>
            </p:pic>
          </p:grpSp>
          <p:sp>
            <p:nvSpPr>
              <p:cNvPr id="27" name="TextBox 26"/>
              <p:cNvSpPr txBox="1"/>
              <p:nvPr/>
            </p:nvSpPr>
            <p:spPr>
              <a:xfrm>
                <a:off x="226710" y="6071655"/>
                <a:ext cx="15747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7.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개발 일정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01129" y="3666876"/>
                <a:ext cx="1574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4</a:t>
                </a:r>
                <a:r>
                  <a:rPr lang="en-US" altLang="ko-KR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. </a:t>
                </a:r>
                <a:r>
                  <a:rPr lang="ko-KR" altLang="en-US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주요 서비스</a:t>
                </a:r>
                <a:endParaRPr lang="ko-KR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18820" y="4451286"/>
                <a:ext cx="1574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5.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주요 기술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67802" y="1233073"/>
                <a:ext cx="1508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기획 배경 </a:t>
                </a:r>
                <a:endPara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  <a:p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    및 근거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20250" y="2135674"/>
                <a:ext cx="15080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2.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벤치 </a:t>
                </a:r>
                <a:r>
                  <a:rPr lang="ko-KR" altLang="en-US" dirty="0" err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마킹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 </a:t>
                </a:r>
                <a:endPara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18820" y="5285311"/>
                <a:ext cx="13652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6.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기대 효과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94545" y="2919402"/>
                <a:ext cx="17897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3.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타겟 유저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</p:grpSp>
      </p:grpSp>
      <p:sp>
        <p:nvSpPr>
          <p:cNvPr id="45" name="TextBox 44"/>
          <p:cNvSpPr txBox="1"/>
          <p:nvPr/>
        </p:nvSpPr>
        <p:spPr>
          <a:xfrm>
            <a:off x="5717762" y="212222"/>
            <a:ext cx="2805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4.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주요 서비스  </a:t>
            </a:r>
            <a:r>
              <a:rPr lang="ko-KR" altLang="en-US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쉐도잉</a:t>
            </a:r>
            <a:endParaRPr lang="ko-KR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474234" y="903695"/>
            <a:ext cx="9373167" cy="5434116"/>
            <a:chOff x="2474234" y="903695"/>
            <a:chExt cx="9373167" cy="5434116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4234" y="903695"/>
              <a:ext cx="9373167" cy="5434116"/>
            </a:xfrm>
            <a:prstGeom prst="rect">
              <a:avLst/>
            </a:prstGeom>
            <a:ln>
              <a:noFill/>
            </a:ln>
          </p:spPr>
        </p:pic>
        <p:sp>
          <p:nvSpPr>
            <p:cNvPr id="3" name="직사각형 2"/>
            <p:cNvSpPr/>
            <p:nvPr/>
          </p:nvSpPr>
          <p:spPr>
            <a:xfrm>
              <a:off x="3743174" y="2135674"/>
              <a:ext cx="1352550" cy="138071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67250" y="3191481"/>
              <a:ext cx="228600" cy="298938"/>
            </a:xfrm>
            <a:prstGeom prst="rect">
              <a:avLst/>
            </a:prstGeom>
          </p:spPr>
        </p:pic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83810" y="5158163"/>
              <a:ext cx="228600" cy="298938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57249" y="3190757"/>
              <a:ext cx="228600" cy="298938"/>
            </a:xfrm>
            <a:prstGeom prst="rect">
              <a:avLst/>
            </a:prstGeom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59739" y="5173942"/>
              <a:ext cx="228600" cy="298938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28300" y="5158163"/>
              <a:ext cx="228600" cy="298938"/>
            </a:xfrm>
            <a:prstGeom prst="rect">
              <a:avLst/>
            </a:prstGeom>
          </p:spPr>
        </p:pic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342329" y="5166964"/>
              <a:ext cx="228600" cy="298938"/>
            </a:xfrm>
            <a:prstGeom prst="rect">
              <a:avLst/>
            </a:prstGeom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35803" y="3202642"/>
              <a:ext cx="228600" cy="298938"/>
            </a:xfrm>
            <a:prstGeom prst="rect">
              <a:avLst/>
            </a:prstGeom>
          </p:spPr>
        </p:pic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326967" y="3191396"/>
              <a:ext cx="228600" cy="298938"/>
            </a:xfrm>
            <a:prstGeom prst="rect">
              <a:avLst/>
            </a:prstGeom>
          </p:spPr>
        </p:pic>
      </p:grpSp>
      <p:grpSp>
        <p:nvGrpSpPr>
          <p:cNvPr id="5" name="그룹 4"/>
          <p:cNvGrpSpPr/>
          <p:nvPr/>
        </p:nvGrpSpPr>
        <p:grpSpPr>
          <a:xfrm>
            <a:off x="2745100" y="782723"/>
            <a:ext cx="8832718" cy="5768306"/>
            <a:chOff x="2745100" y="782723"/>
            <a:chExt cx="8832718" cy="5768306"/>
          </a:xfrm>
        </p:grpSpPr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45100" y="782723"/>
              <a:ext cx="8832718" cy="5768306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6399459" y="3497599"/>
              <a:ext cx="1905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억양 및 악센트 </a:t>
              </a:r>
              <a:endParaRPr lang="en-US" altLang="ko-K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  <a:p>
              <a:pPr algn="ctr"/>
              <a:r>
                <a:rPr lang="ko-KR" altLang="en-US" sz="20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비교</a:t>
              </a:r>
              <a:r>
                <a:rPr lang="en-US" altLang="ko-KR" sz="2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 </a:t>
              </a:r>
              <a:r>
                <a:rPr lang="ko-KR" altLang="en-US" sz="20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그래프</a:t>
              </a:r>
              <a:endParaRPr lang="ko-KR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932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0" y="0"/>
            <a:ext cx="2087576" cy="6858000"/>
          </a:xfrm>
          <a:prstGeom prst="rect">
            <a:avLst/>
          </a:prstGeom>
          <a:solidFill>
            <a:srgbClr val="93CF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99" name="그룹 98"/>
          <p:cNvGrpSpPr/>
          <p:nvPr/>
        </p:nvGrpSpPr>
        <p:grpSpPr>
          <a:xfrm>
            <a:off x="2843137" y="682378"/>
            <a:ext cx="3222262" cy="5493244"/>
            <a:chOff x="2893579" y="749269"/>
            <a:chExt cx="3222262" cy="5493244"/>
          </a:xfrm>
        </p:grpSpPr>
        <p:sp>
          <p:nvSpPr>
            <p:cNvPr id="90" name="TextBox 89"/>
            <p:cNvSpPr txBox="1"/>
            <p:nvPr/>
          </p:nvSpPr>
          <p:spPr>
            <a:xfrm>
              <a:off x="2893581" y="3235008"/>
              <a:ext cx="22795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4. </a:t>
              </a:r>
              <a:r>
                <a:rPr lang="ko-KR" altLang="en-US" sz="2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주요 서비스</a:t>
              </a:r>
              <a:endPara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893581" y="4063103"/>
              <a:ext cx="19936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5. </a:t>
              </a:r>
              <a:r>
                <a:rPr lang="ko-KR" altLang="en-US" sz="2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주요 기술</a:t>
              </a:r>
              <a:endPara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893580" y="4891198"/>
              <a:ext cx="19936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6. </a:t>
              </a:r>
              <a:r>
                <a:rPr lang="ko-KR" altLang="en-US" sz="2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기대 효과</a:t>
              </a:r>
              <a:endPara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897221" y="749269"/>
              <a:ext cx="32186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1. </a:t>
              </a:r>
              <a:r>
                <a:rPr lang="ko-KR" altLang="en-US" sz="2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기획 배경 및 근거</a:t>
              </a:r>
              <a:endPara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897220" y="1577364"/>
              <a:ext cx="19936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2. </a:t>
              </a:r>
              <a:r>
                <a:rPr lang="ko-KR" altLang="en-US" sz="2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벤치 </a:t>
              </a:r>
              <a:r>
                <a:rPr lang="ko-KR" altLang="en-US" sz="28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마킹</a:t>
              </a:r>
              <a:endPara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893579" y="5719293"/>
              <a:ext cx="19936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7. </a:t>
              </a:r>
              <a:r>
                <a:rPr lang="ko-KR" altLang="en-US" sz="2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개발 일정</a:t>
              </a:r>
              <a:endPara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125" name="그룹 124"/>
          <p:cNvGrpSpPr/>
          <p:nvPr/>
        </p:nvGrpSpPr>
        <p:grpSpPr>
          <a:xfrm>
            <a:off x="8111533" y="4390328"/>
            <a:ext cx="3929361" cy="2467672"/>
            <a:chOff x="8111533" y="4390328"/>
            <a:chExt cx="3929361" cy="2467672"/>
          </a:xfrm>
        </p:grpSpPr>
        <p:grpSp>
          <p:nvGrpSpPr>
            <p:cNvPr id="122" name="그룹 121"/>
            <p:cNvGrpSpPr/>
            <p:nvPr/>
          </p:nvGrpSpPr>
          <p:grpSpPr>
            <a:xfrm>
              <a:off x="8111533" y="4443180"/>
              <a:ext cx="3929361" cy="2414820"/>
              <a:chOff x="8111533" y="4443180"/>
              <a:chExt cx="3929361" cy="2414820"/>
            </a:xfrm>
          </p:grpSpPr>
          <p:grpSp>
            <p:nvGrpSpPr>
              <p:cNvPr id="120" name="그룹 119"/>
              <p:cNvGrpSpPr/>
              <p:nvPr/>
            </p:nvGrpSpPr>
            <p:grpSpPr>
              <a:xfrm>
                <a:off x="8111533" y="4443180"/>
                <a:ext cx="3929361" cy="2414820"/>
                <a:chOff x="8111533" y="4443180"/>
                <a:chExt cx="3929361" cy="2414820"/>
              </a:xfrm>
            </p:grpSpPr>
            <p:grpSp>
              <p:nvGrpSpPr>
                <p:cNvPr id="118" name="그룹 117"/>
                <p:cNvGrpSpPr/>
                <p:nvPr/>
              </p:nvGrpSpPr>
              <p:grpSpPr>
                <a:xfrm>
                  <a:off x="8111533" y="4443180"/>
                  <a:ext cx="3708992" cy="2414820"/>
                  <a:chOff x="8006758" y="4360565"/>
                  <a:chExt cx="3835882" cy="2497435"/>
                </a:xfrm>
              </p:grpSpPr>
              <p:grpSp>
                <p:nvGrpSpPr>
                  <p:cNvPr id="107" name="그룹 106"/>
                  <p:cNvGrpSpPr/>
                  <p:nvPr/>
                </p:nvGrpSpPr>
                <p:grpSpPr>
                  <a:xfrm>
                    <a:off x="8019648" y="4360565"/>
                    <a:ext cx="3822992" cy="2497435"/>
                    <a:chOff x="8019648" y="4360565"/>
                    <a:chExt cx="3822992" cy="2497435"/>
                  </a:xfrm>
                </p:grpSpPr>
                <p:pic>
                  <p:nvPicPr>
                    <p:cNvPr id="102" name="Picture 2" descr="1. ìì´ëì´ êµ¬ì²´í&#10;2. ì¤ë¬¸ ì§í&#10;3. ì¸í°ë·° ë¶ì&#10;4. íê² Â· ëì¦ Â· ëª©í&#10;5. ì§íë°©í¥&#10;6. ë§¤ì²´&#10; 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BEBA8EAE-BF5A-486C-A8C5-ECC9F3942E4B}">
                          <a14:imgProps xmlns:a14="http://schemas.microsoft.com/office/drawing/2010/main">
                            <a14:imgLayer r:embed="rId4">
                              <a14:imgEffect>
                                <a14:backgroundRemoval t="52966" b="100000" l="33301" r="77539">
                                  <a14:foregroundMark x1="43848" y1="61517" x2="43848" y2="61517"/>
                                  <a14:foregroundMark x1="43848" y1="61517" x2="43848" y2="61517"/>
                                  <a14:foregroundMark x1="71484" y1="72690" x2="71484" y2="72690"/>
                                  <a14:foregroundMark x1="71484" y1="72690" x2="71484" y2="72690"/>
                                  <a14:foregroundMark x1="71777" y1="72690" x2="71777" y2="72690"/>
                                  <a14:foregroundMark x1="71777" y1="72552" x2="71777" y2="72414"/>
                                  <a14:foregroundMark x1="71777" y1="72414" x2="71777" y2="72414"/>
                                  <a14:foregroundMark x1="71777" y1="72000" x2="71777" y2="72000"/>
                                  <a14:foregroundMark x1="71777" y1="71448" x2="71777" y2="71448"/>
                                  <a14:foregroundMark x1="72070" y1="70621" x2="72070" y2="70621"/>
                                  <a14:foregroundMark x1="72168" y1="69931" x2="72852" y2="68000"/>
                                  <a14:foregroundMark x1="72754" y1="67310" x2="72754" y2="67310"/>
                                  <a14:foregroundMark x1="67285" y1="63586" x2="67285" y2="63586"/>
                                  <a14:foregroundMark x1="66406" y1="63034" x2="66406" y2="63034"/>
                                  <a14:foregroundMark x1="70508" y1="77379" x2="70508" y2="77379"/>
                                  <a14:foregroundMark x1="70508" y1="77379" x2="70508" y2="77379"/>
                                  <a14:foregroundMark x1="70508" y1="77379" x2="70508" y2="77379"/>
                                  <a14:foregroundMark x1="70215" y1="81103" x2="70215" y2="81103"/>
                                  <a14:foregroundMark x1="48535" y1="76276" x2="48535" y2="76276"/>
                                  <a14:foregroundMark x1="54883" y1="56690" x2="54883" y2="56690"/>
                                  <a14:foregroundMark x1="54883" y1="56690" x2="54883" y2="56690"/>
                                  <a14:foregroundMark x1="54883" y1="56690" x2="54883" y2="56690"/>
                                  <a14:foregroundMark x1="54883" y1="56690" x2="54883" y2="56690"/>
                                  <a14:foregroundMark x1="54883" y1="56690" x2="54883" y2="56690"/>
                                  <a14:foregroundMark x1="54883" y1="56828" x2="54883" y2="56828"/>
                                  <a14:foregroundMark x1="54688" y1="56552" x2="54688" y2="56552"/>
                                  <a14:foregroundMark x1="54688" y1="56138" x2="54688" y2="56138"/>
                                  <a14:foregroundMark x1="54688" y1="55724" x2="54688" y2="55724"/>
                                  <a14:foregroundMark x1="54688" y1="55724" x2="54688" y2="55724"/>
                                  <a14:foregroundMark x1="68945" y1="80690" x2="68945" y2="80690"/>
                                  <a14:foregroundMark x1="68848" y1="80690" x2="68848" y2="80690"/>
                                  <a14:foregroundMark x1="67676" y1="80828" x2="67676" y2="80828"/>
                                  <a14:foregroundMark x1="67188" y1="80690" x2="67188" y2="80690"/>
                                  <a14:foregroundMark x1="66309" y1="80828" x2="66309" y2="80828"/>
                                  <a14:foregroundMark x1="66113" y1="80828" x2="66113" y2="80828"/>
                                  <a14:foregroundMark x1="65723" y1="80828" x2="65723" y2="80828"/>
                                  <a14:foregroundMark x1="65527" y1="80828" x2="65527" y2="80828"/>
                                  <a14:foregroundMark x1="71582" y1="80828" x2="71582" y2="80828"/>
                                  <a14:backgroundMark x1="72852" y1="68414" x2="72852" y2="68414"/>
                                  <a14:backgroundMark x1="73047" y1="68000" x2="73047" y2="68000"/>
                                </a14:backgroundRemoval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32287" t="57710" r="21878"/>
                    <a:stretch/>
                  </p:blipFill>
                  <p:spPr bwMode="auto">
                    <a:xfrm>
                      <a:off x="8019648" y="4360565"/>
                      <a:ext cx="3822992" cy="249743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103" name="직사각형 102"/>
                    <p:cNvSpPr/>
                    <p:nvPr/>
                  </p:nvSpPr>
                  <p:spPr>
                    <a:xfrm>
                      <a:off x="8600764" y="4360565"/>
                      <a:ext cx="1760379" cy="66721"/>
                    </a:xfrm>
                    <a:prstGeom prst="rect">
                      <a:avLst/>
                    </a:prstGeom>
                    <a:solidFill>
                      <a:srgbClr val="2B3B5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pic>
                  <p:nvPicPr>
                    <p:cNvPr id="104" name="그림 103"/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 rot="5400000">
                      <a:off x="8121212" y="4830571"/>
                      <a:ext cx="995747" cy="55739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05" name="직사각형 104"/>
                    <p:cNvSpPr/>
                    <p:nvPr/>
                  </p:nvSpPr>
                  <p:spPr>
                    <a:xfrm>
                      <a:off x="8598201" y="5302389"/>
                      <a:ext cx="526323" cy="64012"/>
                    </a:xfrm>
                    <a:prstGeom prst="rect">
                      <a:avLst/>
                    </a:prstGeom>
                    <a:solidFill>
                      <a:srgbClr val="2B3B5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pic>
                  <p:nvPicPr>
                    <p:cNvPr id="106" name="그림 105"/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 rot="5400000">
                      <a:off x="9840531" y="4836969"/>
                      <a:ext cx="995747" cy="55739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14" name="그림 113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40605" y="4420936"/>
                    <a:ext cx="1664799" cy="881453"/>
                  </a:xfrm>
                  <a:prstGeom prst="rect">
                    <a:avLst/>
                  </a:prstGeom>
                </p:spPr>
              </p:pic>
              <p:sp>
                <p:nvSpPr>
                  <p:cNvPr id="115" name="직사각형 114"/>
                  <p:cNvSpPr/>
                  <p:nvPr/>
                </p:nvSpPr>
                <p:spPr>
                  <a:xfrm>
                    <a:off x="9228071" y="4559300"/>
                    <a:ext cx="703073" cy="299140"/>
                  </a:xfrm>
                  <a:prstGeom prst="rect">
                    <a:avLst/>
                  </a:prstGeom>
                  <a:solidFill>
                    <a:srgbClr val="5560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6" name="이등변 삼각형 115"/>
                  <p:cNvSpPr/>
                  <p:nvPr/>
                </p:nvSpPr>
                <p:spPr>
                  <a:xfrm rot="5400000">
                    <a:off x="9436922" y="4599150"/>
                    <a:ext cx="285369" cy="246008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09" name="Picture 2" descr="1. ìì´ëì´ êµ¬ì²´í&#10;2. ì¤ë¬¸ ì§í&#10;3. ì¸í°ë·° ë¶ì&#10;4. íê² Â· ëì¦ Â· ëª©í&#10;5. ì§íë°©í¥&#10;6. ë§¤ì²´&#10; 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7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60414" b="76828" l="43848" r="56055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2287" t="57710" r="21878"/>
                  <a:stretch/>
                </p:blipFill>
                <p:spPr bwMode="auto">
                  <a:xfrm>
                    <a:off x="8006758" y="4385965"/>
                    <a:ext cx="3822992" cy="243059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17" name="직사각형 116"/>
                  <p:cNvSpPr/>
                  <p:nvPr/>
                </p:nvSpPr>
                <p:spPr>
                  <a:xfrm>
                    <a:off x="8223621" y="4416425"/>
                    <a:ext cx="371475" cy="95888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19" name="직사각형 118"/>
                <p:cNvSpPr/>
                <p:nvPr/>
              </p:nvSpPr>
              <p:spPr>
                <a:xfrm>
                  <a:off x="11619206" y="5972174"/>
                  <a:ext cx="421688" cy="8641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1" name="이등변 삼각형 120"/>
              <p:cNvSpPr/>
              <p:nvPr/>
            </p:nvSpPr>
            <p:spPr>
              <a:xfrm rot="21129256">
                <a:off x="11147558" y="4981807"/>
                <a:ext cx="610745" cy="693854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4" name="직사각형 123"/>
            <p:cNvSpPr/>
            <p:nvPr/>
          </p:nvSpPr>
          <p:spPr>
            <a:xfrm>
              <a:off x="8249919" y="4390328"/>
              <a:ext cx="428625" cy="779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843137" y="2338568"/>
            <a:ext cx="2693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3. 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타겟 유저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226710" y="237351"/>
            <a:ext cx="1590000" cy="700628"/>
            <a:chOff x="236653" y="390525"/>
            <a:chExt cx="1590000" cy="700628"/>
          </a:xfrm>
        </p:grpSpPr>
        <p:sp>
          <p:nvSpPr>
            <p:cNvPr id="64" name="TextBox 63"/>
            <p:cNvSpPr txBox="1"/>
            <p:nvPr/>
          </p:nvSpPr>
          <p:spPr>
            <a:xfrm>
              <a:off x="667467" y="537155"/>
              <a:ext cx="11591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dirty="0" smtClean="0">
                  <a:ln w="3175" cmpd="dbl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chemeClr val="tx1">
                        <a:alpha val="43000"/>
                      </a:scheme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목차</a:t>
              </a:r>
              <a:endParaRPr lang="ko-KR" altLang="en-US" sz="3000" dirty="0">
                <a:ln w="3175" cmpd="dbl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653" y="390525"/>
              <a:ext cx="666600" cy="6309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0466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40834B2F-2A15-463B-BAAB-6F8FAF926CF7}"/>
              </a:ext>
            </a:extLst>
          </p:cNvPr>
          <p:cNvSpPr txBox="1"/>
          <p:nvPr/>
        </p:nvSpPr>
        <p:spPr>
          <a:xfrm>
            <a:off x="2621771" y="362208"/>
            <a:ext cx="2780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Front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- 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End</a:t>
            </a:r>
            <a:endParaRPr lang="ko-KR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750816" y="3221922"/>
            <a:ext cx="8986731" cy="1598696"/>
            <a:chOff x="2838835" y="1878640"/>
            <a:chExt cx="8986731" cy="1598696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A7D5B8A1-BF89-46CF-94A1-B58D0EE70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8835" y="2012578"/>
              <a:ext cx="1265543" cy="1370942"/>
            </a:xfrm>
            <a:prstGeom prst="rect">
              <a:avLst/>
            </a:prstGeom>
          </p:spPr>
        </p:pic>
        <p:pic>
          <p:nvPicPr>
            <p:cNvPr id="34" name="Picture 7" descr="https://lh5.googleusercontent.com/iDEtHCdyWJwOEGiNLmlb8uIKGRu9vPYAUSI4SblHJYwbvsDbp3SM2bFwLo45Fv06k-d1zsPL1u8RbFxEfR345oN-wZB92kImgVYqzLkrdEuxVsU0hTDIXDz3QpJkKAhMAkFwVvbBuEA">
              <a:extLst>
                <a:ext uri="{FF2B5EF4-FFF2-40B4-BE49-F238E27FC236}">
                  <a16:creationId xmlns:a16="http://schemas.microsoft.com/office/drawing/2014/main" id="{F149538F-4476-4F20-AC21-5ADA870D5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0836" y="1921297"/>
              <a:ext cx="2290125" cy="1504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121807E2-72EA-4F2B-928E-EA8BFD454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32263" y="1878640"/>
              <a:ext cx="1617476" cy="1598696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15137" y="2371279"/>
              <a:ext cx="2210429" cy="560693"/>
            </a:xfrm>
            <a:prstGeom prst="rect">
              <a:avLst/>
            </a:prstGeom>
          </p:spPr>
        </p:pic>
      </p:grpSp>
      <p:grpSp>
        <p:nvGrpSpPr>
          <p:cNvPr id="46" name="그룹 45"/>
          <p:cNvGrpSpPr/>
          <p:nvPr/>
        </p:nvGrpSpPr>
        <p:grpSpPr>
          <a:xfrm>
            <a:off x="0" y="0"/>
            <a:ext cx="2087576" cy="6858000"/>
            <a:chOff x="0" y="0"/>
            <a:chExt cx="2087576" cy="6858000"/>
          </a:xfrm>
        </p:grpSpPr>
        <p:sp>
          <p:nvSpPr>
            <p:cNvPr id="47" name="직사각형 46"/>
            <p:cNvSpPr/>
            <p:nvPr/>
          </p:nvSpPr>
          <p:spPr>
            <a:xfrm>
              <a:off x="0" y="0"/>
              <a:ext cx="2087576" cy="6858000"/>
            </a:xfrm>
            <a:prstGeom prst="rect">
              <a:avLst/>
            </a:prstGeom>
            <a:solidFill>
              <a:srgbClr val="93C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194545" y="237351"/>
              <a:ext cx="1789754" cy="6203636"/>
              <a:chOff x="194545" y="237351"/>
              <a:chExt cx="1789754" cy="6203636"/>
            </a:xfrm>
          </p:grpSpPr>
          <p:grpSp>
            <p:nvGrpSpPr>
              <p:cNvPr id="50" name="그룹 49"/>
              <p:cNvGrpSpPr/>
              <p:nvPr/>
            </p:nvGrpSpPr>
            <p:grpSpPr>
              <a:xfrm>
                <a:off x="226710" y="237351"/>
                <a:ext cx="1590000" cy="700628"/>
                <a:chOff x="236653" y="390525"/>
                <a:chExt cx="1590000" cy="700628"/>
              </a:xfrm>
            </p:grpSpPr>
            <p:sp>
              <p:nvSpPr>
                <p:cNvPr id="58" name="TextBox 57"/>
                <p:cNvSpPr txBox="1"/>
                <p:nvPr/>
              </p:nvSpPr>
              <p:spPr>
                <a:xfrm>
                  <a:off x="667467" y="537155"/>
                  <a:ext cx="1159186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3000" dirty="0" smtClean="0">
                      <a:ln w="3175" cmpd="dbl">
                        <a:noFill/>
                      </a:ln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chemeClr val="tx1">
                            <a:alpha val="43000"/>
                          </a:schemeClr>
                        </a:outerShdw>
                      </a:effectLst>
                      <a:latin typeface="08서울남산체 B" panose="02020603020101020101" pitchFamily="18" charset="-127"/>
                      <a:ea typeface="08서울남산체 B" panose="02020603020101020101" pitchFamily="18" charset="-127"/>
                    </a:rPr>
                    <a:t>목차</a:t>
                  </a:r>
                  <a:endParaRPr lang="ko-KR" altLang="en-US" sz="3000" dirty="0">
                    <a:ln w="3175" cmpd="dbl"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chemeClr val="tx1">
                          <a:alpha val="43000"/>
                        </a:scheme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endParaRPr>
                </a:p>
              </p:txBody>
            </p:sp>
            <p:pic>
              <p:nvPicPr>
                <p:cNvPr id="59" name="그림 58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653" y="390525"/>
                  <a:ext cx="666600" cy="630906"/>
                </a:xfrm>
                <a:prstGeom prst="rect">
                  <a:avLst/>
                </a:prstGeom>
              </p:spPr>
            </p:pic>
          </p:grpSp>
          <p:sp>
            <p:nvSpPr>
              <p:cNvPr id="51" name="TextBox 50"/>
              <p:cNvSpPr txBox="1"/>
              <p:nvPr/>
            </p:nvSpPr>
            <p:spPr>
              <a:xfrm>
                <a:off x="226710" y="6071655"/>
                <a:ext cx="15747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7.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개발 일정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201129" y="3666876"/>
                <a:ext cx="1574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4</a:t>
                </a:r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주요 서비스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18820" y="4451286"/>
                <a:ext cx="1574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5. </a:t>
                </a:r>
                <a:r>
                  <a:rPr lang="ko-KR" altLang="en-US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주요 기술</a:t>
                </a:r>
                <a:endParaRPr lang="ko-KR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67802" y="1233073"/>
                <a:ext cx="1508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기획 배경 </a:t>
                </a:r>
                <a:endPara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  <a:p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    및 근거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20250" y="2135674"/>
                <a:ext cx="15080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2.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벤치 </a:t>
                </a:r>
                <a:r>
                  <a:rPr lang="ko-KR" altLang="en-US" dirty="0" err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마킹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 </a:t>
                </a:r>
                <a:endPara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18820" y="5285311"/>
                <a:ext cx="13652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6.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기대 효과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94545" y="2919402"/>
                <a:ext cx="17897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3.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타겟 유저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2437432" y="5613208"/>
            <a:ext cx="1892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SPA</a:t>
            </a: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로 </a:t>
            </a:r>
            <a:endParaRPr lang="en-US" altLang="ko-KR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서비스 구성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20016" y="1409989"/>
            <a:ext cx="1892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웹 앱 </a:t>
            </a:r>
            <a:endParaRPr lang="en-US" altLang="ko-KR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형태로 구성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45557" y="5568690"/>
            <a:ext cx="2442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VIDEO PLAYER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제작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600008" y="1409988"/>
            <a:ext cx="2033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API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서버와의</a:t>
            </a:r>
            <a:endParaRPr lang="en-US" altLang="ko-KR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통신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383587" y="4768695"/>
            <a:ext cx="0" cy="831093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5152982" y="2324358"/>
            <a:ext cx="0" cy="831093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754694" y="4489136"/>
            <a:ext cx="0" cy="1068759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0632332" y="2324357"/>
            <a:ext cx="0" cy="1219207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041" y="252922"/>
            <a:ext cx="615335" cy="61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48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" grpId="0"/>
      <p:bldP spid="23" grpId="0"/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2622184" y="3230757"/>
            <a:ext cx="9092516" cy="1226781"/>
            <a:chOff x="680632" y="4907126"/>
            <a:chExt cx="9092516" cy="1226780"/>
          </a:xfrm>
        </p:grpSpPr>
        <p:pic>
          <p:nvPicPr>
            <p:cNvPr id="19" name="Picture 9" descr="https://lh5.googleusercontent.com/Q4_1hUl2ZB1CQ3d9JDuL_8dr_McKXun_E8GKSXZWcOyrESDuRlvZf3N1vRtpCgC9t4O2HjqeA-mWz4RGL9huSNQyZpPkg1brNK5i3U0Mg_JiMrSChjQl0MgrTq1G63bpRCanTNqn8H4">
              <a:extLst>
                <a:ext uri="{FF2B5EF4-FFF2-40B4-BE49-F238E27FC236}">
                  <a16:creationId xmlns:a16="http://schemas.microsoft.com/office/drawing/2014/main" id="{94FCADF0-950B-4EFA-A41E-72225049A2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9723" y="5015181"/>
              <a:ext cx="1673425" cy="86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3" descr="https://lh3.googleusercontent.com/gxHDrvgdYf2ZhiDuDZ6Ec83iCGGkyFs15XRcxrVCtfzv7eJH4G5AP9MIPXHbX9wKlxl5i0MHLXSNTN3oInR98AN35ZynYmxBjqUfLaJXxwSu2FG3Mt01XX7fMA5Id2ZHlCGKc7T8VKE">
              <a:extLst>
                <a:ext uri="{FF2B5EF4-FFF2-40B4-BE49-F238E27FC236}">
                  <a16:creationId xmlns:a16="http://schemas.microsoft.com/office/drawing/2014/main" id="{4F862576-D230-4876-8C36-7423479F0E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59" r="18543"/>
            <a:stretch/>
          </p:blipFill>
          <p:spPr bwMode="auto">
            <a:xfrm>
              <a:off x="6567296" y="4907126"/>
              <a:ext cx="1349051" cy="11532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7291" y="5015181"/>
              <a:ext cx="1118725" cy="1118725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380" b="18225"/>
            <a:stretch/>
          </p:blipFill>
          <p:spPr>
            <a:xfrm>
              <a:off x="3956728" y="5160414"/>
              <a:ext cx="2347202" cy="736083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632" y="5054003"/>
              <a:ext cx="1495947" cy="1023674"/>
            </a:xfrm>
            <a:prstGeom prst="rect">
              <a:avLst/>
            </a:prstGeom>
          </p:spPr>
        </p:pic>
      </p:grpSp>
      <p:grpSp>
        <p:nvGrpSpPr>
          <p:cNvPr id="42" name="그룹 41"/>
          <p:cNvGrpSpPr/>
          <p:nvPr/>
        </p:nvGrpSpPr>
        <p:grpSpPr>
          <a:xfrm>
            <a:off x="0" y="0"/>
            <a:ext cx="2087576" cy="6858000"/>
            <a:chOff x="0" y="0"/>
            <a:chExt cx="2087576" cy="6858000"/>
          </a:xfrm>
        </p:grpSpPr>
        <p:sp>
          <p:nvSpPr>
            <p:cNvPr id="43" name="직사각형 42"/>
            <p:cNvSpPr/>
            <p:nvPr/>
          </p:nvSpPr>
          <p:spPr>
            <a:xfrm>
              <a:off x="0" y="0"/>
              <a:ext cx="2087576" cy="6858000"/>
            </a:xfrm>
            <a:prstGeom prst="rect">
              <a:avLst/>
            </a:prstGeom>
            <a:solidFill>
              <a:srgbClr val="93C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194545" y="237351"/>
              <a:ext cx="1789754" cy="6203636"/>
              <a:chOff x="194545" y="237351"/>
              <a:chExt cx="1789754" cy="6203636"/>
            </a:xfrm>
          </p:grpSpPr>
          <p:grpSp>
            <p:nvGrpSpPr>
              <p:cNvPr id="45" name="그룹 44"/>
              <p:cNvGrpSpPr/>
              <p:nvPr/>
            </p:nvGrpSpPr>
            <p:grpSpPr>
              <a:xfrm>
                <a:off x="226710" y="237351"/>
                <a:ext cx="1590000" cy="700628"/>
                <a:chOff x="236653" y="390525"/>
                <a:chExt cx="1590000" cy="700628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667467" y="537155"/>
                  <a:ext cx="1159186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3000" dirty="0" smtClean="0">
                      <a:ln w="3175" cmpd="dbl">
                        <a:noFill/>
                      </a:ln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chemeClr val="tx1">
                            <a:alpha val="43000"/>
                          </a:schemeClr>
                        </a:outerShdw>
                      </a:effectLst>
                      <a:latin typeface="08서울남산체 B" panose="02020603020101020101" pitchFamily="18" charset="-127"/>
                      <a:ea typeface="08서울남산체 B" panose="02020603020101020101" pitchFamily="18" charset="-127"/>
                    </a:rPr>
                    <a:t>목차</a:t>
                  </a:r>
                  <a:endParaRPr lang="ko-KR" altLang="en-US" sz="3000" dirty="0">
                    <a:ln w="3175" cmpd="dbl"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chemeClr val="tx1">
                          <a:alpha val="43000"/>
                        </a:scheme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endParaRPr>
                </a:p>
              </p:txBody>
            </p:sp>
            <p:pic>
              <p:nvPicPr>
                <p:cNvPr id="55" name="그림 54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653" y="390525"/>
                  <a:ext cx="666600" cy="630906"/>
                </a:xfrm>
                <a:prstGeom prst="rect">
                  <a:avLst/>
                </a:prstGeom>
              </p:spPr>
            </p:pic>
          </p:grpSp>
          <p:sp>
            <p:nvSpPr>
              <p:cNvPr id="46" name="TextBox 45"/>
              <p:cNvSpPr txBox="1"/>
              <p:nvPr/>
            </p:nvSpPr>
            <p:spPr>
              <a:xfrm>
                <a:off x="226710" y="6071655"/>
                <a:ext cx="15747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7.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개발 일정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01129" y="3666876"/>
                <a:ext cx="1574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4</a:t>
                </a:r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주요 서비스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18820" y="4451286"/>
                <a:ext cx="1574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5. </a:t>
                </a:r>
                <a:r>
                  <a:rPr lang="ko-KR" altLang="en-US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주요 기술</a:t>
                </a:r>
                <a:endParaRPr lang="ko-KR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67802" y="1233073"/>
                <a:ext cx="1508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기획 배경 </a:t>
                </a:r>
                <a:endPara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  <a:p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    및 근거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20250" y="2135674"/>
                <a:ext cx="15080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2.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벤치 </a:t>
                </a:r>
                <a:r>
                  <a:rPr lang="ko-KR" altLang="en-US" dirty="0" err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마킹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 </a:t>
                </a:r>
                <a:endPara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218820" y="5285311"/>
                <a:ext cx="13652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6.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기대 효과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94545" y="2919402"/>
                <a:ext cx="17897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3.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타겟 유저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</p:grpSp>
      </p:grpSp>
      <p:sp>
        <p:nvSpPr>
          <p:cNvPr id="33" name="TextBox 32"/>
          <p:cNvSpPr txBox="1"/>
          <p:nvPr/>
        </p:nvSpPr>
        <p:spPr>
          <a:xfrm>
            <a:off x="2598044" y="5471782"/>
            <a:ext cx="2314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서버 사이드 </a:t>
            </a:r>
            <a:r>
              <a:rPr lang="ko-KR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언어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및</a:t>
            </a:r>
            <a:r>
              <a:rPr lang="en-US" altLang="ko-K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스트리밍 서버 구현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80411" y="1292051"/>
            <a:ext cx="23887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matlab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plot 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등을 이용하여 주파수 분석 및 시각화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86371" y="5466391"/>
            <a:ext cx="2519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영상에서 음원을 </a:t>
            </a:r>
            <a:endParaRPr lang="en-US" altLang="ko-KR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r>
              <a:rPr lang="ko-KR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추출하기 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위하여 사용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179003" y="5537520"/>
            <a:ext cx="2715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효율적인 </a:t>
            </a:r>
            <a:r>
              <a:rPr lang="ko-KR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데이터</a:t>
            </a:r>
            <a:endParaRPr lang="en-US" altLang="ko-KR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r>
              <a:rPr lang="ko-KR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관리를 위한 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RDBMS</a:t>
            </a:r>
            <a:endPara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3755221" y="4537812"/>
            <a:ext cx="0" cy="831093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5012998" y="2363194"/>
            <a:ext cx="0" cy="831093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246214" y="4362497"/>
            <a:ext cx="0" cy="1068759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0642855" y="4378634"/>
            <a:ext cx="1" cy="1071569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9179003" y="2216317"/>
            <a:ext cx="0" cy="101444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162146" y="1427788"/>
            <a:ext cx="2187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EC2, S3, </a:t>
            </a:r>
            <a:r>
              <a:rPr lang="en-US" altLang="ko-K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RDS 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등의 서비스 사용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0834B2F-2A15-463B-BAAB-6F8FAF926CF7}"/>
              </a:ext>
            </a:extLst>
          </p:cNvPr>
          <p:cNvSpPr txBox="1"/>
          <p:nvPr/>
        </p:nvSpPr>
        <p:spPr>
          <a:xfrm>
            <a:off x="2600989" y="351817"/>
            <a:ext cx="2780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Back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- 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End</a:t>
            </a:r>
            <a:endParaRPr lang="ko-KR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041" y="252922"/>
            <a:ext cx="615335" cy="61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48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5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타원 56"/>
          <p:cNvSpPr/>
          <p:nvPr/>
        </p:nvSpPr>
        <p:spPr>
          <a:xfrm>
            <a:off x="2679987" y="5596777"/>
            <a:ext cx="764032" cy="764032"/>
          </a:xfrm>
          <a:prstGeom prst="ellipse">
            <a:avLst/>
          </a:prstGeom>
          <a:solidFill>
            <a:srgbClr val="D5EA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2663361" y="4572261"/>
            <a:ext cx="764032" cy="764032"/>
          </a:xfrm>
          <a:prstGeom prst="ellipse">
            <a:avLst/>
          </a:prstGeom>
          <a:solidFill>
            <a:srgbClr val="D5EA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2663361" y="3491599"/>
            <a:ext cx="764032" cy="764032"/>
          </a:xfrm>
          <a:prstGeom prst="ellipse">
            <a:avLst/>
          </a:prstGeom>
          <a:solidFill>
            <a:srgbClr val="D5EA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0" y="0"/>
            <a:ext cx="2087576" cy="6858000"/>
            <a:chOff x="0" y="0"/>
            <a:chExt cx="2087576" cy="6858000"/>
          </a:xfrm>
        </p:grpSpPr>
        <p:sp>
          <p:nvSpPr>
            <p:cNvPr id="36" name="직사각형 35"/>
            <p:cNvSpPr/>
            <p:nvPr/>
          </p:nvSpPr>
          <p:spPr>
            <a:xfrm>
              <a:off x="0" y="0"/>
              <a:ext cx="2087576" cy="6858000"/>
            </a:xfrm>
            <a:prstGeom prst="rect">
              <a:avLst/>
            </a:prstGeom>
            <a:solidFill>
              <a:srgbClr val="93C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194545" y="237351"/>
              <a:ext cx="1789754" cy="6203636"/>
              <a:chOff x="194545" y="237351"/>
              <a:chExt cx="1789754" cy="6203636"/>
            </a:xfrm>
          </p:grpSpPr>
          <p:grpSp>
            <p:nvGrpSpPr>
              <p:cNvPr id="38" name="그룹 37"/>
              <p:cNvGrpSpPr/>
              <p:nvPr/>
            </p:nvGrpSpPr>
            <p:grpSpPr>
              <a:xfrm>
                <a:off x="226710" y="237351"/>
                <a:ext cx="1590000" cy="700628"/>
                <a:chOff x="236653" y="390525"/>
                <a:chExt cx="1590000" cy="700628"/>
              </a:xfrm>
            </p:grpSpPr>
            <p:sp>
              <p:nvSpPr>
                <p:cNvPr id="46" name="TextBox 45"/>
                <p:cNvSpPr txBox="1"/>
                <p:nvPr/>
              </p:nvSpPr>
              <p:spPr>
                <a:xfrm>
                  <a:off x="667467" y="537155"/>
                  <a:ext cx="1159186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3000" dirty="0" smtClean="0">
                      <a:ln w="3175" cmpd="dbl">
                        <a:noFill/>
                      </a:ln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chemeClr val="tx1">
                            <a:alpha val="43000"/>
                          </a:schemeClr>
                        </a:outerShdw>
                      </a:effectLst>
                      <a:latin typeface="08서울남산체 B" panose="02020603020101020101" pitchFamily="18" charset="-127"/>
                      <a:ea typeface="08서울남산체 B" panose="02020603020101020101" pitchFamily="18" charset="-127"/>
                    </a:rPr>
                    <a:t>목차</a:t>
                  </a:r>
                  <a:endParaRPr lang="ko-KR" altLang="en-US" sz="3000" dirty="0">
                    <a:ln w="3175" cmpd="dbl"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chemeClr val="tx1">
                          <a:alpha val="43000"/>
                        </a:scheme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endParaRPr>
                </a:p>
              </p:txBody>
            </p:sp>
            <p:pic>
              <p:nvPicPr>
                <p:cNvPr id="47" name="그림 46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653" y="390525"/>
                  <a:ext cx="666600" cy="630906"/>
                </a:xfrm>
                <a:prstGeom prst="rect">
                  <a:avLst/>
                </a:prstGeom>
              </p:spPr>
            </p:pic>
          </p:grpSp>
          <p:sp>
            <p:nvSpPr>
              <p:cNvPr id="39" name="TextBox 38"/>
              <p:cNvSpPr txBox="1"/>
              <p:nvPr/>
            </p:nvSpPr>
            <p:spPr>
              <a:xfrm>
                <a:off x="226710" y="6071655"/>
                <a:ext cx="15747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7.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개발 일정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01129" y="3666876"/>
                <a:ext cx="1574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4</a:t>
                </a:r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주요 서비스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18820" y="4451286"/>
                <a:ext cx="1574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5.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주요 기술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67802" y="1233073"/>
                <a:ext cx="1508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기획 배경 </a:t>
                </a:r>
                <a:endPara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  <a:p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    및 근거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20250" y="2135674"/>
                <a:ext cx="15080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2.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벤치 </a:t>
                </a:r>
                <a:r>
                  <a:rPr lang="ko-KR" altLang="en-US" dirty="0" err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마킹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 </a:t>
                </a:r>
                <a:endPara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18820" y="5285311"/>
                <a:ext cx="13652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6. </a:t>
                </a:r>
                <a:r>
                  <a:rPr lang="ko-KR" altLang="en-US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기대 효과</a:t>
                </a:r>
                <a:endParaRPr lang="ko-KR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94545" y="2919402"/>
                <a:ext cx="17897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3.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타겟 유저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3652295" y="3632907"/>
            <a:ext cx="47691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장소에 구애 받지 않는 학습</a:t>
            </a:r>
            <a:endParaRPr lang="ko-KR" alt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52295" y="4643775"/>
            <a:ext cx="53245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혼자서 외국어 발음 연습 가능</a:t>
            </a:r>
            <a:endParaRPr lang="ko-KR" alt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52295" y="5654643"/>
            <a:ext cx="793119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자신이 원하는 다양한 장르의 영화</a:t>
            </a:r>
            <a:r>
              <a:rPr lang="en-US" altLang="ko-K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드라마의 영상 활용 가능</a:t>
            </a:r>
            <a:endParaRPr lang="ko-KR" alt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26628" y="3530118"/>
            <a:ext cx="470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</a:t>
            </a: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26628" y="4597200"/>
            <a:ext cx="470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</a:t>
            </a:r>
            <a:endParaRPr lang="ko-KR" altLang="en-US" sz="4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51567" y="5624850"/>
            <a:ext cx="470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3</a:t>
            </a:r>
            <a:endParaRPr lang="ko-KR" altLang="en-US" sz="4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701688" y="660980"/>
            <a:ext cx="2376210" cy="2376210"/>
            <a:chOff x="2641823" y="393641"/>
            <a:chExt cx="2869570" cy="2869570"/>
          </a:xfrm>
        </p:grpSpPr>
        <p:sp>
          <p:nvSpPr>
            <p:cNvPr id="7" name="타원 6"/>
            <p:cNvSpPr/>
            <p:nvPr/>
          </p:nvSpPr>
          <p:spPr>
            <a:xfrm>
              <a:off x="2641823" y="393641"/>
              <a:ext cx="2869570" cy="286957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1964" y="1846441"/>
              <a:ext cx="893269" cy="893269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2192" y="844495"/>
              <a:ext cx="840306" cy="840306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3535" y="1572187"/>
              <a:ext cx="870858" cy="870858"/>
            </a:xfrm>
            <a:prstGeom prst="rect">
              <a:avLst/>
            </a:prstGeom>
          </p:spPr>
        </p:pic>
      </p:grpSp>
      <p:grpSp>
        <p:nvGrpSpPr>
          <p:cNvPr id="10" name="그룹 9"/>
          <p:cNvGrpSpPr/>
          <p:nvPr/>
        </p:nvGrpSpPr>
        <p:grpSpPr>
          <a:xfrm>
            <a:off x="5992844" y="660980"/>
            <a:ext cx="2299486" cy="2376210"/>
            <a:chOff x="5839979" y="444619"/>
            <a:chExt cx="2869570" cy="2869570"/>
          </a:xfrm>
        </p:grpSpPr>
        <p:sp>
          <p:nvSpPr>
            <p:cNvPr id="30" name="타원 29"/>
            <p:cNvSpPr/>
            <p:nvPr/>
          </p:nvSpPr>
          <p:spPr>
            <a:xfrm>
              <a:off x="5839979" y="444619"/>
              <a:ext cx="2869570" cy="286957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3628" y="1005865"/>
              <a:ext cx="1599922" cy="1599922"/>
            </a:xfrm>
            <a:prstGeom prst="rect">
              <a:avLst/>
            </a:prstGeom>
          </p:spPr>
        </p:pic>
      </p:grpSp>
      <p:grpSp>
        <p:nvGrpSpPr>
          <p:cNvPr id="12" name="그룹 11"/>
          <p:cNvGrpSpPr/>
          <p:nvPr/>
        </p:nvGrpSpPr>
        <p:grpSpPr>
          <a:xfrm>
            <a:off x="9207276" y="660980"/>
            <a:ext cx="2376210" cy="2376210"/>
            <a:chOff x="8946269" y="444619"/>
            <a:chExt cx="2869570" cy="2869570"/>
          </a:xfrm>
        </p:grpSpPr>
        <p:sp>
          <p:nvSpPr>
            <p:cNvPr id="49" name="타원 48"/>
            <p:cNvSpPr/>
            <p:nvPr/>
          </p:nvSpPr>
          <p:spPr>
            <a:xfrm>
              <a:off x="8946269" y="444619"/>
              <a:ext cx="2869570" cy="286957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9452740" y="969105"/>
              <a:ext cx="1856628" cy="1856628"/>
              <a:chOff x="9175460" y="552804"/>
              <a:chExt cx="2110607" cy="21106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colorTemperature colorTemp="59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75460" y="552804"/>
                <a:ext cx="2110607" cy="2110607"/>
              </a:xfrm>
              <a:prstGeom prst="rect">
                <a:avLst/>
              </a:prstGeom>
            </p:spPr>
          </p:pic>
          <p:pic>
            <p:nvPicPr>
              <p:cNvPr id="6" name="그림 5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67" t="33262" r="2847" b="3460"/>
              <a:stretch/>
            </p:blipFill>
            <p:spPr>
              <a:xfrm>
                <a:off x="10507287" y="1083629"/>
                <a:ext cx="748145" cy="495790"/>
              </a:xfrm>
              <a:prstGeom prst="rect">
                <a:avLst/>
              </a:prstGeom>
            </p:spPr>
          </p:pic>
        </p:grpSp>
      </p:grpSp>
      <p:grpSp>
        <p:nvGrpSpPr>
          <p:cNvPr id="14" name="그룹 13"/>
          <p:cNvGrpSpPr/>
          <p:nvPr/>
        </p:nvGrpSpPr>
        <p:grpSpPr>
          <a:xfrm>
            <a:off x="5303190" y="1629490"/>
            <a:ext cx="466042" cy="466248"/>
            <a:chOff x="5260387" y="766825"/>
            <a:chExt cx="626123" cy="626400"/>
          </a:xfrm>
          <a:solidFill>
            <a:schemeClr val="bg1">
              <a:lumMod val="65000"/>
            </a:schemeClr>
          </a:solidFill>
        </p:grpSpPr>
        <p:sp>
          <p:nvSpPr>
            <p:cNvPr id="13" name="모서리가 둥근 직사각형 12"/>
            <p:cNvSpPr/>
            <p:nvPr/>
          </p:nvSpPr>
          <p:spPr>
            <a:xfrm>
              <a:off x="5528448" y="766825"/>
              <a:ext cx="90000" cy="626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5260387" y="1034319"/>
              <a:ext cx="626123" cy="9141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8554860" y="1636901"/>
            <a:ext cx="466042" cy="466248"/>
            <a:chOff x="5260387" y="766825"/>
            <a:chExt cx="626123" cy="626400"/>
          </a:xfrm>
          <a:solidFill>
            <a:schemeClr val="bg1">
              <a:lumMod val="65000"/>
            </a:schemeClr>
          </a:solidFill>
        </p:grpSpPr>
        <p:sp>
          <p:nvSpPr>
            <p:cNvPr id="53" name="모서리가 둥근 직사각형 52"/>
            <p:cNvSpPr/>
            <p:nvPr/>
          </p:nvSpPr>
          <p:spPr>
            <a:xfrm>
              <a:off x="5528448" y="766825"/>
              <a:ext cx="90000" cy="626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5260387" y="1034319"/>
              <a:ext cx="626123" cy="9141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868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851575" y="2811336"/>
            <a:ext cx="6739064" cy="2365909"/>
            <a:chOff x="3552092" y="2919402"/>
            <a:chExt cx="6739064" cy="2365909"/>
          </a:xfrm>
        </p:grpSpPr>
        <p:sp>
          <p:nvSpPr>
            <p:cNvPr id="3" name="직사각형 2"/>
            <p:cNvSpPr/>
            <p:nvPr/>
          </p:nvSpPr>
          <p:spPr>
            <a:xfrm>
              <a:off x="3763108" y="2919402"/>
              <a:ext cx="4416616" cy="175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endParaRPr lang="ko-KR" altLang="ko-KR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552092" y="4012762"/>
              <a:ext cx="6739063" cy="1192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endParaRPr lang="ko-KR" altLang="ko-KR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746482" y="5103007"/>
              <a:ext cx="6544674" cy="182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endParaRPr lang="ko-KR" altLang="ko-KR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0" y="0"/>
            <a:ext cx="2087576" cy="6858000"/>
            <a:chOff x="0" y="0"/>
            <a:chExt cx="2087576" cy="6858000"/>
          </a:xfrm>
        </p:grpSpPr>
        <p:sp>
          <p:nvSpPr>
            <p:cNvPr id="36" name="직사각형 35"/>
            <p:cNvSpPr/>
            <p:nvPr/>
          </p:nvSpPr>
          <p:spPr>
            <a:xfrm>
              <a:off x="0" y="0"/>
              <a:ext cx="2087576" cy="6858000"/>
            </a:xfrm>
            <a:prstGeom prst="rect">
              <a:avLst/>
            </a:prstGeom>
            <a:solidFill>
              <a:srgbClr val="93C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194545" y="237351"/>
              <a:ext cx="1789754" cy="6203636"/>
              <a:chOff x="194545" y="237351"/>
              <a:chExt cx="1789754" cy="6203636"/>
            </a:xfrm>
          </p:grpSpPr>
          <p:grpSp>
            <p:nvGrpSpPr>
              <p:cNvPr id="38" name="그룹 37"/>
              <p:cNvGrpSpPr/>
              <p:nvPr/>
            </p:nvGrpSpPr>
            <p:grpSpPr>
              <a:xfrm>
                <a:off x="226710" y="237351"/>
                <a:ext cx="1590000" cy="700628"/>
                <a:chOff x="236653" y="390525"/>
                <a:chExt cx="1590000" cy="700628"/>
              </a:xfrm>
            </p:grpSpPr>
            <p:sp>
              <p:nvSpPr>
                <p:cNvPr id="46" name="TextBox 45"/>
                <p:cNvSpPr txBox="1"/>
                <p:nvPr/>
              </p:nvSpPr>
              <p:spPr>
                <a:xfrm>
                  <a:off x="667467" y="537155"/>
                  <a:ext cx="1159186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3000" dirty="0" smtClean="0">
                      <a:ln w="3175" cmpd="dbl">
                        <a:noFill/>
                      </a:ln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chemeClr val="tx1">
                            <a:alpha val="43000"/>
                          </a:schemeClr>
                        </a:outerShdw>
                      </a:effectLst>
                      <a:latin typeface="08서울남산체 B" panose="02020603020101020101" pitchFamily="18" charset="-127"/>
                      <a:ea typeface="08서울남산체 B" panose="02020603020101020101" pitchFamily="18" charset="-127"/>
                    </a:rPr>
                    <a:t>목차</a:t>
                  </a:r>
                  <a:endParaRPr lang="ko-KR" altLang="en-US" sz="3000" dirty="0">
                    <a:ln w="3175" cmpd="dbl"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chemeClr val="tx1">
                          <a:alpha val="43000"/>
                        </a:scheme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endParaRPr>
                </a:p>
              </p:txBody>
            </p:sp>
            <p:pic>
              <p:nvPicPr>
                <p:cNvPr id="47" name="그림 46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653" y="390525"/>
                  <a:ext cx="666600" cy="630906"/>
                </a:xfrm>
                <a:prstGeom prst="rect">
                  <a:avLst/>
                </a:prstGeom>
              </p:spPr>
            </p:pic>
          </p:grpSp>
          <p:sp>
            <p:nvSpPr>
              <p:cNvPr id="39" name="TextBox 38"/>
              <p:cNvSpPr txBox="1"/>
              <p:nvPr/>
            </p:nvSpPr>
            <p:spPr>
              <a:xfrm>
                <a:off x="226710" y="6071655"/>
                <a:ext cx="15747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7. </a:t>
                </a:r>
                <a:r>
                  <a:rPr lang="ko-KR" altLang="en-US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개발 일정</a:t>
                </a:r>
                <a:endParaRPr lang="ko-KR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01129" y="3666876"/>
                <a:ext cx="1574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4</a:t>
                </a:r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주요 서비스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18820" y="4451286"/>
                <a:ext cx="1574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5.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주요 기술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67802" y="1233073"/>
                <a:ext cx="1508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기획 배경 </a:t>
                </a:r>
                <a:endPara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  <a:p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    및 근거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20250" y="2135674"/>
                <a:ext cx="15080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2.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벤치 </a:t>
                </a:r>
                <a:r>
                  <a:rPr lang="ko-KR" altLang="en-US" dirty="0" err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마킹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 </a:t>
                </a:r>
                <a:endPara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18820" y="5285311"/>
                <a:ext cx="13652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6.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기대 효과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94545" y="2919402"/>
                <a:ext cx="17897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3.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타겟 유저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</p:grpSp>
      </p:grp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65390"/>
              </p:ext>
            </p:extLst>
          </p:nvPr>
        </p:nvGraphicFramePr>
        <p:xfrm>
          <a:off x="2926931" y="1521762"/>
          <a:ext cx="6924752" cy="4676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797">
                  <a:extLst>
                    <a:ext uri="{9D8B030D-6E8A-4147-A177-3AD203B41FA5}">
                      <a16:colId xmlns:a16="http://schemas.microsoft.com/office/drawing/2014/main" val="3853229743"/>
                    </a:ext>
                  </a:extLst>
                </a:gridCol>
                <a:gridCol w="432797">
                  <a:extLst>
                    <a:ext uri="{9D8B030D-6E8A-4147-A177-3AD203B41FA5}">
                      <a16:colId xmlns:a16="http://schemas.microsoft.com/office/drawing/2014/main" val="115308720"/>
                    </a:ext>
                  </a:extLst>
                </a:gridCol>
                <a:gridCol w="432797">
                  <a:extLst>
                    <a:ext uri="{9D8B030D-6E8A-4147-A177-3AD203B41FA5}">
                      <a16:colId xmlns:a16="http://schemas.microsoft.com/office/drawing/2014/main" val="3973835876"/>
                    </a:ext>
                  </a:extLst>
                </a:gridCol>
                <a:gridCol w="432797">
                  <a:extLst>
                    <a:ext uri="{9D8B030D-6E8A-4147-A177-3AD203B41FA5}">
                      <a16:colId xmlns:a16="http://schemas.microsoft.com/office/drawing/2014/main" val="289641617"/>
                    </a:ext>
                  </a:extLst>
                </a:gridCol>
                <a:gridCol w="432797">
                  <a:extLst>
                    <a:ext uri="{9D8B030D-6E8A-4147-A177-3AD203B41FA5}">
                      <a16:colId xmlns:a16="http://schemas.microsoft.com/office/drawing/2014/main" val="3705601796"/>
                    </a:ext>
                  </a:extLst>
                </a:gridCol>
                <a:gridCol w="432797">
                  <a:extLst>
                    <a:ext uri="{9D8B030D-6E8A-4147-A177-3AD203B41FA5}">
                      <a16:colId xmlns:a16="http://schemas.microsoft.com/office/drawing/2014/main" val="2122754535"/>
                    </a:ext>
                  </a:extLst>
                </a:gridCol>
                <a:gridCol w="432797">
                  <a:extLst>
                    <a:ext uri="{9D8B030D-6E8A-4147-A177-3AD203B41FA5}">
                      <a16:colId xmlns:a16="http://schemas.microsoft.com/office/drawing/2014/main" val="2210174349"/>
                    </a:ext>
                  </a:extLst>
                </a:gridCol>
                <a:gridCol w="432797">
                  <a:extLst>
                    <a:ext uri="{9D8B030D-6E8A-4147-A177-3AD203B41FA5}">
                      <a16:colId xmlns:a16="http://schemas.microsoft.com/office/drawing/2014/main" val="3761010382"/>
                    </a:ext>
                  </a:extLst>
                </a:gridCol>
                <a:gridCol w="432797">
                  <a:extLst>
                    <a:ext uri="{9D8B030D-6E8A-4147-A177-3AD203B41FA5}">
                      <a16:colId xmlns:a16="http://schemas.microsoft.com/office/drawing/2014/main" val="2678757327"/>
                    </a:ext>
                  </a:extLst>
                </a:gridCol>
                <a:gridCol w="432797">
                  <a:extLst>
                    <a:ext uri="{9D8B030D-6E8A-4147-A177-3AD203B41FA5}">
                      <a16:colId xmlns:a16="http://schemas.microsoft.com/office/drawing/2014/main" val="1507391696"/>
                    </a:ext>
                  </a:extLst>
                </a:gridCol>
                <a:gridCol w="432797">
                  <a:extLst>
                    <a:ext uri="{9D8B030D-6E8A-4147-A177-3AD203B41FA5}">
                      <a16:colId xmlns:a16="http://schemas.microsoft.com/office/drawing/2014/main" val="1640818888"/>
                    </a:ext>
                  </a:extLst>
                </a:gridCol>
                <a:gridCol w="432797">
                  <a:extLst>
                    <a:ext uri="{9D8B030D-6E8A-4147-A177-3AD203B41FA5}">
                      <a16:colId xmlns:a16="http://schemas.microsoft.com/office/drawing/2014/main" val="3040575873"/>
                    </a:ext>
                  </a:extLst>
                </a:gridCol>
                <a:gridCol w="432797">
                  <a:extLst>
                    <a:ext uri="{9D8B030D-6E8A-4147-A177-3AD203B41FA5}">
                      <a16:colId xmlns:a16="http://schemas.microsoft.com/office/drawing/2014/main" val="2157943055"/>
                    </a:ext>
                  </a:extLst>
                </a:gridCol>
                <a:gridCol w="432797">
                  <a:extLst>
                    <a:ext uri="{9D8B030D-6E8A-4147-A177-3AD203B41FA5}">
                      <a16:colId xmlns:a16="http://schemas.microsoft.com/office/drawing/2014/main" val="2472020965"/>
                    </a:ext>
                  </a:extLst>
                </a:gridCol>
                <a:gridCol w="432797">
                  <a:extLst>
                    <a:ext uri="{9D8B030D-6E8A-4147-A177-3AD203B41FA5}">
                      <a16:colId xmlns:a16="http://schemas.microsoft.com/office/drawing/2014/main" val="173018031"/>
                    </a:ext>
                  </a:extLst>
                </a:gridCol>
                <a:gridCol w="432797">
                  <a:extLst>
                    <a:ext uri="{9D8B030D-6E8A-4147-A177-3AD203B41FA5}">
                      <a16:colId xmlns:a16="http://schemas.microsoft.com/office/drawing/2014/main" val="3714417648"/>
                    </a:ext>
                  </a:extLst>
                </a:gridCol>
              </a:tblGrid>
              <a:tr h="552006"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3</a:t>
                      </a:r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월</a:t>
                      </a:r>
                      <a:endParaRPr lang="ko-KR" altLang="en-US" sz="2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solidFill>
                      <a:srgbClr val="93CF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4</a:t>
                      </a:r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월</a:t>
                      </a:r>
                      <a:endParaRPr lang="ko-KR" altLang="en-US" sz="2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solidFill>
                      <a:srgbClr val="93CF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5</a:t>
                      </a:r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월</a:t>
                      </a:r>
                      <a:endParaRPr lang="ko-KR" altLang="en-US" sz="2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solidFill>
                      <a:srgbClr val="93CF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6</a:t>
                      </a:r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월</a:t>
                      </a:r>
                      <a:endParaRPr lang="ko-KR" altLang="en-US" sz="2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solidFill>
                      <a:srgbClr val="93CF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308848"/>
                  </a:ext>
                </a:extLst>
              </a:tr>
              <a:tr h="1031045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solidFill>
                      <a:srgbClr val="FFC5C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882982"/>
                  </a:ext>
                </a:extLst>
              </a:tr>
              <a:tr h="1031045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solidFill>
                      <a:srgbClr val="FFC5C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solidFill>
                      <a:srgbClr val="FFC5C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solidFill>
                      <a:srgbClr val="FFC5C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195182"/>
                  </a:ext>
                </a:extLst>
              </a:tr>
              <a:tr h="1031045"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solidFill>
                      <a:srgbClr val="FFC5C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solidFill>
                      <a:srgbClr val="FFC5C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solidFill>
                      <a:srgbClr val="FFC5C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solidFill>
                      <a:srgbClr val="FFC5C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508552"/>
                  </a:ext>
                </a:extLst>
              </a:tr>
              <a:tr h="1031045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solidFill>
                      <a:srgbClr val="FFC5C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solidFill>
                      <a:srgbClr val="FFC5C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solidFill>
                      <a:srgbClr val="FFC5C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solidFill>
                      <a:srgbClr val="FFC5C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solidFill>
                      <a:srgbClr val="FFC5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584838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3607724" y="4056591"/>
            <a:ext cx="1916956" cy="325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854752" y="6098949"/>
            <a:ext cx="3359313" cy="279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851575" y="1356033"/>
            <a:ext cx="7075464" cy="4002860"/>
            <a:chOff x="4558970" y="1347720"/>
            <a:chExt cx="7075464" cy="4002860"/>
          </a:xfrm>
        </p:grpSpPr>
        <p:sp>
          <p:nvSpPr>
            <p:cNvPr id="7" name="직사각형 6"/>
            <p:cNvSpPr/>
            <p:nvPr/>
          </p:nvSpPr>
          <p:spPr>
            <a:xfrm>
              <a:off x="4634321" y="2063093"/>
              <a:ext cx="877018" cy="1507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634320" y="3058378"/>
              <a:ext cx="2597754" cy="2278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7232075" y="4064345"/>
              <a:ext cx="2186246" cy="2795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9395520" y="5070987"/>
              <a:ext cx="2163558" cy="2795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5400000">
              <a:off x="5933197" y="1710873"/>
              <a:ext cx="877018" cy="1507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 rot="5400000">
              <a:off x="7658193" y="1819044"/>
              <a:ext cx="877018" cy="1507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 rot="5400000">
              <a:off x="9383189" y="1713493"/>
              <a:ext cx="877018" cy="1507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 rot="5400000">
              <a:off x="11120569" y="1735114"/>
              <a:ext cx="877018" cy="1507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 rot="5400000">
              <a:off x="3818723" y="2250729"/>
              <a:ext cx="1631206" cy="1507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2851576" y="1356033"/>
            <a:ext cx="8769616" cy="4960264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 rot="5400000">
            <a:off x="9375496" y="5684083"/>
            <a:ext cx="877018" cy="150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6581042" y="415325"/>
            <a:ext cx="1362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개발 일정</a:t>
            </a:r>
            <a:endParaRPr lang="ko-KR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083" y="364348"/>
            <a:ext cx="522804" cy="522804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3893490" y="2357083"/>
            <a:ext cx="2282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마무리 작업 완료 및 발표 준비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4912" y="3355583"/>
            <a:ext cx="1794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마무리 작업 완료 및 발표 준비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794098" y="4390265"/>
            <a:ext cx="213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단어 저장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기능 완료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796780" y="5400320"/>
            <a:ext cx="180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프로토</a:t>
            </a:r>
            <a:r>
              <a:rPr lang="ko-KR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타입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완료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3365435" y="2626823"/>
            <a:ext cx="438509" cy="0"/>
          </a:xfrm>
          <a:prstGeom prst="straightConnector1">
            <a:avLst/>
          </a:prstGeom>
          <a:ln w="381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4664311" y="3666876"/>
            <a:ext cx="860368" cy="11872"/>
          </a:xfrm>
          <a:prstGeom prst="straightConnector1">
            <a:avLst/>
          </a:prstGeom>
          <a:ln w="381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6581042" y="4773817"/>
            <a:ext cx="1107083" cy="15276"/>
          </a:xfrm>
          <a:prstGeom prst="straightConnector1">
            <a:avLst/>
          </a:prstGeom>
          <a:ln w="381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8744600" y="5751801"/>
            <a:ext cx="994049" cy="13716"/>
          </a:xfrm>
          <a:prstGeom prst="straightConnector1">
            <a:avLst/>
          </a:prstGeom>
          <a:ln w="381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H="1">
            <a:off x="3002287" y="2629595"/>
            <a:ext cx="471870" cy="0"/>
          </a:xfrm>
          <a:prstGeom prst="straightConnector1">
            <a:avLst/>
          </a:prstGeom>
          <a:ln w="381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H="1">
            <a:off x="3770558" y="3664107"/>
            <a:ext cx="910379" cy="0"/>
          </a:xfrm>
          <a:prstGeom prst="straightConnector1">
            <a:avLst/>
          </a:prstGeom>
          <a:ln w="381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H="1">
            <a:off x="5524680" y="4773817"/>
            <a:ext cx="1056362" cy="0"/>
          </a:xfrm>
          <a:prstGeom prst="straightConnector1">
            <a:avLst/>
          </a:prstGeom>
          <a:ln w="381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H="1">
            <a:off x="7688125" y="5751801"/>
            <a:ext cx="1056362" cy="0"/>
          </a:xfrm>
          <a:prstGeom prst="straightConnector1">
            <a:avLst/>
          </a:prstGeom>
          <a:ln w="381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815435" y="4699626"/>
            <a:ext cx="21048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5/15 - </a:t>
            </a:r>
            <a:r>
              <a:rPr lang="ko-KR" altLang="en-US" sz="1500" dirty="0" err="1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프로토</a:t>
            </a:r>
            <a:r>
              <a:rPr lang="ko-KR" altLang="en-US" sz="15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타입 발표</a:t>
            </a:r>
            <a:endParaRPr lang="ko-KR" altLang="en-US" sz="1500" dirty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738649" y="5696101"/>
            <a:ext cx="19578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6/19 - </a:t>
            </a:r>
            <a:r>
              <a:rPr lang="ko-KR" altLang="en-US" sz="15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기말 최종 발표</a:t>
            </a:r>
            <a:endParaRPr lang="ko-KR" altLang="en-US" sz="1500" dirty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248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6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6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6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6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6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6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6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6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7" grpId="0"/>
      <p:bldP spid="58" grpId="0"/>
      <p:bldP spid="75" grpId="0"/>
      <p:bldP spid="7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F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1. ìì´ëì´ êµ¬ì²´í&#10;2. ì¤ë¬¸ ì§í&#10;3. ì¸í°ë·° ë¶ì&#10;4. íê² Â· ëì¦ Â· ëª©í&#10;5. ì§íë°©í¥&#10;6. ë§¤ì²´&#10;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966" b="100000" l="33301" r="77539">
                        <a14:foregroundMark x1="43848" y1="61517" x2="43848" y2="61517"/>
                        <a14:foregroundMark x1="43848" y1="61517" x2="43848" y2="61517"/>
                        <a14:foregroundMark x1="71484" y1="72690" x2="71484" y2="72690"/>
                        <a14:foregroundMark x1="71484" y1="72690" x2="71484" y2="72690"/>
                        <a14:foregroundMark x1="71777" y1="72690" x2="71777" y2="72690"/>
                        <a14:foregroundMark x1="71777" y1="72552" x2="71777" y2="72414"/>
                        <a14:foregroundMark x1="71777" y1="72414" x2="71777" y2="72414"/>
                        <a14:foregroundMark x1="71777" y1="72000" x2="71777" y2="72000"/>
                        <a14:foregroundMark x1="71777" y1="71448" x2="71777" y2="71448"/>
                        <a14:foregroundMark x1="72070" y1="70621" x2="72070" y2="70621"/>
                        <a14:foregroundMark x1="72168" y1="69931" x2="72852" y2="68000"/>
                        <a14:foregroundMark x1="72754" y1="67310" x2="72754" y2="67310"/>
                        <a14:foregroundMark x1="67285" y1="63586" x2="67285" y2="63586"/>
                        <a14:foregroundMark x1="66406" y1="63034" x2="66406" y2="63034"/>
                        <a14:foregroundMark x1="70508" y1="77379" x2="70508" y2="77379"/>
                        <a14:foregroundMark x1="70508" y1="77379" x2="70508" y2="77379"/>
                        <a14:foregroundMark x1="70508" y1="77379" x2="70508" y2="77379"/>
                        <a14:foregroundMark x1="70215" y1="81103" x2="70215" y2="81103"/>
                        <a14:foregroundMark x1="48535" y1="76276" x2="48535" y2="76276"/>
                        <a14:foregroundMark x1="54883" y1="56690" x2="54883" y2="56690"/>
                        <a14:foregroundMark x1="54883" y1="56690" x2="54883" y2="56690"/>
                        <a14:foregroundMark x1="54883" y1="56690" x2="54883" y2="56690"/>
                        <a14:foregroundMark x1="54883" y1="56690" x2="54883" y2="56690"/>
                        <a14:foregroundMark x1="54883" y1="56690" x2="54883" y2="56690"/>
                        <a14:foregroundMark x1="54883" y1="56828" x2="54883" y2="56828"/>
                        <a14:foregroundMark x1="54688" y1="56552" x2="54688" y2="56552"/>
                        <a14:foregroundMark x1="54688" y1="56138" x2="54688" y2="56138"/>
                        <a14:foregroundMark x1="54688" y1="55724" x2="54688" y2="55724"/>
                        <a14:foregroundMark x1="54688" y1="55724" x2="54688" y2="55724"/>
                        <a14:foregroundMark x1="68945" y1="80690" x2="68945" y2="80690"/>
                        <a14:foregroundMark x1="68848" y1="80690" x2="68848" y2="80690"/>
                        <a14:foregroundMark x1="67676" y1="80828" x2="67676" y2="80828"/>
                        <a14:foregroundMark x1="67188" y1="80690" x2="67188" y2="80690"/>
                        <a14:foregroundMark x1="66309" y1="80828" x2="66309" y2="80828"/>
                        <a14:foregroundMark x1="66113" y1="80828" x2="66113" y2="80828"/>
                        <a14:foregroundMark x1="65723" y1="80828" x2="65723" y2="80828"/>
                        <a14:foregroundMark x1="65527" y1="80828" x2="65527" y2="80828"/>
                        <a14:foregroundMark x1="71582" y1="80828" x2="71582" y2="80828"/>
                        <a14:backgroundMark x1="72852" y1="68414" x2="72852" y2="68414"/>
                        <a14:backgroundMark x1="73047" y1="68000" x2="73047" y2="68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287" t="57710" r="21878"/>
          <a:stretch/>
        </p:blipFill>
        <p:spPr bwMode="auto">
          <a:xfrm>
            <a:off x="4332595" y="4563575"/>
            <a:ext cx="3526811" cy="230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626907" y="3085844"/>
            <a:ext cx="29381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감사합니다</a:t>
            </a:r>
            <a:endParaRPr lang="ko-KR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58777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4" descr="ê´ë ¨ ì´ë¯¸ì§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415" y="852883"/>
            <a:ext cx="3380670" cy="237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åã®åã¯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787" y="4067233"/>
            <a:ext cx="3209925" cy="211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ãã¦ã«ã®åãå ãã¹ã¿ã¼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494" y="1667127"/>
            <a:ext cx="2604269" cy="3677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ì¬ì¨ í¬ì¤í°ì ëí ì´ë¯¸ì§ ê²ìê²°ê³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915" y="1667128"/>
            <a:ext cx="2471256" cy="3677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2756">
            <a:off x="6507670" y="1326838"/>
            <a:ext cx="374810" cy="374810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2756">
            <a:off x="3650387" y="1326838"/>
            <a:ext cx="374810" cy="374810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2756">
            <a:off x="9889045" y="3777548"/>
            <a:ext cx="374810" cy="374810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2756">
            <a:off x="9889045" y="731820"/>
            <a:ext cx="374810" cy="37481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3186240" y="5531266"/>
            <a:ext cx="136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&lt;   </a:t>
            </a:r>
            <a:r>
              <a:rPr lang="ko-KR" altLang="en-US" b="1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심슨   </a:t>
            </a:r>
            <a:r>
              <a:rPr lang="en-US" altLang="ko-KR" b="1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&gt;</a:t>
            </a:r>
            <a:endParaRPr lang="ko-KR" altLang="en-US" b="1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517248" y="5531845"/>
            <a:ext cx="2786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&lt;   </a:t>
            </a:r>
            <a:r>
              <a:rPr lang="ko-KR" altLang="en-US" b="1" dirty="0" err="1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하울의</a:t>
            </a:r>
            <a:r>
              <a:rPr lang="ko-KR" altLang="en-US" b="1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움직이는 성  </a:t>
            </a:r>
            <a:r>
              <a:rPr lang="en-US" altLang="ko-KR" b="1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&gt;</a:t>
            </a:r>
            <a:endParaRPr lang="ko-KR" altLang="en-US" b="1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391782" y="3269789"/>
            <a:ext cx="3800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&lt;   </a:t>
            </a:r>
            <a:r>
              <a:rPr lang="ko-KR" altLang="en-US" sz="1600" b="1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도망치는 건 부끄럽지만 도움이 된다  </a:t>
            </a:r>
            <a:r>
              <a:rPr lang="en-US" altLang="ko-KR" sz="1600" b="1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&gt;</a:t>
            </a:r>
            <a:endParaRPr lang="ko-KR" altLang="en-US" sz="1600" b="1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184061" y="6292686"/>
            <a:ext cx="201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&lt;   </a:t>
            </a:r>
            <a:r>
              <a:rPr lang="ko-KR" altLang="en-US" b="1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너의 이름은   </a:t>
            </a:r>
            <a:r>
              <a:rPr lang="en-US" altLang="ko-KR" b="1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&gt;</a:t>
            </a:r>
            <a:endParaRPr lang="ko-KR" altLang="en-US" b="1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986363" y="527112"/>
            <a:ext cx="2054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영화 및 드라마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499" y="285232"/>
            <a:ext cx="626984" cy="626984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0" y="0"/>
            <a:ext cx="2087576" cy="6858000"/>
            <a:chOff x="0" y="0"/>
            <a:chExt cx="2087576" cy="6858000"/>
          </a:xfrm>
        </p:grpSpPr>
        <p:sp>
          <p:nvSpPr>
            <p:cNvPr id="95" name="직사각형 94"/>
            <p:cNvSpPr/>
            <p:nvPr/>
          </p:nvSpPr>
          <p:spPr>
            <a:xfrm>
              <a:off x="0" y="0"/>
              <a:ext cx="2087576" cy="6858000"/>
            </a:xfrm>
            <a:prstGeom prst="rect">
              <a:avLst/>
            </a:prstGeom>
            <a:solidFill>
              <a:srgbClr val="93C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194545" y="237351"/>
              <a:ext cx="1789754" cy="6203636"/>
              <a:chOff x="194545" y="237351"/>
              <a:chExt cx="1789754" cy="6203636"/>
            </a:xfrm>
          </p:grpSpPr>
          <p:grpSp>
            <p:nvGrpSpPr>
              <p:cNvPr id="28" name="그룹 27"/>
              <p:cNvGrpSpPr/>
              <p:nvPr/>
            </p:nvGrpSpPr>
            <p:grpSpPr>
              <a:xfrm>
                <a:off x="226710" y="237351"/>
                <a:ext cx="1590000" cy="700628"/>
                <a:chOff x="236653" y="390525"/>
                <a:chExt cx="1590000" cy="700628"/>
              </a:xfrm>
            </p:grpSpPr>
            <p:sp>
              <p:nvSpPr>
                <p:cNvPr id="38" name="TextBox 37"/>
                <p:cNvSpPr txBox="1"/>
                <p:nvPr/>
              </p:nvSpPr>
              <p:spPr>
                <a:xfrm>
                  <a:off x="667467" y="537155"/>
                  <a:ext cx="1159186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3000" dirty="0" smtClean="0">
                      <a:ln w="3175" cmpd="dbl">
                        <a:noFill/>
                      </a:ln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chemeClr val="tx1">
                            <a:alpha val="43000"/>
                          </a:schemeClr>
                        </a:outerShdw>
                      </a:effectLst>
                      <a:latin typeface="08서울남산체 B" panose="02020603020101020101" pitchFamily="18" charset="-127"/>
                      <a:ea typeface="08서울남산체 B" panose="02020603020101020101" pitchFamily="18" charset="-127"/>
                    </a:rPr>
                    <a:t>목차</a:t>
                  </a:r>
                  <a:endParaRPr lang="ko-KR" altLang="en-US" sz="3000" dirty="0">
                    <a:ln w="3175" cmpd="dbl"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chemeClr val="tx1">
                          <a:alpha val="43000"/>
                        </a:scheme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endParaRPr>
                </a:p>
              </p:txBody>
            </p:sp>
            <p:pic>
              <p:nvPicPr>
                <p:cNvPr id="39" name="그림 38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653" y="390525"/>
                  <a:ext cx="666600" cy="630906"/>
                </a:xfrm>
                <a:prstGeom prst="rect">
                  <a:avLst/>
                </a:prstGeom>
              </p:spPr>
            </p:pic>
          </p:grpSp>
          <p:sp>
            <p:nvSpPr>
              <p:cNvPr id="29" name="TextBox 28"/>
              <p:cNvSpPr txBox="1"/>
              <p:nvPr/>
            </p:nvSpPr>
            <p:spPr>
              <a:xfrm>
                <a:off x="226710" y="6071655"/>
                <a:ext cx="15747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7.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개발 일정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01129" y="3666876"/>
                <a:ext cx="1574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4</a:t>
                </a:r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주요 서비스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18820" y="4451286"/>
                <a:ext cx="1574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5.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주요 기술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67802" y="1233073"/>
                <a:ext cx="1508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ko-KR" altLang="en-US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기획 배경 </a:t>
                </a:r>
                <a:endParaRPr lang="en-US" altLang="ko-KR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  <a:p>
                <a:r>
                  <a:rPr lang="ko-KR" altLang="en-US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    및 근거</a:t>
                </a:r>
                <a:endParaRPr lang="ko-KR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20250" y="2135674"/>
                <a:ext cx="15080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2.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벤치 </a:t>
                </a:r>
                <a:r>
                  <a:rPr lang="ko-KR" altLang="en-US" dirty="0" err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마킹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 </a:t>
                </a:r>
                <a:endPara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18820" y="5285311"/>
                <a:ext cx="13652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6.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기대 효과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94545" y="2919402"/>
                <a:ext cx="17897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3.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타겟 유저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25435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032743" y="414759"/>
            <a:ext cx="2539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자기개발 선호도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616570" y="1091153"/>
            <a:ext cx="7165856" cy="5615051"/>
            <a:chOff x="4616570" y="1091153"/>
            <a:chExt cx="7165856" cy="561505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33" t="4458" r="20412"/>
            <a:stretch/>
          </p:blipFill>
          <p:spPr>
            <a:xfrm>
              <a:off x="4616570" y="1091153"/>
              <a:ext cx="5372101" cy="5615051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9480794" y="5972174"/>
              <a:ext cx="2301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자료제공 </a:t>
              </a:r>
              <a:r>
                <a:rPr lang="en-US" altLang="ko-KR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: </a:t>
              </a:r>
              <a:r>
                <a:rPr lang="ko-KR" altLang="en-US" sz="20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강사닷컴</a:t>
              </a:r>
              <a:endPara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8068044" y="3244334"/>
              <a:ext cx="875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30.1 %</a:t>
              </a:r>
              <a:endParaRPr lang="ko-KR" altLang="en-US" dirty="0">
                <a:solidFill>
                  <a:srgbClr val="FF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630263" y="5239343"/>
              <a:ext cx="875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24.8 %</a:t>
              </a:r>
              <a:endParaRPr lang="ko-KR" altLang="en-US" dirty="0">
                <a:solidFill>
                  <a:srgbClr val="FF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85636" y="5173247"/>
              <a:ext cx="875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effectLst>
                    <a:outerShdw blurRad="38100" dist="38100" dir="2700000" algn="tl">
                      <a:schemeClr val="bg1"/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14.7 %</a:t>
              </a:r>
              <a:endParaRPr lang="ko-KR" altLang="en-US" dirty="0">
                <a:effectLst>
                  <a:outerShdw blurRad="38100" dist="38100" dir="2700000" algn="tl">
                    <a:schemeClr val="bg1"/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58978" y="3927602"/>
              <a:ext cx="760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effectLst>
                    <a:outerShdw blurRad="38100" dist="38100" dir="2700000" algn="tl">
                      <a:schemeClr val="bg1"/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9.8 %</a:t>
              </a:r>
              <a:endParaRPr lang="ko-KR" altLang="en-US" dirty="0">
                <a:effectLst>
                  <a:outerShdw blurRad="38100" dist="38100" dir="2700000" algn="tl">
                    <a:schemeClr val="bg1"/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39050" y="2917743"/>
              <a:ext cx="760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effectLst>
                    <a:outerShdw blurRad="38100" dist="38100" dir="2700000" algn="tl">
                      <a:schemeClr val="bg1"/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7.3 %</a:t>
              </a:r>
              <a:endParaRPr lang="ko-KR" altLang="en-US" dirty="0">
                <a:effectLst>
                  <a:outerShdw blurRad="38100" dist="38100" dir="2700000" algn="tl">
                    <a:schemeClr val="bg1"/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205296" y="2190819"/>
              <a:ext cx="875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effectLst>
                    <a:outerShdw blurRad="38100" dist="38100" dir="2700000" algn="tl">
                      <a:schemeClr val="bg1"/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13.3 %</a:t>
              </a:r>
              <a:endParaRPr lang="ko-KR" altLang="en-US" dirty="0">
                <a:effectLst>
                  <a:outerShdw blurRad="38100" dist="38100" dir="2700000" algn="tl">
                    <a:schemeClr val="bg1"/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05400" y="495300"/>
            <a:ext cx="427343" cy="427343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4859058" y="1329762"/>
            <a:ext cx="4841954" cy="4880168"/>
            <a:chOff x="4859058" y="1354700"/>
            <a:chExt cx="4841954" cy="4880168"/>
          </a:xfrm>
        </p:grpSpPr>
        <p:sp>
          <p:nvSpPr>
            <p:cNvPr id="10" name="원형 9"/>
            <p:cNvSpPr/>
            <p:nvPr/>
          </p:nvSpPr>
          <p:spPr>
            <a:xfrm rot="5400000">
              <a:off x="4861986" y="1367701"/>
              <a:ext cx="4836039" cy="4841895"/>
            </a:xfrm>
            <a:prstGeom prst="pie">
              <a:avLst>
                <a:gd name="adj1" fmla="val 10838731"/>
                <a:gd name="adj2" fmla="val 17313740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원형 27"/>
            <p:cNvSpPr/>
            <p:nvPr/>
          </p:nvSpPr>
          <p:spPr>
            <a:xfrm rot="11662860">
              <a:off x="4866439" y="1354700"/>
              <a:ext cx="4834573" cy="4880168"/>
            </a:xfrm>
            <a:prstGeom prst="pie">
              <a:avLst>
                <a:gd name="adj1" fmla="val 11039506"/>
                <a:gd name="adj2" fmla="val 16418720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0" y="0"/>
            <a:ext cx="2087576" cy="6858000"/>
            <a:chOff x="0" y="0"/>
            <a:chExt cx="2087576" cy="6858000"/>
          </a:xfrm>
        </p:grpSpPr>
        <p:sp>
          <p:nvSpPr>
            <p:cNvPr id="30" name="직사각형 29"/>
            <p:cNvSpPr/>
            <p:nvPr/>
          </p:nvSpPr>
          <p:spPr>
            <a:xfrm>
              <a:off x="0" y="0"/>
              <a:ext cx="2087576" cy="6858000"/>
            </a:xfrm>
            <a:prstGeom prst="rect">
              <a:avLst/>
            </a:prstGeom>
            <a:solidFill>
              <a:srgbClr val="93C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194545" y="237351"/>
              <a:ext cx="1789754" cy="6203636"/>
              <a:chOff x="194545" y="237351"/>
              <a:chExt cx="1789754" cy="6203636"/>
            </a:xfrm>
          </p:grpSpPr>
          <p:grpSp>
            <p:nvGrpSpPr>
              <p:cNvPr id="32" name="그룹 31"/>
              <p:cNvGrpSpPr/>
              <p:nvPr/>
            </p:nvGrpSpPr>
            <p:grpSpPr>
              <a:xfrm>
                <a:off x="226710" y="237351"/>
                <a:ext cx="1590000" cy="700628"/>
                <a:chOff x="236653" y="390525"/>
                <a:chExt cx="1590000" cy="700628"/>
              </a:xfrm>
            </p:grpSpPr>
            <p:sp>
              <p:nvSpPr>
                <p:cNvPr id="40" name="TextBox 39"/>
                <p:cNvSpPr txBox="1"/>
                <p:nvPr/>
              </p:nvSpPr>
              <p:spPr>
                <a:xfrm>
                  <a:off x="667467" y="537155"/>
                  <a:ext cx="1159186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3000" dirty="0" smtClean="0">
                      <a:ln w="3175" cmpd="dbl">
                        <a:noFill/>
                      </a:ln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chemeClr val="tx1">
                            <a:alpha val="43000"/>
                          </a:schemeClr>
                        </a:outerShdw>
                      </a:effectLst>
                      <a:latin typeface="08서울남산체 B" panose="02020603020101020101" pitchFamily="18" charset="-127"/>
                      <a:ea typeface="08서울남산체 B" panose="02020603020101020101" pitchFamily="18" charset="-127"/>
                    </a:rPr>
                    <a:t>목차</a:t>
                  </a:r>
                  <a:endParaRPr lang="ko-KR" altLang="en-US" sz="3000" dirty="0">
                    <a:ln w="3175" cmpd="dbl"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chemeClr val="tx1">
                          <a:alpha val="43000"/>
                        </a:scheme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endParaRPr>
                </a:p>
              </p:txBody>
            </p:sp>
            <p:pic>
              <p:nvPicPr>
                <p:cNvPr id="41" name="그림 40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653" y="390525"/>
                  <a:ext cx="666600" cy="630906"/>
                </a:xfrm>
                <a:prstGeom prst="rect">
                  <a:avLst/>
                </a:prstGeom>
              </p:spPr>
            </p:pic>
          </p:grpSp>
          <p:sp>
            <p:nvSpPr>
              <p:cNvPr id="33" name="TextBox 32"/>
              <p:cNvSpPr txBox="1"/>
              <p:nvPr/>
            </p:nvSpPr>
            <p:spPr>
              <a:xfrm>
                <a:off x="226710" y="6071655"/>
                <a:ext cx="15747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7.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개발 일정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01129" y="3666876"/>
                <a:ext cx="1574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4</a:t>
                </a:r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주요 서비스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18820" y="4451286"/>
                <a:ext cx="1574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5.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주요 기술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67802" y="1233073"/>
                <a:ext cx="1508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ko-KR" altLang="en-US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기획 배경 </a:t>
                </a:r>
                <a:endParaRPr lang="en-US" altLang="ko-KR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  <a:p>
                <a:r>
                  <a:rPr lang="ko-KR" altLang="en-US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    및 근거</a:t>
                </a:r>
                <a:endParaRPr lang="ko-KR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20250" y="2135674"/>
                <a:ext cx="15080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2.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벤치 </a:t>
                </a:r>
                <a:r>
                  <a:rPr lang="ko-KR" altLang="en-US" dirty="0" err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마킹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 </a:t>
                </a:r>
                <a:endPara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18820" y="5285311"/>
                <a:ext cx="13652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6.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기대 효과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94545" y="2919402"/>
                <a:ext cx="17897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3.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타겟 유저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811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4409620" y="414759"/>
            <a:ext cx="7372806" cy="6063830"/>
            <a:chOff x="4409620" y="414759"/>
            <a:chExt cx="7372806" cy="6063830"/>
          </a:xfrm>
        </p:grpSpPr>
        <p:grpSp>
          <p:nvGrpSpPr>
            <p:cNvPr id="7" name="그룹 6"/>
            <p:cNvGrpSpPr/>
            <p:nvPr/>
          </p:nvGrpSpPr>
          <p:grpSpPr>
            <a:xfrm>
              <a:off x="4409620" y="414759"/>
              <a:ext cx="7372806" cy="6063830"/>
              <a:chOff x="4409620" y="414759"/>
              <a:chExt cx="7372806" cy="6063830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4409620" y="414759"/>
                <a:ext cx="7372806" cy="6063830"/>
                <a:chOff x="4409620" y="414759"/>
                <a:chExt cx="7372806" cy="6063830"/>
              </a:xfrm>
            </p:grpSpPr>
            <p:pic>
              <p:nvPicPr>
                <p:cNvPr id="45" name="그림 44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8225" t="4993" r="20441" b="4512"/>
                <a:stretch/>
              </p:blipFill>
              <p:spPr>
                <a:xfrm>
                  <a:off x="4409620" y="1116014"/>
                  <a:ext cx="5534026" cy="5362575"/>
                </a:xfrm>
                <a:prstGeom prst="rect">
                  <a:avLst/>
                </a:prstGeom>
              </p:spPr>
            </p:pic>
            <p:sp>
              <p:nvSpPr>
                <p:cNvPr id="56" name="TextBox 55"/>
                <p:cNvSpPr txBox="1"/>
                <p:nvPr/>
              </p:nvSpPr>
              <p:spPr>
                <a:xfrm>
                  <a:off x="6032743" y="414759"/>
                  <a:ext cx="253975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28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08서울남산체 B" panose="02020603020101020101" pitchFamily="18" charset="-127"/>
                      <a:ea typeface="08서울남산체 B" panose="02020603020101020101" pitchFamily="18" charset="-127"/>
                    </a:rPr>
                    <a:t>외국어 공부방법</a:t>
                  </a:r>
                  <a:endParaRPr lang="ko-KR" alt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endParaRPr>
                </a:p>
              </p:txBody>
            </p:sp>
            <p:pic>
              <p:nvPicPr>
                <p:cNvPr id="57" name="그림 5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5605400" y="495300"/>
                  <a:ext cx="427343" cy="427343"/>
                </a:xfrm>
                <a:prstGeom prst="rect">
                  <a:avLst/>
                </a:prstGeom>
              </p:spPr>
            </p:pic>
            <p:sp>
              <p:nvSpPr>
                <p:cNvPr id="58" name="TextBox 57"/>
                <p:cNvSpPr txBox="1"/>
                <p:nvPr/>
              </p:nvSpPr>
              <p:spPr>
                <a:xfrm>
                  <a:off x="9480794" y="5972174"/>
                  <a:ext cx="230163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20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08서울남산체 B" panose="02020603020101020101" pitchFamily="18" charset="-127"/>
                      <a:ea typeface="08서울남산체 B" panose="02020603020101020101" pitchFamily="18" charset="-127"/>
                    </a:rPr>
                    <a:t>자료제공 </a:t>
                  </a:r>
                  <a:r>
                    <a:rPr lang="en-US" altLang="ko-KR" sz="20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08서울남산체 B" panose="02020603020101020101" pitchFamily="18" charset="-127"/>
                      <a:ea typeface="08서울남산체 B" panose="02020603020101020101" pitchFamily="18" charset="-127"/>
                    </a:rPr>
                    <a:t>: </a:t>
                  </a:r>
                  <a:r>
                    <a:rPr lang="ko-KR" altLang="en-US" sz="2000" dirty="0" err="1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08서울남산체 B" panose="02020603020101020101" pitchFamily="18" charset="-127"/>
                      <a:ea typeface="08서울남산체 B" panose="02020603020101020101" pitchFamily="18" charset="-127"/>
                    </a:rPr>
                    <a:t>강사닷컴</a:t>
                  </a:r>
                  <a:endParaRPr lang="ko-KR" alt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endParaRPr>
                </a:p>
              </p:txBody>
            </p:sp>
          </p:grpSp>
          <p:sp>
            <p:nvSpPr>
              <p:cNvPr id="6" name="TextBox 5"/>
              <p:cNvSpPr txBox="1"/>
              <p:nvPr/>
            </p:nvSpPr>
            <p:spPr>
              <a:xfrm>
                <a:off x="6114595" y="1952624"/>
                <a:ext cx="800554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9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7.8%</a:t>
                </a:r>
                <a:endParaRPr lang="ko-KR" altLang="en-US" sz="19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418794" y="2508810"/>
                <a:ext cx="800554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9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8.1%</a:t>
                </a:r>
                <a:endParaRPr lang="ko-KR" altLang="en-US" sz="19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080655" y="3792538"/>
                <a:ext cx="885412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9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10.6%</a:t>
                </a:r>
                <a:endParaRPr lang="ko-KR" altLang="en-US" sz="19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6015448" y="4872572"/>
                <a:ext cx="8854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21%</a:t>
                </a:r>
                <a:endParaRPr lang="ko-KR" alt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7821094" y="4868910"/>
                <a:ext cx="8854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22.5%</a:t>
                </a:r>
                <a:endParaRPr lang="ko-KR" altLang="en-US" sz="2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6929438" y="1647002"/>
                <a:ext cx="8854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2.3%</a:t>
                </a:r>
                <a:endParaRPr lang="ko-KR" alt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8834538" y="4579484"/>
              <a:ext cx="485775" cy="390525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4821385" y="1346387"/>
            <a:ext cx="4921190" cy="4880168"/>
            <a:chOff x="4883262" y="1346387"/>
            <a:chExt cx="4858893" cy="4880168"/>
          </a:xfrm>
        </p:grpSpPr>
        <p:sp>
          <p:nvSpPr>
            <p:cNvPr id="71" name="원형 70"/>
            <p:cNvSpPr/>
            <p:nvPr/>
          </p:nvSpPr>
          <p:spPr>
            <a:xfrm rot="5400000">
              <a:off x="4895393" y="1335024"/>
              <a:ext cx="4834573" cy="4858835"/>
            </a:xfrm>
            <a:prstGeom prst="pie">
              <a:avLst>
                <a:gd name="adj1" fmla="val 10780754"/>
                <a:gd name="adj2" fmla="val 16830179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원형 71"/>
            <p:cNvSpPr/>
            <p:nvPr/>
          </p:nvSpPr>
          <p:spPr>
            <a:xfrm rot="11662860">
              <a:off x="4907582" y="1346387"/>
              <a:ext cx="4834573" cy="4880168"/>
            </a:xfrm>
            <a:prstGeom prst="pie">
              <a:avLst>
                <a:gd name="adj1" fmla="val 10539018"/>
                <a:gd name="adj2" fmla="val 15426016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0" y="0"/>
            <a:ext cx="2087576" cy="6858000"/>
            <a:chOff x="0" y="0"/>
            <a:chExt cx="2087576" cy="6858000"/>
          </a:xfrm>
        </p:grpSpPr>
        <p:sp>
          <p:nvSpPr>
            <p:cNvPr id="41" name="직사각형 40"/>
            <p:cNvSpPr/>
            <p:nvPr/>
          </p:nvSpPr>
          <p:spPr>
            <a:xfrm>
              <a:off x="0" y="0"/>
              <a:ext cx="2087576" cy="6858000"/>
            </a:xfrm>
            <a:prstGeom prst="rect">
              <a:avLst/>
            </a:prstGeom>
            <a:solidFill>
              <a:srgbClr val="93C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194545" y="237351"/>
              <a:ext cx="1789754" cy="6203636"/>
              <a:chOff x="194545" y="237351"/>
              <a:chExt cx="1789754" cy="6203636"/>
            </a:xfrm>
          </p:grpSpPr>
          <p:grpSp>
            <p:nvGrpSpPr>
              <p:cNvPr id="43" name="그룹 42"/>
              <p:cNvGrpSpPr/>
              <p:nvPr/>
            </p:nvGrpSpPr>
            <p:grpSpPr>
              <a:xfrm>
                <a:off x="226710" y="237351"/>
                <a:ext cx="1590000" cy="700628"/>
                <a:chOff x="236653" y="390525"/>
                <a:chExt cx="1590000" cy="700628"/>
              </a:xfrm>
            </p:grpSpPr>
            <p:sp>
              <p:nvSpPr>
                <p:cNvPr id="53" name="TextBox 52"/>
                <p:cNvSpPr txBox="1"/>
                <p:nvPr/>
              </p:nvSpPr>
              <p:spPr>
                <a:xfrm>
                  <a:off x="667467" y="537155"/>
                  <a:ext cx="1159186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3000" dirty="0" smtClean="0">
                      <a:ln w="3175" cmpd="dbl">
                        <a:noFill/>
                      </a:ln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chemeClr val="tx1">
                            <a:alpha val="43000"/>
                          </a:schemeClr>
                        </a:outerShdw>
                      </a:effectLst>
                      <a:latin typeface="08서울남산체 B" panose="02020603020101020101" pitchFamily="18" charset="-127"/>
                      <a:ea typeface="08서울남산체 B" panose="02020603020101020101" pitchFamily="18" charset="-127"/>
                    </a:rPr>
                    <a:t>목차</a:t>
                  </a:r>
                  <a:endParaRPr lang="ko-KR" altLang="en-US" sz="3000" dirty="0">
                    <a:ln w="3175" cmpd="dbl"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chemeClr val="tx1">
                          <a:alpha val="43000"/>
                        </a:scheme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endParaRPr>
                </a:p>
              </p:txBody>
            </p:sp>
            <p:pic>
              <p:nvPicPr>
                <p:cNvPr id="54" name="그림 53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653" y="390525"/>
                  <a:ext cx="666600" cy="630906"/>
                </a:xfrm>
                <a:prstGeom prst="rect">
                  <a:avLst/>
                </a:prstGeom>
              </p:spPr>
            </p:pic>
          </p:grpSp>
          <p:sp>
            <p:nvSpPr>
              <p:cNvPr id="44" name="TextBox 43"/>
              <p:cNvSpPr txBox="1"/>
              <p:nvPr/>
            </p:nvSpPr>
            <p:spPr>
              <a:xfrm>
                <a:off x="226710" y="6071655"/>
                <a:ext cx="15747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7.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개발 일정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01129" y="3666876"/>
                <a:ext cx="1574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4</a:t>
                </a:r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주요 서비스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18820" y="4451286"/>
                <a:ext cx="1574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5.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주요 기술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67802" y="1233073"/>
                <a:ext cx="1508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ko-KR" altLang="en-US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기획 배경 </a:t>
                </a:r>
                <a:endParaRPr lang="en-US" altLang="ko-KR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  <a:p>
                <a:r>
                  <a:rPr lang="ko-KR" altLang="en-US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    및 근거</a:t>
                </a:r>
                <a:endParaRPr lang="ko-KR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20250" y="2135674"/>
                <a:ext cx="15080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2.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벤치 </a:t>
                </a:r>
                <a:r>
                  <a:rPr lang="ko-KR" altLang="en-US" dirty="0" err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마킹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 </a:t>
                </a:r>
                <a:endPara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18820" y="5285311"/>
                <a:ext cx="13652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6.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기대 효과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94545" y="2919402"/>
                <a:ext cx="17897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3.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타겟 유저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47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2518390" y="889839"/>
            <a:ext cx="3194850" cy="4346129"/>
            <a:chOff x="303035" y="1485206"/>
            <a:chExt cx="3619575" cy="5018117"/>
          </a:xfrm>
        </p:grpSpPr>
        <p:sp>
          <p:nvSpPr>
            <p:cNvPr id="14" name="직사각형 13"/>
            <p:cNvSpPr/>
            <p:nvPr/>
          </p:nvSpPr>
          <p:spPr>
            <a:xfrm>
              <a:off x="303035" y="1485206"/>
              <a:ext cx="3619575" cy="50181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_x218861872" descr="EMB000017343b5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636" y="1780611"/>
              <a:ext cx="3082371" cy="4427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그룹 2"/>
          <p:cNvGrpSpPr/>
          <p:nvPr/>
        </p:nvGrpSpPr>
        <p:grpSpPr>
          <a:xfrm>
            <a:off x="5851813" y="1025558"/>
            <a:ext cx="5972176" cy="4526352"/>
            <a:chOff x="5965250" y="708687"/>
            <a:chExt cx="5972176" cy="4526352"/>
          </a:xfrm>
        </p:grpSpPr>
        <p:grpSp>
          <p:nvGrpSpPr>
            <p:cNvPr id="16" name="그룹 15"/>
            <p:cNvGrpSpPr/>
            <p:nvPr/>
          </p:nvGrpSpPr>
          <p:grpSpPr>
            <a:xfrm>
              <a:off x="6001112" y="708687"/>
              <a:ext cx="5845655" cy="2001121"/>
              <a:chOff x="207152" y="1321414"/>
              <a:chExt cx="6509532" cy="2136681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207152" y="1321414"/>
                <a:ext cx="6509532" cy="21366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8" name="그림 1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915" y="1466428"/>
                <a:ext cx="6134041" cy="1825412"/>
              </a:xfrm>
              <a:prstGeom prst="rect">
                <a:avLst/>
              </a:prstGeom>
            </p:spPr>
          </p:pic>
        </p:grpSp>
        <p:grpSp>
          <p:nvGrpSpPr>
            <p:cNvPr id="19" name="그룹 18"/>
            <p:cNvGrpSpPr/>
            <p:nvPr/>
          </p:nvGrpSpPr>
          <p:grpSpPr>
            <a:xfrm>
              <a:off x="5965250" y="2554101"/>
              <a:ext cx="5972176" cy="2680938"/>
              <a:chOff x="2994685" y="3580151"/>
              <a:chExt cx="6598201" cy="2961965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2994685" y="3580151"/>
                <a:ext cx="6598201" cy="29619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1" name="그림 20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92372" y="3746406"/>
                <a:ext cx="6159446" cy="2710156"/>
              </a:xfrm>
              <a:prstGeom prst="rect">
                <a:avLst/>
              </a:prstGeom>
            </p:spPr>
          </p:pic>
        </p:grpSp>
      </p:grpSp>
      <p:pic>
        <p:nvPicPr>
          <p:cNvPr id="23" name="그림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2756">
            <a:off x="3712970" y="827764"/>
            <a:ext cx="374810" cy="37481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2756">
            <a:off x="8435055" y="838155"/>
            <a:ext cx="374810" cy="37481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694237" y="5376019"/>
            <a:ext cx="284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&lt;  100LS </a:t>
            </a:r>
            <a:r>
              <a:rPr lang="ko-KR" altLang="en-US" b="1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법과 관련된 책  </a:t>
            </a:r>
            <a:r>
              <a:rPr lang="en-US" altLang="ko-KR" b="1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&gt;</a:t>
            </a:r>
            <a:endParaRPr lang="ko-KR" altLang="en-US" b="1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20279" y="5639001"/>
            <a:ext cx="503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&lt;  </a:t>
            </a:r>
            <a:r>
              <a:rPr lang="ko-KR" altLang="en-US" b="1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해마 학습법 </a:t>
            </a:r>
            <a:r>
              <a:rPr lang="en-US" altLang="ko-KR" b="1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- </a:t>
            </a:r>
            <a:r>
              <a:rPr lang="ko-KR" altLang="en-US" b="1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기억력을 향상 시켜주는 학습법  </a:t>
            </a:r>
            <a:r>
              <a:rPr lang="en-US" altLang="ko-KR" b="1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&gt;</a:t>
            </a:r>
            <a:endParaRPr lang="ko-KR" altLang="en-US" b="1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163520" y="4789550"/>
            <a:ext cx="87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실험 전</a:t>
            </a:r>
            <a:endParaRPr lang="ko-KR" altLang="en-US" b="1" dirty="0">
              <a:solidFill>
                <a:srgbClr val="FF0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168107" y="4104628"/>
            <a:ext cx="87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실험 후</a:t>
            </a:r>
            <a:endParaRPr lang="ko-KR" altLang="en-US" b="1" dirty="0">
              <a:solidFill>
                <a:srgbClr val="FF0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0" y="0"/>
            <a:ext cx="2087576" cy="6858000"/>
            <a:chOff x="0" y="0"/>
            <a:chExt cx="2087576" cy="6858000"/>
          </a:xfrm>
        </p:grpSpPr>
        <p:sp>
          <p:nvSpPr>
            <p:cNvPr id="41" name="직사각형 40"/>
            <p:cNvSpPr/>
            <p:nvPr/>
          </p:nvSpPr>
          <p:spPr>
            <a:xfrm>
              <a:off x="0" y="0"/>
              <a:ext cx="2087576" cy="6858000"/>
            </a:xfrm>
            <a:prstGeom prst="rect">
              <a:avLst/>
            </a:prstGeom>
            <a:solidFill>
              <a:srgbClr val="93C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194545" y="237351"/>
              <a:ext cx="1789754" cy="6203636"/>
              <a:chOff x="194545" y="237351"/>
              <a:chExt cx="1789754" cy="6203636"/>
            </a:xfrm>
          </p:grpSpPr>
          <p:grpSp>
            <p:nvGrpSpPr>
              <p:cNvPr id="43" name="그룹 42"/>
              <p:cNvGrpSpPr/>
              <p:nvPr/>
            </p:nvGrpSpPr>
            <p:grpSpPr>
              <a:xfrm>
                <a:off x="226710" y="237351"/>
                <a:ext cx="1590000" cy="700628"/>
                <a:chOff x="236653" y="390525"/>
                <a:chExt cx="1590000" cy="700628"/>
              </a:xfrm>
            </p:grpSpPr>
            <p:sp>
              <p:nvSpPr>
                <p:cNvPr id="52" name="TextBox 51"/>
                <p:cNvSpPr txBox="1"/>
                <p:nvPr/>
              </p:nvSpPr>
              <p:spPr>
                <a:xfrm>
                  <a:off x="667467" y="537155"/>
                  <a:ext cx="1159186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3000" dirty="0" smtClean="0">
                      <a:ln w="3175" cmpd="dbl">
                        <a:noFill/>
                      </a:ln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chemeClr val="tx1">
                            <a:alpha val="43000"/>
                          </a:schemeClr>
                        </a:outerShdw>
                      </a:effectLst>
                      <a:latin typeface="08서울남산체 B" panose="02020603020101020101" pitchFamily="18" charset="-127"/>
                      <a:ea typeface="08서울남산체 B" panose="02020603020101020101" pitchFamily="18" charset="-127"/>
                    </a:rPr>
                    <a:t>목차</a:t>
                  </a:r>
                  <a:endParaRPr lang="ko-KR" altLang="en-US" sz="3000" dirty="0">
                    <a:ln w="3175" cmpd="dbl"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chemeClr val="tx1">
                          <a:alpha val="43000"/>
                        </a:scheme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endParaRPr>
                </a:p>
              </p:txBody>
            </p:sp>
            <p:pic>
              <p:nvPicPr>
                <p:cNvPr id="53" name="그림 52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653" y="390525"/>
                  <a:ext cx="666600" cy="630906"/>
                </a:xfrm>
                <a:prstGeom prst="rect">
                  <a:avLst/>
                </a:prstGeom>
              </p:spPr>
            </p:pic>
          </p:grpSp>
          <p:sp>
            <p:nvSpPr>
              <p:cNvPr id="44" name="TextBox 43"/>
              <p:cNvSpPr txBox="1"/>
              <p:nvPr/>
            </p:nvSpPr>
            <p:spPr>
              <a:xfrm>
                <a:off x="226710" y="6071655"/>
                <a:ext cx="15747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7.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개발 일정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01129" y="3666876"/>
                <a:ext cx="1574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4</a:t>
                </a:r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주요 서비스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18820" y="4451286"/>
                <a:ext cx="1574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5.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주요 기술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67802" y="1233073"/>
                <a:ext cx="1508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ko-KR" altLang="en-US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기획 배경 </a:t>
                </a:r>
                <a:endParaRPr lang="en-US" altLang="ko-KR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  <a:p>
                <a:r>
                  <a:rPr lang="ko-KR" altLang="en-US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    및 근거</a:t>
                </a:r>
                <a:endParaRPr lang="ko-KR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20250" y="2135674"/>
                <a:ext cx="15080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2.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벤치 </a:t>
                </a:r>
                <a:r>
                  <a:rPr lang="ko-KR" altLang="en-US" dirty="0" err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마킹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 </a:t>
                </a:r>
                <a:endPara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18820" y="5285311"/>
                <a:ext cx="13652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6.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기대 효과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94545" y="2919402"/>
                <a:ext cx="17897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3.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타겟 유저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376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0" y="0"/>
            <a:ext cx="2087576" cy="6858000"/>
            <a:chOff x="0" y="0"/>
            <a:chExt cx="2087576" cy="6858000"/>
          </a:xfrm>
        </p:grpSpPr>
        <p:sp>
          <p:nvSpPr>
            <p:cNvPr id="24" name="직사각형 23"/>
            <p:cNvSpPr/>
            <p:nvPr/>
          </p:nvSpPr>
          <p:spPr>
            <a:xfrm>
              <a:off x="0" y="0"/>
              <a:ext cx="2087576" cy="6858000"/>
            </a:xfrm>
            <a:prstGeom prst="rect">
              <a:avLst/>
            </a:prstGeom>
            <a:solidFill>
              <a:srgbClr val="93C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194545" y="237351"/>
              <a:ext cx="1789754" cy="6203636"/>
              <a:chOff x="194545" y="237351"/>
              <a:chExt cx="1789754" cy="6203636"/>
            </a:xfrm>
          </p:grpSpPr>
          <p:grpSp>
            <p:nvGrpSpPr>
              <p:cNvPr id="26" name="그룹 25"/>
              <p:cNvGrpSpPr/>
              <p:nvPr/>
            </p:nvGrpSpPr>
            <p:grpSpPr>
              <a:xfrm>
                <a:off x="226710" y="237351"/>
                <a:ext cx="1590000" cy="700628"/>
                <a:chOff x="236653" y="390525"/>
                <a:chExt cx="1590000" cy="700628"/>
              </a:xfrm>
            </p:grpSpPr>
            <p:sp>
              <p:nvSpPr>
                <p:cNvPr id="34" name="TextBox 33"/>
                <p:cNvSpPr txBox="1"/>
                <p:nvPr/>
              </p:nvSpPr>
              <p:spPr>
                <a:xfrm>
                  <a:off x="667467" y="537155"/>
                  <a:ext cx="1159186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3000" dirty="0" smtClean="0">
                      <a:ln w="3175" cmpd="dbl">
                        <a:noFill/>
                      </a:ln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chemeClr val="tx1">
                            <a:alpha val="43000"/>
                          </a:schemeClr>
                        </a:outerShdw>
                      </a:effectLst>
                      <a:latin typeface="08서울남산체 B" panose="02020603020101020101" pitchFamily="18" charset="-127"/>
                      <a:ea typeface="08서울남산체 B" panose="02020603020101020101" pitchFamily="18" charset="-127"/>
                    </a:rPr>
                    <a:t>목차</a:t>
                  </a:r>
                  <a:endParaRPr lang="ko-KR" altLang="en-US" sz="3000" dirty="0">
                    <a:ln w="3175" cmpd="dbl"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chemeClr val="tx1">
                          <a:alpha val="43000"/>
                        </a:scheme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endParaRPr>
                </a:p>
              </p:txBody>
            </p:sp>
            <p:pic>
              <p:nvPicPr>
                <p:cNvPr id="35" name="그림 3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653" y="390525"/>
                  <a:ext cx="666600" cy="630906"/>
                </a:xfrm>
                <a:prstGeom prst="rect">
                  <a:avLst/>
                </a:prstGeom>
              </p:spPr>
            </p:pic>
          </p:grpSp>
          <p:sp>
            <p:nvSpPr>
              <p:cNvPr id="27" name="TextBox 26"/>
              <p:cNvSpPr txBox="1"/>
              <p:nvPr/>
            </p:nvSpPr>
            <p:spPr>
              <a:xfrm>
                <a:off x="226710" y="6071655"/>
                <a:ext cx="15747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7.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개발 일정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01129" y="3666876"/>
                <a:ext cx="1574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4</a:t>
                </a:r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주요 서비스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18820" y="4451286"/>
                <a:ext cx="1574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5.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주요 기술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67802" y="1233073"/>
                <a:ext cx="1508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기획 배경 </a:t>
                </a:r>
                <a:endPara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  <a:p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    및 근거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20250" y="2135674"/>
                <a:ext cx="15080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2. </a:t>
                </a:r>
                <a:r>
                  <a:rPr lang="ko-KR" altLang="en-US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벤치 </a:t>
                </a:r>
                <a:r>
                  <a:rPr lang="ko-KR" altLang="en-US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마킹</a:t>
                </a:r>
                <a:r>
                  <a:rPr lang="ko-KR" altLang="en-US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 </a:t>
                </a:r>
                <a:endParaRPr lang="en-US" altLang="ko-KR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18820" y="5285311"/>
                <a:ext cx="13652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6.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기대 효과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94545" y="2919402"/>
                <a:ext cx="17897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3.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타겟 유저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3193988" y="1073322"/>
            <a:ext cx="3704082" cy="1671074"/>
            <a:chOff x="3326092" y="1556238"/>
            <a:chExt cx="3704082" cy="1671074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39744" y1="18367" x2="39744" y2="18367"/>
                          <a14:foregroundMark x1="54359" y1="32398" x2="54359" y2="32398"/>
                          <a14:foregroundMark x1="54872" y1="32398" x2="54872" y2="32398"/>
                          <a14:foregroundMark x1="54872" y1="30357" x2="54872" y2="30357"/>
                          <a14:foregroundMark x1="56410" y1="26531" x2="56410" y2="26531"/>
                          <a14:foregroundMark x1="68205" y1="22449" x2="68205" y2="22449"/>
                          <a14:foregroundMark x1="68205" y1="22449" x2="68205" y2="22449"/>
                          <a14:foregroundMark x1="70256" y1="21684" x2="70256" y2="21684"/>
                          <a14:foregroundMark x1="70256" y1="21684" x2="74872" y2="27806"/>
                          <a14:foregroundMark x1="74872" y1="32398" x2="76410" y2="46939"/>
                          <a14:foregroundMark x1="76410" y1="46939" x2="76410" y2="46939"/>
                          <a14:foregroundMark x1="73077" y1="50255" x2="68205" y2="52296"/>
                          <a14:foregroundMark x1="46410" y1="60969" x2="31026" y2="81378"/>
                          <a14:foregroundMark x1="27692" y1="79337" x2="27692" y2="79337"/>
                          <a14:foregroundMark x1="15641" y1="83418" x2="11795" y2="89286"/>
                          <a14:foregroundMark x1="11795" y1="89286" x2="11795" y2="89286"/>
                          <a14:foregroundMark x1="28974" y1="89286" x2="31795" y2="89286"/>
                          <a14:foregroundMark x1="43590" y1="93367" x2="47692" y2="95408"/>
                          <a14:foregroundMark x1="62308" y1="95408" x2="62308" y2="95408"/>
                          <a14:foregroundMark x1="76410" y1="91327" x2="76410" y2="91327"/>
                          <a14:foregroundMark x1="79744" y1="85969" x2="79744" y2="85969"/>
                          <a14:foregroundMark x1="82308" y1="84694" x2="82308" y2="84694"/>
                          <a14:foregroundMark x1="68974" y1="19898" x2="68974" y2="19898"/>
                          <a14:foregroundMark x1="61026" y1="18367" x2="45641" y2="22449"/>
                          <a14:foregroundMark x1="34359" y1="17857" x2="30256" y2="16582"/>
                          <a14:foregroundMark x1="21026" y1="10459" x2="17692" y2="10459"/>
                          <a14:foregroundMark x1="16410" y1="10459" x2="12308" y2="13265"/>
                          <a14:foregroundMark x1="11026" y1="13265" x2="9744" y2="16582"/>
                          <a14:foregroundMark x1="8974" y1="21173" x2="8974" y2="23724"/>
                          <a14:foregroundMark x1="15128" y1="20408" x2="15128" y2="20408"/>
                          <a14:foregroundMark x1="18974" y1="17092" x2="18974" y2="17092"/>
                          <a14:foregroundMark x1="36410" y1="13776" x2="36410" y2="13776"/>
                          <a14:foregroundMark x1="54872" y1="8418" x2="59744" y2="8418"/>
                          <a14:foregroundMark x1="68974" y1="6633" x2="71538" y2="9184"/>
                          <a14:foregroundMark x1="76923" y1="10459" x2="79744" y2="13776"/>
                          <a14:foregroundMark x1="81538" y1="15051" x2="81538" y2="15051"/>
                          <a14:foregroundMark x1="85641" y1="13265" x2="85641" y2="13265"/>
                          <a14:foregroundMark x1="85641" y1="9184" x2="85641" y2="9184"/>
                          <a14:foregroundMark x1="84872" y1="9184" x2="84872" y2="9184"/>
                          <a14:foregroundMark x1="76410" y1="5102" x2="66923" y2="7908"/>
                          <a14:foregroundMark x1="62308" y1="6633" x2="53590" y2="7908"/>
                          <a14:foregroundMark x1="50256" y1="5102" x2="44359" y2="6633"/>
                          <a14:foregroundMark x1="78974" y1="83418" x2="78974" y2="83418"/>
                          <a14:foregroundMark x1="76410" y1="85459" x2="71538" y2="85969"/>
                          <a14:foregroundMark x1="58974" y1="80867" x2="55641" y2="80867"/>
                          <a14:foregroundMark x1="50256" y1="81378" x2="44359" y2="83418"/>
                          <a14:foregroundMark x1="40256" y1="82653" x2="35641" y2="82653"/>
                          <a14:foregroundMark x1="23590" y1="79337" x2="23077" y2="82143"/>
                          <a14:foregroundMark x1="29744" y1="82143" x2="29744" y2="82143"/>
                          <a14:foregroundMark x1="38974" y1="82143" x2="38974" y2="82143"/>
                          <a14:foregroundMark x1="48974" y1="82653" x2="48974" y2="82653"/>
                          <a14:foregroundMark x1="53590" y1="83418" x2="56923" y2="82653"/>
                          <a14:foregroundMark x1="68974" y1="81378" x2="71026" y2="81378"/>
                          <a14:foregroundMark x1="74359" y1="84694" x2="74359" y2="84694"/>
                          <a14:foregroundMark x1="85641" y1="84184" x2="85641" y2="84184"/>
                          <a14:foregroundMark x1="67692" y1="50255" x2="67692" y2="50255"/>
                          <a14:foregroundMark x1="67692" y1="50255" x2="67692" y2="50255"/>
                          <a14:foregroundMark x1="60256" y1="46173" x2="52308" y2="48214"/>
                          <a14:foregroundMark x1="44872" y1="43622" x2="40256" y2="44388"/>
                          <a14:foregroundMark x1="34359" y1="40306" x2="30256" y2="41071"/>
                          <a14:foregroundMark x1="25641" y1="37755" x2="25641" y2="37755"/>
                          <a14:foregroundMark x1="25128" y1="34439" x2="25128" y2="34439"/>
                          <a14:foregroundMark x1="26923" y1="31633" x2="26923" y2="31633"/>
                          <a14:foregroundMark x1="35641" y1="25000" x2="35641" y2="25000"/>
                          <a14:foregroundMark x1="39744" y1="26531" x2="41026" y2="30357"/>
                          <a14:foregroundMark x1="41026" y1="33673" x2="41026" y2="33673"/>
                          <a14:foregroundMark x1="38974" y1="34949" x2="34872" y2="37755"/>
                          <a14:foregroundMark x1="25128" y1="41071" x2="19744" y2="42857"/>
                          <a14:foregroundMark x1="16410" y1="40306" x2="16410" y2="40306"/>
                          <a14:foregroundMark x1="16923" y1="35714" x2="16923" y2="35714"/>
                          <a14:foregroundMark x1="17692" y1="31633" x2="17692" y2="31633"/>
                          <a14:foregroundMark x1="19744" y1="25765" x2="19744" y2="25765"/>
                          <a14:foregroundMark x1="24359" y1="22449" x2="24359" y2="22449"/>
                          <a14:foregroundMark x1="26923" y1="21173" x2="25641" y2="24490"/>
                          <a14:foregroundMark x1="21026" y1="25000" x2="11026" y2="29082"/>
                          <a14:foregroundMark x1="10256" y1="29082" x2="10256" y2="29082"/>
                          <a14:foregroundMark x1="11795" y1="30357" x2="15128" y2="36480"/>
                          <a14:foregroundMark x1="19744" y1="41071" x2="21026" y2="46173"/>
                          <a14:foregroundMark x1="21026" y1="46173" x2="21026" y2="46173"/>
                          <a14:foregroundMark x1="22308" y1="46939" x2="22308" y2="46939"/>
                          <a14:foregroundMark x1="37692" y1="45663" x2="37692" y2="45663"/>
                          <a14:foregroundMark x1="40256" y1="46173" x2="40256" y2="46173"/>
                          <a14:foregroundMark x1="43590" y1="47704" x2="43590" y2="47704"/>
                          <a14:foregroundMark x1="54872" y1="51020" x2="54872" y2="51020"/>
                          <a14:foregroundMark x1="73077" y1="49490" x2="73077" y2="49490"/>
                          <a14:foregroundMark x1="86410" y1="44388" x2="86410" y2="44388"/>
                          <a14:foregroundMark x1="88205" y1="31633" x2="88205" y2="31633"/>
                          <a14:foregroundMark x1="87692" y1="26531" x2="87692" y2="26531"/>
                          <a14:foregroundMark x1="84359" y1="23724" x2="81538" y2="24490"/>
                          <a14:foregroundMark x1="80256" y1="24490" x2="76923" y2="25765"/>
                          <a14:foregroundMark x1="76923" y1="25765" x2="65641" y2="28316"/>
                          <a14:foregroundMark x1="54872" y1="22449" x2="52308" y2="23214"/>
                          <a14:foregroundMark x1="51538" y1="23724" x2="45641" y2="30357"/>
                          <a14:foregroundMark x1="43077" y1="31122" x2="33077" y2="39031"/>
                          <a14:foregroundMark x1="33077" y1="36480" x2="34872" y2="37755"/>
                          <a14:foregroundMark x1="43077" y1="34439" x2="48205" y2="39796"/>
                          <a14:foregroundMark x1="59744" y1="36480" x2="59744" y2="36480"/>
                          <a14:foregroundMark x1="73590" y1="34439" x2="75641" y2="36480"/>
                          <a14:foregroundMark x1="81026" y1="34439" x2="83077" y2="34439"/>
                          <a14:foregroundMark x1="81538" y1="41582" x2="78974" y2="51020"/>
                          <a14:foregroundMark x1="75641" y1="48214" x2="67692" y2="50255"/>
                          <a14:foregroundMark x1="58205" y1="46173" x2="43077" y2="50255"/>
                          <a14:foregroundMark x1="26923" y1="45663" x2="21795" y2="48980"/>
                          <a14:foregroundMark x1="18462" y1="42347" x2="18462" y2="42347"/>
                          <a14:foregroundMark x1="26410" y1="36990" x2="28974" y2="39031"/>
                          <a14:foregroundMark x1="43077" y1="36990" x2="46923" y2="41071"/>
                          <a14:foregroundMark x1="54872" y1="42347" x2="56923" y2="44898"/>
                          <a14:foregroundMark x1="60256" y1="44388" x2="56410" y2="49490"/>
                          <a14:foregroundMark x1="40256" y1="42347" x2="26410" y2="44388"/>
                          <a14:foregroundMark x1="18462" y1="32398" x2="19744" y2="29847"/>
                          <a14:foregroundMark x1="30256" y1="16582" x2="30256" y2="16582"/>
                          <a14:foregroundMark x1="31026" y1="13776" x2="31026" y2="13776"/>
                          <a14:foregroundMark x1="44872" y1="11224" x2="44872" y2="11224"/>
                          <a14:foregroundMark x1="56410" y1="12500" x2="56923" y2="17092"/>
                          <a14:foregroundMark x1="61026" y1="15051" x2="61026" y2="15051"/>
                          <a14:foregroundMark x1="62308" y1="11735" x2="62308" y2="11735"/>
                          <a14:foregroundMark x1="78974" y1="11735" x2="78974" y2="11735"/>
                          <a14:foregroundMark x1="86923" y1="11224" x2="86923" y2="11224"/>
                          <a14:foregroundMark x1="85641" y1="7908" x2="85641" y2="7908"/>
                          <a14:foregroundMark x1="88205" y1="57653" x2="88205" y2="57653"/>
                          <a14:foregroundMark x1="73590" y1="41582" x2="71026" y2="41582"/>
                          <a14:foregroundMark x1="63590" y1="38265" x2="63590" y2="38265"/>
                          <a14:foregroundMark x1="59744" y1="36480" x2="59744" y2="36480"/>
                          <a14:foregroundMark x1="57692" y1="36990" x2="54872" y2="39031"/>
                          <a14:foregroundMark x1="51026" y1="36480" x2="46410" y2="36990"/>
                          <a14:foregroundMark x1="44872" y1="34949" x2="47692" y2="34949"/>
                          <a14:foregroundMark x1="59744" y1="29082" x2="59744" y2="29082"/>
                          <a14:foregroundMark x1="73590" y1="23214" x2="73590" y2="29082"/>
                          <a14:foregroundMark x1="71538" y1="30357" x2="68974" y2="33673"/>
                          <a14:foregroundMark x1="65641" y1="33673" x2="60256" y2="38265"/>
                          <a14:foregroundMark x1="59744" y1="39031" x2="59744" y2="42857"/>
                          <a14:foregroundMark x1="59744" y1="42857" x2="59744" y2="42857"/>
                          <a14:foregroundMark x1="63590" y1="41071" x2="63590" y2="41071"/>
                          <a14:foregroundMark x1="64872" y1="39796" x2="66410" y2="47704"/>
                          <a14:foregroundMark x1="63590" y1="45663" x2="61538" y2="47704"/>
                          <a14:foregroundMark x1="56923" y1="46939" x2="30256" y2="50255"/>
                          <a14:foregroundMark x1="21795" y1="40306" x2="21795" y2="40306"/>
                          <a14:foregroundMark x1="45641" y1="41071" x2="46410" y2="46173"/>
                          <a14:foregroundMark x1="44359" y1="44388" x2="44359" y2="44388"/>
                          <a14:foregroundMark x1="41538" y1="52806" x2="34359" y2="54337"/>
                          <a14:foregroundMark x1="24359" y1="49490" x2="18974" y2="45663"/>
                          <a14:foregroundMark x1="15128" y1="33673" x2="15128" y2="33673"/>
                          <a14:foregroundMark x1="15128" y1="29082" x2="15128" y2="29082"/>
                          <a14:foregroundMark x1="14359" y1="26531" x2="12308" y2="35714"/>
                          <a14:foregroundMark x1="12308" y1="35714" x2="12308" y2="35714"/>
                          <a14:foregroundMark x1="8974" y1="36480" x2="8974" y2="36480"/>
                          <a14:foregroundMark x1="8462" y1="35714" x2="8462" y2="35714"/>
                          <a14:foregroundMark x1="8462" y1="40306" x2="10256" y2="42857"/>
                          <a14:foregroundMark x1="11795" y1="45663" x2="11795" y2="45663"/>
                          <a14:foregroundMark x1="11795" y1="45663" x2="9744" y2="44898"/>
                          <a14:foregroundMark x1="15641" y1="21684" x2="15641" y2="21684"/>
                          <a14:foregroundMark x1="8974" y1="17092" x2="8974" y2="17092"/>
                          <a14:foregroundMark x1="10256" y1="10459" x2="10256" y2="10459"/>
                          <a14:foregroundMark x1="16410" y1="5102" x2="16410" y2="5102"/>
                          <a14:foregroundMark x1="28974" y1="5867" x2="28974" y2="5867"/>
                          <a14:foregroundMark x1="83077" y1="11224" x2="83077" y2="11224"/>
                          <a14:foregroundMark x1="88974" y1="24490" x2="88974" y2="27041"/>
                          <a14:foregroundMark x1="91026" y1="31122" x2="91026" y2="37755"/>
                          <a14:foregroundMark x1="73590" y1="32398" x2="67692" y2="34439"/>
                          <a14:foregroundMark x1="52308" y1="34439" x2="48205" y2="34949"/>
                          <a14:foregroundMark x1="40256" y1="33163" x2="36923" y2="37755"/>
                          <a14:foregroundMark x1="46410" y1="41582" x2="46410" y2="41582"/>
                          <a14:foregroundMark x1="65641" y1="37755" x2="65641" y2="37755"/>
                          <a14:foregroundMark x1="85641" y1="26531" x2="85641" y2="26531"/>
                          <a14:foregroundMark x1="90256" y1="20408" x2="90256" y2="20408"/>
                          <a14:foregroundMark x1="93077" y1="16582" x2="93077" y2="16582"/>
                          <a14:foregroundMark x1="96923" y1="21173" x2="96923" y2="21173"/>
                          <a14:foregroundMark x1="88974" y1="86735" x2="88974" y2="86735"/>
                          <a14:foregroundMark x1="86923" y1="89286" x2="86923" y2="89286"/>
                          <a14:foregroundMark x1="83077" y1="90051" x2="81026" y2="91327"/>
                          <a14:foregroundMark x1="73590" y1="90816" x2="68974" y2="91327"/>
                          <a14:foregroundMark x1="55641" y1="88010" x2="51538" y2="88010"/>
                          <a14:foregroundMark x1="23077" y1="13265" x2="23077" y2="13265"/>
                          <a14:foregroundMark x1="32308" y1="13265" x2="34872" y2="13776"/>
                          <a14:foregroundMark x1="51026" y1="41071" x2="51026" y2="41071"/>
                          <a14:foregroundMark x1="44359" y1="41071" x2="44359" y2="41071"/>
                          <a14:foregroundMark x1="42308" y1="40306" x2="40256" y2="40306"/>
                          <a14:foregroundMark x1="38205" y1="40306" x2="38205" y2="40306"/>
                          <a14:foregroundMark x1="35641" y1="39796" x2="35641" y2="39796"/>
                          <a14:foregroundMark x1="36923" y1="34439" x2="39744" y2="34439"/>
                          <a14:foregroundMark x1="54359" y1="29847" x2="61538" y2="33673"/>
                          <a14:foregroundMark x1="71538" y1="36480" x2="73590" y2="40306"/>
                          <a14:foregroundMark x1="77692" y1="39796" x2="79744" y2="39796"/>
                          <a14:foregroundMark x1="81026" y1="39796" x2="81026" y2="39796"/>
                          <a14:backgroundMark x1="5641" y1="3827" x2="5641" y2="3827"/>
                          <a14:backgroundMark x1="94359" y1="6633" x2="94359" y2="6633"/>
                          <a14:backgroundMark x1="96410" y1="94133" x2="96410" y2="94133"/>
                          <a14:backgroundMark x1="6923" y1="95408" x2="6923" y2="9540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326092" y="1556238"/>
              <a:ext cx="1662548" cy="1671074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4504" y="1556238"/>
              <a:ext cx="1665670" cy="1665670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4084530" y="453974"/>
            <a:ext cx="1895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&lt; 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벤치마킹 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&gt;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998528" y="425810"/>
            <a:ext cx="1521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&lt; Go</a:t>
            </a:r>
            <a:r>
              <a:rPr lang="ja-JP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語 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&gt; 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486397" y="2967335"/>
            <a:ext cx="1091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공통점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53524" y="4036208"/>
            <a:ext cx="32797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- 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자막과의 상호작용</a:t>
            </a:r>
            <a:endParaRPr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- 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단어장 서비스</a:t>
            </a:r>
            <a:endParaRPr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- 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반복 서비스</a:t>
            </a:r>
            <a:endParaRPr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- </a:t>
            </a:r>
            <a:r>
              <a:rPr lang="ko-KR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영어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만 가능</a:t>
            </a:r>
            <a:endParaRPr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- </a:t>
            </a:r>
            <a:r>
              <a:rPr lang="ko-KR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제공 영상만 이용 가능</a:t>
            </a:r>
            <a:endParaRPr lang="ko-KR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880612" y="4257807"/>
            <a:ext cx="3757055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- </a:t>
            </a:r>
            <a:r>
              <a:rPr lang="ko-KR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발음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의 정확성 체크</a:t>
            </a:r>
            <a:endParaRPr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- 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영어 외의 </a:t>
            </a:r>
            <a:r>
              <a:rPr lang="ko-KR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다른 언어 가능</a:t>
            </a:r>
            <a:endParaRPr lang="en-US" altLang="ko-KR" sz="24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- </a:t>
            </a:r>
            <a:r>
              <a:rPr lang="ko-KR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사용자가 원하는 영상 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가능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자막에 따라 유동적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7" name="아래쪽 화살표 6"/>
          <p:cNvSpPr/>
          <p:nvPr/>
        </p:nvSpPr>
        <p:spPr>
          <a:xfrm>
            <a:off x="4880866" y="3560393"/>
            <a:ext cx="225081" cy="41092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아래쪽 화살표 43"/>
          <p:cNvSpPr/>
          <p:nvPr/>
        </p:nvSpPr>
        <p:spPr>
          <a:xfrm>
            <a:off x="9759139" y="3560393"/>
            <a:ext cx="225081" cy="41092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3170" y="935398"/>
            <a:ext cx="2031937" cy="2031937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9406988" y="3015258"/>
            <a:ext cx="1112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차이점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031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3" grpId="0"/>
      <p:bldP spid="7" grpId="0" animBg="1"/>
      <p:bldP spid="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672561" y="475145"/>
            <a:ext cx="3505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타겟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니즈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목표의 구체화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672561" y="1389602"/>
            <a:ext cx="1399014" cy="4865341"/>
            <a:chOff x="2837326" y="1904213"/>
            <a:chExt cx="1399014" cy="4865341"/>
          </a:xfrm>
        </p:grpSpPr>
        <p:sp>
          <p:nvSpPr>
            <p:cNvPr id="20" name="타원 19"/>
            <p:cNvSpPr/>
            <p:nvPr/>
          </p:nvSpPr>
          <p:spPr>
            <a:xfrm>
              <a:off x="2837331" y="1904213"/>
              <a:ext cx="1399009" cy="139900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664" b="100000" l="9961" r="8984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7467" y="2010201"/>
              <a:ext cx="1108356" cy="1108356"/>
            </a:xfrm>
            <a:prstGeom prst="rect">
              <a:avLst/>
            </a:prstGeom>
          </p:spPr>
        </p:pic>
        <p:sp>
          <p:nvSpPr>
            <p:cNvPr id="24" name="타원 23"/>
            <p:cNvSpPr/>
            <p:nvPr/>
          </p:nvSpPr>
          <p:spPr>
            <a:xfrm>
              <a:off x="2837326" y="5370545"/>
              <a:ext cx="1399009" cy="139900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2837327" y="3637379"/>
              <a:ext cx="1399009" cy="139900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4624" y="3940160"/>
              <a:ext cx="984412" cy="984412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9166" y="5651277"/>
              <a:ext cx="875328" cy="875328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4221710" y="1559329"/>
            <a:ext cx="64435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타겟</a:t>
            </a:r>
            <a:r>
              <a:rPr lang="en-US" altLang="ko-KR" sz="1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: </a:t>
            </a:r>
            <a:r>
              <a:rPr lang="ko-KR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취업 </a:t>
            </a:r>
            <a:r>
              <a:rPr lang="ko-KR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준비로 다양한 제</a:t>
            </a:r>
            <a:r>
              <a:rPr lang="en-US" altLang="ko-KR" sz="1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</a:t>
            </a:r>
            <a:r>
              <a:rPr lang="ko-KR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외국어를 공부하고자 하는 대학생</a:t>
            </a:r>
            <a:endParaRPr lang="ko-KR" altLang="en-US" sz="19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21710" y="4956511"/>
            <a:ext cx="6194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목표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: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자신이 원하는 모든 언어의 어휘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표현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발음 모두 영화나 드라마 등의 영상으로 공부하고 싶어 함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21710" y="3149335"/>
            <a:ext cx="636870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니즈</a:t>
            </a:r>
            <a:r>
              <a:rPr lang="ko-KR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sz="1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: </a:t>
            </a:r>
            <a:r>
              <a:rPr lang="ko-KR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시중에 나와 있는 어학 프로그램은 영어 밖에 없어 자신이 배우고자 하는 일본어 학습 프로그램이 필요함  </a:t>
            </a:r>
            <a:endParaRPr lang="ko-KR" altLang="en-US" sz="19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04839" y="1949362"/>
            <a:ext cx="5080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취업 준비를 위해 영어 뿐만이 아니라 일본어를 공부해 다른 사람들과 차이점을 두려고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함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304838" y="3845923"/>
            <a:ext cx="5662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영어가 아닌 다양한 언어를 영화나 드라마 등의 영상 매체로 공부할 수 있는 프로그램을 제공하고자 함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04838" y="5622581"/>
            <a:ext cx="5662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자신에게 필요한 다양한 언어의 어휘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표현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발음 모두 다양한 방면으로 스스로 배울 수 있도록 함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0" y="0"/>
            <a:ext cx="2087576" cy="6858000"/>
            <a:chOff x="0" y="0"/>
            <a:chExt cx="2087576" cy="6858000"/>
          </a:xfrm>
        </p:grpSpPr>
        <p:sp>
          <p:nvSpPr>
            <p:cNvPr id="42" name="직사각형 41"/>
            <p:cNvSpPr/>
            <p:nvPr/>
          </p:nvSpPr>
          <p:spPr>
            <a:xfrm>
              <a:off x="0" y="0"/>
              <a:ext cx="2087576" cy="6858000"/>
            </a:xfrm>
            <a:prstGeom prst="rect">
              <a:avLst/>
            </a:prstGeom>
            <a:solidFill>
              <a:srgbClr val="93C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194545" y="237351"/>
              <a:ext cx="1789754" cy="6203636"/>
              <a:chOff x="194545" y="237351"/>
              <a:chExt cx="1789754" cy="6203636"/>
            </a:xfrm>
          </p:grpSpPr>
          <p:grpSp>
            <p:nvGrpSpPr>
              <p:cNvPr id="44" name="그룹 43"/>
              <p:cNvGrpSpPr/>
              <p:nvPr/>
            </p:nvGrpSpPr>
            <p:grpSpPr>
              <a:xfrm>
                <a:off x="226710" y="237351"/>
                <a:ext cx="1590000" cy="700628"/>
                <a:chOff x="236653" y="390525"/>
                <a:chExt cx="1590000" cy="700628"/>
              </a:xfrm>
            </p:grpSpPr>
            <p:sp>
              <p:nvSpPr>
                <p:cNvPr id="53" name="TextBox 52"/>
                <p:cNvSpPr txBox="1"/>
                <p:nvPr/>
              </p:nvSpPr>
              <p:spPr>
                <a:xfrm>
                  <a:off x="667467" y="537155"/>
                  <a:ext cx="1159186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3000" dirty="0" smtClean="0">
                      <a:ln w="3175" cmpd="dbl">
                        <a:noFill/>
                      </a:ln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chemeClr val="tx1">
                            <a:alpha val="43000"/>
                          </a:schemeClr>
                        </a:outerShdw>
                      </a:effectLst>
                      <a:latin typeface="08서울남산체 B" panose="02020603020101020101" pitchFamily="18" charset="-127"/>
                      <a:ea typeface="08서울남산체 B" panose="02020603020101020101" pitchFamily="18" charset="-127"/>
                    </a:rPr>
                    <a:t>목차</a:t>
                  </a:r>
                  <a:endParaRPr lang="ko-KR" altLang="en-US" sz="3000" dirty="0">
                    <a:ln w="3175" cmpd="dbl"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chemeClr val="tx1">
                          <a:alpha val="43000"/>
                        </a:scheme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endParaRPr>
                </a:p>
              </p:txBody>
            </p:sp>
            <p:pic>
              <p:nvPicPr>
                <p:cNvPr id="54" name="그림 53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653" y="390525"/>
                  <a:ext cx="666600" cy="630906"/>
                </a:xfrm>
                <a:prstGeom prst="rect">
                  <a:avLst/>
                </a:prstGeom>
              </p:spPr>
            </p:pic>
          </p:grpSp>
          <p:sp>
            <p:nvSpPr>
              <p:cNvPr id="45" name="TextBox 44"/>
              <p:cNvSpPr txBox="1"/>
              <p:nvPr/>
            </p:nvSpPr>
            <p:spPr>
              <a:xfrm>
                <a:off x="226710" y="6071655"/>
                <a:ext cx="15747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7.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개발 일정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01129" y="3666876"/>
                <a:ext cx="1574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4</a:t>
                </a:r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주요 서비스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18820" y="4451286"/>
                <a:ext cx="1574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5.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주요 기술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67802" y="1233073"/>
                <a:ext cx="1508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기획 배경 </a:t>
                </a:r>
                <a:endPara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  <a:p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    및 근거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20250" y="2135674"/>
                <a:ext cx="15080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2.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벤치 </a:t>
                </a:r>
                <a:r>
                  <a:rPr lang="ko-KR" altLang="en-US" dirty="0" err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마킹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 </a:t>
                </a:r>
                <a:endPara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18820" y="5285311"/>
                <a:ext cx="13652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6.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기대 효과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94545" y="2919402"/>
                <a:ext cx="17897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3. </a:t>
                </a:r>
                <a:r>
                  <a:rPr lang="ko-KR" altLang="en-US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타겟 유저</a:t>
                </a:r>
                <a:endParaRPr lang="ko-KR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400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672561" y="475145"/>
            <a:ext cx="3505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타겟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니즈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목표의 구체화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672561" y="1389602"/>
            <a:ext cx="1399014" cy="4865341"/>
            <a:chOff x="2837326" y="1904213"/>
            <a:chExt cx="1399014" cy="4865341"/>
          </a:xfrm>
        </p:grpSpPr>
        <p:sp>
          <p:nvSpPr>
            <p:cNvPr id="20" name="타원 19"/>
            <p:cNvSpPr/>
            <p:nvPr/>
          </p:nvSpPr>
          <p:spPr>
            <a:xfrm>
              <a:off x="2837331" y="1904213"/>
              <a:ext cx="1399009" cy="1399009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2837326" y="5370545"/>
              <a:ext cx="1399009" cy="1399009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2837327" y="3637379"/>
              <a:ext cx="1399009" cy="1399009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4624" y="3940160"/>
              <a:ext cx="984412" cy="984412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9166" y="5651277"/>
              <a:ext cx="875328" cy="875328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4221710" y="1559329"/>
            <a:ext cx="682366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타겟</a:t>
            </a:r>
            <a:r>
              <a:rPr lang="en-US" altLang="ko-KR" sz="1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: </a:t>
            </a:r>
            <a:r>
              <a:rPr lang="ko-KR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최근 외국 기업과의 교섭 때문에 회화 공부가 필요한 회사원</a:t>
            </a:r>
            <a:endParaRPr lang="ko-KR" altLang="en-US" sz="19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21710" y="4956511"/>
            <a:ext cx="6194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목표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: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자신이 원하는 영상으로 듣기 뿐만 아니라 말하기까지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공부하고 싶어 함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21710" y="3149335"/>
            <a:ext cx="636870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니즈</a:t>
            </a:r>
            <a:r>
              <a:rPr lang="ko-KR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sz="1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: </a:t>
            </a:r>
            <a:r>
              <a:rPr lang="ko-KR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대부분 정해진 영상을 제공하기 때문에 찾는 데에 시간이 걸려 자신이 원하는 영상으로 공부하고 싶어함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04839" y="1949362"/>
            <a:ext cx="5080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회사 내에서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외국 기업과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의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교섭이 늘어나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영어나 일본어 등 외국어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를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말할 기회가 많아짐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당장 책으로 공부하기 보다는 영상을 통해 듣기와 말하기 위주로 공부하고 싶어함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304838" y="3845923"/>
            <a:ext cx="5662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한정적으로 영상을 제공하는 것이 아닌 자신이 원하는 영상으로 공부할 수 있도록 프로그램을 제공하고자 함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304838" y="5622581"/>
            <a:ext cx="5662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원하는 영상으로 서비스를 제공하여 찾는 수고를 덜게 하고 듣기 뿐만 아니라 발음 교정과 반복하여 말하기까지 공부할 수 있게 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401" y="1594440"/>
            <a:ext cx="897264" cy="897264"/>
          </a:xfrm>
          <a:prstGeom prst="rect">
            <a:avLst/>
          </a:prstGeom>
        </p:spPr>
      </p:pic>
      <p:grpSp>
        <p:nvGrpSpPr>
          <p:cNvPr id="41" name="그룹 40"/>
          <p:cNvGrpSpPr/>
          <p:nvPr/>
        </p:nvGrpSpPr>
        <p:grpSpPr>
          <a:xfrm>
            <a:off x="0" y="0"/>
            <a:ext cx="2087576" cy="6858000"/>
            <a:chOff x="0" y="0"/>
            <a:chExt cx="2087576" cy="6858000"/>
          </a:xfrm>
        </p:grpSpPr>
        <p:sp>
          <p:nvSpPr>
            <p:cNvPr id="42" name="직사각형 41"/>
            <p:cNvSpPr/>
            <p:nvPr/>
          </p:nvSpPr>
          <p:spPr>
            <a:xfrm>
              <a:off x="0" y="0"/>
              <a:ext cx="2087576" cy="6858000"/>
            </a:xfrm>
            <a:prstGeom prst="rect">
              <a:avLst/>
            </a:prstGeom>
            <a:solidFill>
              <a:srgbClr val="93C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194545" y="237351"/>
              <a:ext cx="1789754" cy="6203636"/>
              <a:chOff x="194545" y="237351"/>
              <a:chExt cx="1789754" cy="6203636"/>
            </a:xfrm>
          </p:grpSpPr>
          <p:grpSp>
            <p:nvGrpSpPr>
              <p:cNvPr id="44" name="그룹 43"/>
              <p:cNvGrpSpPr/>
              <p:nvPr/>
            </p:nvGrpSpPr>
            <p:grpSpPr>
              <a:xfrm>
                <a:off x="226710" y="237351"/>
                <a:ext cx="1590000" cy="700628"/>
                <a:chOff x="236653" y="390525"/>
                <a:chExt cx="1590000" cy="700628"/>
              </a:xfrm>
            </p:grpSpPr>
            <p:sp>
              <p:nvSpPr>
                <p:cNvPr id="53" name="TextBox 52"/>
                <p:cNvSpPr txBox="1"/>
                <p:nvPr/>
              </p:nvSpPr>
              <p:spPr>
                <a:xfrm>
                  <a:off x="667467" y="537155"/>
                  <a:ext cx="1159186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3000" dirty="0" smtClean="0">
                      <a:ln w="3175" cmpd="dbl">
                        <a:noFill/>
                      </a:ln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chemeClr val="tx1">
                            <a:alpha val="43000"/>
                          </a:schemeClr>
                        </a:outerShdw>
                      </a:effectLst>
                      <a:latin typeface="08서울남산체 B" panose="02020603020101020101" pitchFamily="18" charset="-127"/>
                      <a:ea typeface="08서울남산체 B" panose="02020603020101020101" pitchFamily="18" charset="-127"/>
                    </a:rPr>
                    <a:t>목차</a:t>
                  </a:r>
                  <a:endParaRPr lang="ko-KR" altLang="en-US" sz="3000" dirty="0">
                    <a:ln w="3175" cmpd="dbl"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chemeClr val="tx1">
                          <a:alpha val="43000"/>
                        </a:scheme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endParaRPr>
                </a:p>
              </p:txBody>
            </p:sp>
            <p:pic>
              <p:nvPicPr>
                <p:cNvPr id="54" name="그림 53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653" y="390525"/>
                  <a:ext cx="666600" cy="630906"/>
                </a:xfrm>
                <a:prstGeom prst="rect">
                  <a:avLst/>
                </a:prstGeom>
              </p:spPr>
            </p:pic>
          </p:grpSp>
          <p:sp>
            <p:nvSpPr>
              <p:cNvPr id="45" name="TextBox 44"/>
              <p:cNvSpPr txBox="1"/>
              <p:nvPr/>
            </p:nvSpPr>
            <p:spPr>
              <a:xfrm>
                <a:off x="226710" y="6071655"/>
                <a:ext cx="15747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7.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개발 일정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01129" y="3666876"/>
                <a:ext cx="1574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4</a:t>
                </a:r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주요 서비스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18820" y="4451286"/>
                <a:ext cx="1574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5.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주요 기술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67802" y="1233073"/>
                <a:ext cx="1508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기획 배경 </a:t>
                </a:r>
                <a:endPara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  <a:p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    및 근거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20250" y="2135674"/>
                <a:ext cx="15080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2.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벤치 </a:t>
                </a:r>
                <a:r>
                  <a:rPr lang="ko-KR" altLang="en-US" dirty="0" err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마킹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 </a:t>
                </a:r>
                <a:endPara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18820" y="5285311"/>
                <a:ext cx="13652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6. </a:t>
                </a:r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기대 효과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94545" y="2919402"/>
                <a:ext cx="17897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3. </a:t>
                </a:r>
                <a:r>
                  <a:rPr lang="ko-KR" altLang="en-US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타겟 유저</a:t>
                </a:r>
                <a:endParaRPr lang="ko-KR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446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93CFD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3813</TotalTime>
  <Words>1791</Words>
  <Application>Microsoft Office PowerPoint</Application>
  <PresentationFormat>와이드스크린</PresentationFormat>
  <Paragraphs>502</Paragraphs>
  <Slides>24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08서울남산체 B</vt:lpstr>
      <vt:lpstr>Arial</vt:lpstr>
      <vt:lpstr>Eras Demi ITC</vt:lpstr>
      <vt:lpstr>08서울남산체 세로쓰기</vt:lpstr>
      <vt:lpstr>Segoe UI Light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소민</dc:creator>
  <cp:lastModifiedBy>김 소민</cp:lastModifiedBy>
  <cp:revision>295</cp:revision>
  <dcterms:created xsi:type="dcterms:W3CDTF">2018-12-14T09:38:51Z</dcterms:created>
  <dcterms:modified xsi:type="dcterms:W3CDTF">2019-01-24T01:37:09Z</dcterms:modified>
</cp:coreProperties>
</file>