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82" r:id="rId5"/>
    <p:sldId id="257" r:id="rId6"/>
    <p:sldId id="268" r:id="rId7"/>
    <p:sldId id="266" r:id="rId8"/>
    <p:sldId id="269" r:id="rId9"/>
    <p:sldId id="277" r:id="rId10"/>
    <p:sldId id="278" r:id="rId11"/>
    <p:sldId id="279" r:id="rId12"/>
    <p:sldId id="281" r:id="rId13"/>
    <p:sldId id="280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339F-E8B2-408D-BA71-028F85874693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569-288D-470A-AAAB-25CBB7A2E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altLang="zh-TW" dirty="0" smtClean="0"/>
              <a:t>Progress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err="1" smtClean="0"/>
              <a:t>Doreamon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Gafar</a:t>
            </a:r>
            <a:r>
              <a:rPr lang="en-US" dirty="0" smtClean="0"/>
              <a:t> Manuel </a:t>
            </a:r>
            <a:r>
              <a:rPr lang="en-US" dirty="0" err="1" smtClean="0"/>
              <a:t>Meque</a:t>
            </a:r>
            <a:endParaRPr lang="en-US" dirty="0" smtClean="0"/>
          </a:p>
          <a:p>
            <a:pPr algn="r"/>
            <a:r>
              <a:rPr lang="en-US" dirty="0" err="1" smtClean="0"/>
              <a:t>Chih</a:t>
            </a:r>
            <a:r>
              <a:rPr lang="en-US" dirty="0" smtClean="0"/>
              <a:t>-Ming Chen</a:t>
            </a:r>
          </a:p>
          <a:p>
            <a:pPr algn="r"/>
            <a:r>
              <a:rPr lang="en-US" dirty="0" err="1" smtClean="0"/>
              <a:t>Sachit</a:t>
            </a:r>
            <a:r>
              <a:rPr lang="en-US" dirty="0" smtClean="0"/>
              <a:t> Mahajan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 Score: Boxplot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8019" y="6275455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2879" y="6279907"/>
            <a:ext cx="8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5406" y="6272030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83" y="3567529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3" name="Picture 2" descr="Screen Shot 2015-12-31 at 10.2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09" y="1514351"/>
            <a:ext cx="9137064" cy="48529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84156" y="1049774"/>
            <a:ext cx="135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 Score: Boxplot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8019" y="6275455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2879" y="6279907"/>
            <a:ext cx="8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5406" y="6272030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83" y="3567529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3" name="Picture 2" descr="Screen Shot 2015-12-31 at 10.3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39" y="1417834"/>
            <a:ext cx="8956873" cy="4891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84156" y="1049774"/>
            <a:ext cx="1253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Boxing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 Score: Boxplot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8019" y="6275455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2879" y="6279907"/>
            <a:ext cx="8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5406" y="6272030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83" y="3567529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4" name="Picture 3" descr="Screen Shot 2015-12-31 at 10.3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49" y="1442492"/>
            <a:ext cx="9140876" cy="4875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84156" y="1049774"/>
            <a:ext cx="1131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Music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 Score: Boxplot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8019" y="6275455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2879" y="6279907"/>
            <a:ext cx="8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5406" y="6272030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83" y="3567529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3" name="Picture 2" descr="Screen Shot 2015-12-31 at 10.30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79" y="1519735"/>
            <a:ext cx="9013756" cy="47631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84156" y="1049774"/>
            <a:ext cx="758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gifs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Noun-Phrases 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306287"/>
            <a:ext cx="10789920" cy="52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Noun-Phrases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2" y="1384663"/>
            <a:ext cx="10894423" cy="51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Words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263" y="1306286"/>
            <a:ext cx="11038114" cy="487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Words Distribution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384663"/>
            <a:ext cx="10907486" cy="47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Sentiment Distribution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1210" y="1567289"/>
            <a:ext cx="6021977" cy="529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2" name="Elbow Connector 71"/>
          <p:cNvCxnSpPr>
            <a:stCxn id="62" idx="4"/>
            <a:endCxn id="116" idx="0"/>
          </p:cNvCxnSpPr>
          <p:nvPr/>
        </p:nvCxnSpPr>
        <p:spPr>
          <a:xfrm rot="16200000" flipH="1">
            <a:off x="9929151" y="1724659"/>
            <a:ext cx="432294" cy="1067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525999" y="2471465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2" idx="4"/>
            <a:endCxn id="80" idx="0"/>
          </p:cNvCxnSpPr>
          <p:nvPr/>
        </p:nvCxnSpPr>
        <p:spPr>
          <a:xfrm rot="5400000">
            <a:off x="8814836" y="1674635"/>
            <a:ext cx="429319" cy="1164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6" idx="0"/>
          </p:cNvCxnSpPr>
          <p:nvPr/>
        </p:nvCxnSpPr>
        <p:spPr>
          <a:xfrm flipV="1">
            <a:off x="6815864" y="3499043"/>
            <a:ext cx="1339112" cy="316696"/>
          </a:xfrm>
          <a:prstGeom prst="bentConnector3">
            <a:avLst>
              <a:gd name="adj1" fmla="val 99277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0" idx="4"/>
            <a:endCxn id="92" idx="0"/>
          </p:cNvCxnSpPr>
          <p:nvPr/>
        </p:nvCxnSpPr>
        <p:spPr>
          <a:xfrm rot="16200000" flipH="1">
            <a:off x="7877620" y="3987530"/>
            <a:ext cx="1139645" cy="23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olded Corner 91"/>
          <p:cNvSpPr/>
          <p:nvPr/>
        </p:nvSpPr>
        <p:spPr>
          <a:xfrm>
            <a:off x="7507559" y="4557471"/>
            <a:ext cx="1880002" cy="722223"/>
          </a:xfrm>
          <a:prstGeom prst="foldedCorner">
            <a:avLst/>
          </a:prstGeom>
          <a:solidFill>
            <a:srgbClr val="2F55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Predictions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209686" y="5335452"/>
            <a:ext cx="248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Algorithm Comparison,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Performance Evaluation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757606" y="2474440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29652" y="34955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Viaualization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0525" y="59963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93819" y="4483648"/>
            <a:ext cx="19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Visualization: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Histogram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Word Cloud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Clustering</a:t>
            </a:r>
          </a:p>
        </p:txBody>
      </p:sp>
    </p:spTree>
    <p:extLst>
      <p:ext uri="{BB962C8B-B14F-4D97-AF65-F5344CB8AC3E}">
        <p14:creationId xmlns:p14="http://schemas.microsoft.com/office/powerpoint/2010/main" val="15470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91899" y="2599780"/>
            <a:ext cx="390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Preprocessing + Feature Extraction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5" idx="4"/>
            <a:endCxn id="62" idx="2"/>
          </p:cNvCxnSpPr>
          <p:nvPr/>
        </p:nvCxnSpPr>
        <p:spPr>
          <a:xfrm flipV="1">
            <a:off x="2016956" y="3036116"/>
            <a:ext cx="4194909" cy="2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211865" y="256293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Patterns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473999" y="2560743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21384" y="3816069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Visualization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cxnSp>
        <p:nvCxnSpPr>
          <p:cNvPr id="44" name="Elbow Connector 43"/>
          <p:cNvCxnSpPr>
            <a:stCxn id="62" idx="6"/>
            <a:endCxn id="116" idx="2"/>
          </p:cNvCxnSpPr>
          <p:nvPr/>
        </p:nvCxnSpPr>
        <p:spPr>
          <a:xfrm flipV="1">
            <a:off x="8054517" y="3033924"/>
            <a:ext cx="1419482" cy="2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91899" y="2599780"/>
            <a:ext cx="390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Preprocessing + Feature Extraction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5" idx="4"/>
            <a:endCxn id="62" idx="2"/>
          </p:cNvCxnSpPr>
          <p:nvPr/>
        </p:nvCxnSpPr>
        <p:spPr>
          <a:xfrm flipV="1">
            <a:off x="2016956" y="3036116"/>
            <a:ext cx="4194909" cy="2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211865" y="256293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Patterns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473999" y="2560743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21384" y="3816069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Visualization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cxnSp>
        <p:nvCxnSpPr>
          <p:cNvPr id="44" name="Elbow Connector 43"/>
          <p:cNvCxnSpPr>
            <a:stCxn id="62" idx="6"/>
            <a:endCxn id="116" idx="2"/>
          </p:cNvCxnSpPr>
          <p:nvPr/>
        </p:nvCxnSpPr>
        <p:spPr>
          <a:xfrm flipV="1">
            <a:off x="8054517" y="3033924"/>
            <a:ext cx="1419482" cy="2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2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Knowledge?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Given a Post </a:t>
            </a:r>
            <a:r>
              <a:rPr lang="en-US" i="1" dirty="0" smtClean="0"/>
              <a:t>p </a:t>
            </a:r>
            <a:r>
              <a:rPr lang="en-US" dirty="0" smtClean="0"/>
              <a:t>with </a:t>
            </a:r>
            <a:r>
              <a:rPr lang="en-US" dirty="0" err="1" smtClean="0"/>
              <a:t>upvotes</a:t>
            </a:r>
            <a:r>
              <a:rPr lang="en-US" dirty="0" smtClean="0"/>
              <a:t>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dirty="0" err="1" smtClean="0"/>
              <a:t>downvotes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Can we predict the </a:t>
            </a:r>
            <a:r>
              <a:rPr lang="en-US" b="1" dirty="0" smtClean="0">
                <a:solidFill>
                  <a:srgbClr val="0000FF"/>
                </a:solidFill>
              </a:rPr>
              <a:t>opinion polarity</a:t>
            </a:r>
            <a:r>
              <a:rPr lang="en-US" dirty="0" smtClean="0"/>
              <a:t> (</a:t>
            </a:r>
            <a:r>
              <a:rPr lang="en-US" i="1" dirty="0" smtClean="0"/>
              <a:t>negative </a:t>
            </a:r>
            <a:r>
              <a:rPr lang="en-US" dirty="0" smtClean="0"/>
              <a:t>| </a:t>
            </a:r>
            <a:r>
              <a:rPr lang="en-US" i="1" dirty="0" smtClean="0"/>
              <a:t>positive</a:t>
            </a:r>
            <a:r>
              <a:rPr lang="en-US" dirty="0" smtClean="0"/>
              <a:t>)  based on </a:t>
            </a:r>
            <a:r>
              <a:rPr lang="en-US" i="1" dirty="0" smtClean="0"/>
              <a:t>u </a:t>
            </a:r>
            <a:r>
              <a:rPr lang="en-US" dirty="0" smtClean="0"/>
              <a:t>&amp; </a:t>
            </a:r>
            <a:r>
              <a:rPr lang="en-US" i="1" dirty="0" smtClean="0"/>
              <a:t>d?</a:t>
            </a:r>
          </a:p>
          <a:p>
            <a:pPr lvl="2"/>
            <a:r>
              <a:rPr lang="en-US" dirty="0"/>
              <a:t>P(p=</a:t>
            </a:r>
            <a:r>
              <a:rPr lang="en-US" dirty="0" err="1"/>
              <a:t>negative|u,d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P(p=</a:t>
            </a:r>
            <a:r>
              <a:rPr lang="en-US" dirty="0" err="1"/>
              <a:t>positive|u,d</a:t>
            </a:r>
            <a:r>
              <a:rPr lang="en-US" dirty="0"/>
              <a:t>)</a:t>
            </a:r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Can we Predict the </a:t>
            </a:r>
            <a:r>
              <a:rPr lang="en-US" b="1" i="1" dirty="0" err="1" smtClean="0">
                <a:solidFill>
                  <a:srgbClr val="0000FF"/>
                </a:solidFill>
              </a:rPr>
              <a:t>u,d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distribution</a:t>
            </a:r>
            <a:r>
              <a:rPr lang="en-US" dirty="0" smtClean="0"/>
              <a:t> based on </a:t>
            </a:r>
            <a:r>
              <a:rPr lang="en-US" i="1" dirty="0" smtClean="0"/>
              <a:t>p?</a:t>
            </a:r>
            <a:endParaRPr lang="en-US" dirty="0"/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u,d|p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380" y="2440979"/>
            <a:ext cx="7939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relationship between </a:t>
            </a:r>
            <a:r>
              <a:rPr lang="en-US" sz="2800" b="1" dirty="0" smtClean="0"/>
              <a:t>post emotion/polarity </a:t>
            </a:r>
            <a:r>
              <a:rPr lang="en-US" sz="2800" dirty="0" smtClean="0"/>
              <a:t>and</a:t>
            </a:r>
            <a:br>
              <a:rPr lang="en-US" sz="2800" dirty="0" smtClean="0"/>
            </a:br>
            <a:r>
              <a:rPr lang="en-US" sz="2800" b="1" dirty="0" smtClean="0"/>
              <a:t>its words </a:t>
            </a:r>
            <a:r>
              <a:rPr lang="en-US" sz="2800" dirty="0" smtClean="0"/>
              <a:t>under different </a:t>
            </a:r>
            <a:r>
              <a:rPr lang="en-US" sz="2800" dirty="0" err="1" smtClean="0"/>
              <a:t>subreddits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715181" y="2330179"/>
            <a:ext cx="9704277" cy="114659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Knowledge?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Given a Post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with </a:t>
                </a:r>
                <a:r>
                  <a:rPr lang="en-US" dirty="0" err="1" smtClean="0"/>
                  <a:t>upvotes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downvotes</a:t>
                </a:r>
                <a:r>
                  <a:rPr lang="en-US" i="1" dirty="0" smtClean="0"/>
                  <a:t>d</a:t>
                </a:r>
              </a:p>
              <a:p>
                <a:pPr lvl="1"/>
                <a:r>
                  <a:rPr lang="en-US" dirty="0" smtClean="0"/>
                  <a:t>Can we predict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opinion polarity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negative </a:t>
                </a:r>
                <a:r>
                  <a:rPr lang="en-US" dirty="0" smtClean="0"/>
                  <a:t>| </a:t>
                </a:r>
                <a:r>
                  <a:rPr lang="en-US" i="1" dirty="0" smtClean="0"/>
                  <a:t>positive</a:t>
                </a:r>
                <a:r>
                  <a:rPr lang="en-US" dirty="0" smtClean="0"/>
                  <a:t>)  based on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&amp;</a:t>
                </a:r>
                <a:r>
                  <a:rPr lang="en-US" i="1" dirty="0" smtClean="0"/>
                  <a:t>d?</a:t>
                </a:r>
              </a:p>
              <a:p>
                <a:pPr lvl="2"/>
                <a:r>
                  <a:rPr lang="en-US" dirty="0"/>
                  <a:t>P(p=</a:t>
                </a:r>
                <a:r>
                  <a:rPr lang="en-US" dirty="0" err="1"/>
                  <a:t>negative|u,d</a:t>
                </a:r>
                <a:r>
                  <a:rPr lang="en-US" dirty="0" smtClean="0"/>
                  <a:t>)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𝑛𝑒𝑔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P(p=</a:t>
                </a:r>
                <a:r>
                  <a:rPr lang="en-US" dirty="0" err="1"/>
                  <a:t>positive|u,d</a:t>
                </a:r>
                <a:r>
                  <a:rPr lang="en-US" dirty="0" smtClean="0"/>
                  <a:t>)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i="1" dirty="0" smtClean="0"/>
              </a:p>
              <a:p>
                <a:pPr lvl="1"/>
                <a:r>
                  <a:rPr lang="en-US" dirty="0" smtClean="0"/>
                  <a:t>Can we Predict the </a:t>
                </a:r>
                <a:r>
                  <a:rPr lang="en-US" b="1" i="1" dirty="0" err="1" smtClean="0">
                    <a:solidFill>
                      <a:srgbClr val="0000FF"/>
                    </a:solidFill>
                  </a:rPr>
                  <a:t>u,d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distribution</a:t>
                </a:r>
                <a:r>
                  <a:rPr lang="en-US" dirty="0" smtClean="0"/>
                  <a:t> based on </a:t>
                </a:r>
                <a:r>
                  <a:rPr lang="en-US" i="1" dirty="0" smtClean="0"/>
                  <a:t>p?</a:t>
                </a:r>
                <a:endParaRPr lang="en-US" dirty="0"/>
              </a:p>
              <a:p>
                <a:pPr lvl="2"/>
                <a:r>
                  <a:rPr lang="en-US" dirty="0" smtClean="0"/>
                  <a:t>P(</a:t>
                </a:r>
                <a:r>
                  <a:rPr lang="en-US" dirty="0" err="1" smtClean="0"/>
                  <a:t>u,d|p</a:t>
                </a:r>
                <a:r>
                  <a:rPr lang="en-US" dirty="0" smtClean="0"/>
                  <a:t>)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2352" y="2503854"/>
            <a:ext cx="1113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relationship between </a:t>
            </a:r>
            <a:r>
              <a:rPr lang="en-US" sz="2800" b="1" dirty="0" smtClean="0"/>
              <a:t>a word</a:t>
            </a:r>
            <a:r>
              <a:rPr lang="en-US" sz="2800" dirty="0" smtClean="0"/>
              <a:t> and </a:t>
            </a:r>
            <a:r>
              <a:rPr lang="en-US" sz="2800" b="1" dirty="0" smtClean="0"/>
              <a:t>its polarity</a:t>
            </a:r>
            <a:r>
              <a:rPr lang="en-US" sz="2800" dirty="0"/>
              <a:t> </a:t>
            </a:r>
            <a:r>
              <a:rPr lang="en-US" sz="2800" dirty="0" smtClean="0"/>
              <a:t>under different </a:t>
            </a:r>
            <a:r>
              <a:rPr lang="en-US" sz="2800" dirty="0" err="1" smtClean="0"/>
              <a:t>subreddit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9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Step-</a:t>
            </a:r>
            <a:r>
              <a:rPr lang="en-US" dirty="0" smtClean="0"/>
              <a:t> Remove all non English comments by using language detection tool called </a:t>
            </a:r>
            <a:r>
              <a:rPr lang="en-US" b="1" dirty="0" err="1" smtClean="0">
                <a:solidFill>
                  <a:srgbClr val="0000FF"/>
                </a:solidFill>
              </a:rPr>
              <a:t>TextBlob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Step- Parse Comments</a:t>
            </a:r>
          </a:p>
          <a:p>
            <a:pPr lvl="1" algn="just"/>
            <a:r>
              <a:rPr lang="en-US" dirty="0" smtClean="0"/>
              <a:t>Parse text in the comments. To solve contraction problem so that parser can parse properly.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Step-  </a:t>
            </a:r>
            <a:r>
              <a:rPr lang="en-US" dirty="0" smtClean="0"/>
              <a:t>Language related processing. Take the body of the comment. Get list of words (tokenize) and remove stop words.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Step- </a:t>
            </a:r>
            <a:r>
              <a:rPr lang="en-US" dirty="0" smtClean="0"/>
              <a:t>This is the extraction part. Get important things from each body. Sentences, anagrams, noun-phrases.</a:t>
            </a:r>
          </a:p>
          <a:p>
            <a:pPr algn="just">
              <a:buNone/>
            </a:pPr>
            <a:r>
              <a:rPr lang="en-US" b="1" dirty="0" smtClean="0"/>
              <a:t>   Feature Extraction- </a:t>
            </a:r>
            <a:r>
              <a:rPr lang="en-US" dirty="0" smtClean="0"/>
              <a:t>Here we extract sentiment objects. Check the text, find a list of positive words, list of negative words and polarities (negative, positive, neutral).</a:t>
            </a:r>
          </a:p>
          <a:p>
            <a:pPr algn="just">
              <a:buNone/>
            </a:pPr>
            <a:r>
              <a:rPr lang="en-US" b="1" dirty="0" smtClean="0"/>
              <a:t>   * </a:t>
            </a:r>
            <a:r>
              <a:rPr lang="en-US" dirty="0" smtClean="0"/>
              <a:t>Score is not from the body.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66144" y="4869950"/>
            <a:ext cx="7306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</a:rPr>
              <a:t>#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of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err="1" smtClean="0">
                <a:solidFill>
                  <a:srgbClr val="0000FF"/>
                </a:solidFill>
              </a:rPr>
              <a:t>subreddits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: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171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(the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most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popular),</a:t>
            </a:r>
            <a:br>
              <a:rPr lang="en-US" altLang="zh-TW" sz="3200" b="1" dirty="0" smtClean="0">
                <a:solidFill>
                  <a:srgbClr val="0000FF"/>
                </a:solidFill>
              </a:rPr>
            </a:br>
            <a:r>
              <a:rPr lang="en-US" altLang="zh-TW" sz="3200" b="1" dirty="0" smtClean="0">
                <a:solidFill>
                  <a:srgbClr val="0000FF"/>
                </a:solidFill>
              </a:rPr>
              <a:t>randomly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select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2,000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comments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for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each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 Score: Boxplot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8019" y="6275455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2879" y="6279907"/>
            <a:ext cx="8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5406" y="6272030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83" y="3567529"/>
            <a:ext cx="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10" name="Picture 9" descr="Screen Shot 2015-12-31 at 10.2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87" y="1521292"/>
            <a:ext cx="9013757" cy="47690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484156" y="1049774"/>
            <a:ext cx="88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FIFA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555</Words>
  <Application>Microsoft Macintosh PowerPoint</Application>
  <PresentationFormat>Custom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Mining Project Progress Report</vt:lpstr>
      <vt:lpstr>Work flow</vt:lpstr>
      <vt:lpstr>Work flow</vt:lpstr>
      <vt:lpstr>Work flow</vt:lpstr>
      <vt:lpstr>Problem Description</vt:lpstr>
      <vt:lpstr>Problem Description</vt:lpstr>
      <vt:lpstr>Preprocessing</vt:lpstr>
      <vt:lpstr>Preprocessing</vt:lpstr>
      <vt:lpstr>Sentiment to Score: Boxplot</vt:lpstr>
      <vt:lpstr>Sentiment to Score: Boxplot</vt:lpstr>
      <vt:lpstr>Sentiment to Score: Boxplot</vt:lpstr>
      <vt:lpstr>Sentiment to Score: Boxplot</vt:lpstr>
      <vt:lpstr>Sentiment to Score: Boxplot</vt:lpstr>
      <vt:lpstr>Negative Noun-Phrases Distribution</vt:lpstr>
      <vt:lpstr>Positive Noun-Phrases Distribution</vt:lpstr>
      <vt:lpstr>Positive Words Distribution</vt:lpstr>
      <vt:lpstr>Negative Words Distribution</vt:lpstr>
      <vt:lpstr>Overall Sentiment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mekjr1;changecandy@gmail.com;Sachit</dc:creator>
  <cp:keywords>data mining;project;sinica;2015;fall;iis</cp:keywords>
  <cp:lastModifiedBy>chih-ming chen</cp:lastModifiedBy>
  <cp:revision>48</cp:revision>
  <dcterms:created xsi:type="dcterms:W3CDTF">2015-12-09T05:57:52Z</dcterms:created>
  <dcterms:modified xsi:type="dcterms:W3CDTF">2015-12-31T03:44:09Z</dcterms:modified>
</cp:coreProperties>
</file>