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0" r:id="rId5"/>
    <p:sldId id="262" r:id="rId6"/>
    <p:sldId id="263" r:id="rId7"/>
    <p:sldId id="267" r:id="rId8"/>
    <p:sldId id="264" r:id="rId9"/>
    <p:sldId id="265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2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4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7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2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E339F-E8B2-408D-BA71-028F8587469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Group </a:t>
            </a:r>
            <a:r>
              <a:rPr lang="en-US" dirty="0" err="1" smtClean="0"/>
              <a:t>Doreamon</a:t>
            </a:r>
            <a:r>
              <a:rPr lang="en-US" dirty="0" smtClean="0"/>
              <a:t>:</a:t>
            </a:r>
          </a:p>
          <a:p>
            <a:pPr algn="r"/>
            <a:r>
              <a:rPr lang="en-US" dirty="0" smtClean="0"/>
              <a:t>Abdul </a:t>
            </a:r>
            <a:r>
              <a:rPr lang="en-US" dirty="0" err="1" smtClean="0"/>
              <a:t>Gafar</a:t>
            </a:r>
            <a:r>
              <a:rPr lang="en-US" dirty="0" smtClean="0"/>
              <a:t> Manuel </a:t>
            </a:r>
            <a:r>
              <a:rPr lang="en-US" dirty="0" err="1" smtClean="0"/>
              <a:t>Meque</a:t>
            </a:r>
            <a:endParaRPr lang="en-US" dirty="0" smtClean="0"/>
          </a:p>
          <a:p>
            <a:pPr algn="r"/>
            <a:r>
              <a:rPr lang="en-US" dirty="0" err="1" smtClean="0"/>
              <a:t>Chih</a:t>
            </a:r>
            <a:r>
              <a:rPr lang="en-US" dirty="0" smtClean="0"/>
              <a:t>-Ming Chen</a:t>
            </a:r>
          </a:p>
          <a:p>
            <a:pPr algn="r"/>
            <a:r>
              <a:rPr lang="en-US" dirty="0" err="1" smtClean="0"/>
              <a:t>Sachit</a:t>
            </a:r>
            <a:r>
              <a:rPr lang="en-US" dirty="0" smtClean="0"/>
              <a:t> Mahajan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12-09 at 3.31.1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13" y="3916671"/>
            <a:ext cx="3239897" cy="2719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Sketch</a:t>
            </a:r>
            <a:endParaRPr lang="en-US" dirty="0"/>
          </a:p>
        </p:txBody>
      </p:sp>
      <p:pic>
        <p:nvPicPr>
          <p:cNvPr id="8" name="Picture 7" descr="Screen Shot 2015-12-09 at 3.29.1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3" y="4031579"/>
            <a:ext cx="3393271" cy="2444393"/>
          </a:xfrm>
          <a:prstGeom prst="rect">
            <a:avLst/>
          </a:prstGeom>
        </p:spPr>
      </p:pic>
      <p:pic>
        <p:nvPicPr>
          <p:cNvPr id="7" name="Picture 6" descr="Screen Shot 2015-12-09 at 3.25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90" y="1713729"/>
            <a:ext cx="5385881" cy="31426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84321" y="1220570"/>
            <a:ext cx="271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</a:t>
            </a:r>
            <a:r>
              <a:rPr lang="en-US" dirty="0" err="1" smtClean="0"/>
              <a:t>subreddit</a:t>
            </a:r>
            <a:r>
              <a:rPr lang="en-US" dirty="0" smtClean="0"/>
              <a:t>, given a post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14544" y="1799984"/>
            <a:ext cx="1949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Upvotes</a:t>
            </a:r>
            <a:r>
              <a:rPr lang="en-US" b="1" dirty="0" smtClean="0">
                <a:solidFill>
                  <a:srgbClr val="0000FF"/>
                </a:solidFill>
              </a:rPr>
              <a:t>: 10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Downvotes</a:t>
            </a:r>
            <a:r>
              <a:rPr lang="en-US" b="1" dirty="0" smtClean="0">
                <a:solidFill>
                  <a:srgbClr val="FF0000"/>
                </a:solidFill>
              </a:rPr>
              <a:t>: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3905" y="4997643"/>
            <a:ext cx="21463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 smtClean="0">
                <a:solidFill>
                  <a:srgbClr val="0000FF"/>
                </a:solidFill>
              </a:rPr>
              <a:t>Positive?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Negative?</a:t>
            </a:r>
          </a:p>
          <a:p>
            <a:pPr lvl="1"/>
            <a:r>
              <a:rPr lang="en-US" sz="2800" b="1" dirty="0" smtClean="0">
                <a:solidFill>
                  <a:srgbClr val="008000"/>
                </a:solidFill>
              </a:rPr>
              <a:t>Neutral?</a:t>
            </a:r>
            <a:endParaRPr lang="en-US" sz="2800" b="1" dirty="0">
              <a:solidFill>
                <a:srgbClr val="008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51105" y="2823338"/>
            <a:ext cx="12331" cy="11219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95522" y="5535716"/>
            <a:ext cx="1142326" cy="167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30235" y="5474071"/>
            <a:ext cx="1228639" cy="44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Knowledge?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Given a Post </a:t>
            </a:r>
            <a:r>
              <a:rPr lang="en-US" i="1" dirty="0" smtClean="0"/>
              <a:t>p </a:t>
            </a:r>
            <a:r>
              <a:rPr lang="en-US" dirty="0" smtClean="0"/>
              <a:t>with </a:t>
            </a:r>
            <a:r>
              <a:rPr lang="en-US" dirty="0" err="1" smtClean="0"/>
              <a:t>upvotes</a:t>
            </a:r>
            <a:r>
              <a:rPr lang="en-US" dirty="0" smtClean="0"/>
              <a:t> </a:t>
            </a:r>
            <a:r>
              <a:rPr lang="en-US" i="1" dirty="0" smtClean="0"/>
              <a:t>u </a:t>
            </a:r>
            <a:r>
              <a:rPr lang="en-US" dirty="0" smtClean="0"/>
              <a:t>and </a:t>
            </a:r>
            <a:r>
              <a:rPr lang="en-US" dirty="0" err="1" smtClean="0"/>
              <a:t>downvotes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</a:p>
          <a:p>
            <a:pPr lvl="1"/>
            <a:r>
              <a:rPr lang="en-US" dirty="0" smtClean="0"/>
              <a:t>Can we predict the </a:t>
            </a:r>
            <a:r>
              <a:rPr lang="en-US" b="1" dirty="0" smtClean="0">
                <a:solidFill>
                  <a:srgbClr val="0000FF"/>
                </a:solidFill>
              </a:rPr>
              <a:t>opinion polarity</a:t>
            </a:r>
            <a:r>
              <a:rPr lang="en-US" dirty="0" smtClean="0"/>
              <a:t> (</a:t>
            </a:r>
            <a:r>
              <a:rPr lang="en-US" i="1" dirty="0" smtClean="0"/>
              <a:t>negative </a:t>
            </a:r>
            <a:r>
              <a:rPr lang="en-US" dirty="0" smtClean="0"/>
              <a:t>| </a:t>
            </a:r>
            <a:r>
              <a:rPr lang="en-US" i="1" dirty="0" smtClean="0"/>
              <a:t>positive</a:t>
            </a:r>
            <a:r>
              <a:rPr lang="en-US" dirty="0" smtClean="0"/>
              <a:t>)  based on </a:t>
            </a:r>
            <a:r>
              <a:rPr lang="en-US" i="1" dirty="0" smtClean="0"/>
              <a:t>u </a:t>
            </a:r>
            <a:r>
              <a:rPr lang="en-US" dirty="0" smtClean="0"/>
              <a:t>&amp; </a:t>
            </a:r>
            <a:r>
              <a:rPr lang="en-US" i="1" dirty="0" smtClean="0"/>
              <a:t>d?</a:t>
            </a:r>
          </a:p>
          <a:p>
            <a:pPr lvl="2"/>
            <a:r>
              <a:rPr lang="en-US" dirty="0"/>
              <a:t>P(p=</a:t>
            </a:r>
            <a:r>
              <a:rPr lang="en-US" dirty="0" err="1"/>
              <a:t>negative|u,d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P(p=</a:t>
            </a:r>
            <a:r>
              <a:rPr lang="en-US" dirty="0" err="1"/>
              <a:t>positive|u,d</a:t>
            </a:r>
            <a:r>
              <a:rPr lang="en-US" dirty="0"/>
              <a:t>)</a:t>
            </a:r>
          </a:p>
          <a:p>
            <a:pPr lvl="2"/>
            <a:endParaRPr lang="en-US" i="1" dirty="0" smtClean="0"/>
          </a:p>
          <a:p>
            <a:pPr lvl="1"/>
            <a:r>
              <a:rPr lang="en-US" dirty="0" smtClean="0"/>
              <a:t>Can we Predict the </a:t>
            </a:r>
            <a:r>
              <a:rPr lang="en-US" b="1" i="1" dirty="0" err="1" smtClean="0">
                <a:solidFill>
                  <a:srgbClr val="0000FF"/>
                </a:solidFill>
              </a:rPr>
              <a:t>u,d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distribution</a:t>
            </a:r>
            <a:r>
              <a:rPr lang="en-US" dirty="0" smtClean="0"/>
              <a:t> based on </a:t>
            </a:r>
            <a:r>
              <a:rPr lang="en-US" i="1" dirty="0" smtClean="0"/>
              <a:t>p?</a:t>
            </a:r>
            <a:endParaRPr lang="en-US" dirty="0"/>
          </a:p>
          <a:p>
            <a:pPr lvl="2"/>
            <a:r>
              <a:rPr lang="en-US" dirty="0" smtClean="0"/>
              <a:t>P(</a:t>
            </a:r>
            <a:r>
              <a:rPr lang="en-US" dirty="0" err="1" smtClean="0"/>
              <a:t>u,d|p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7380" y="2440979"/>
            <a:ext cx="79399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relationship between </a:t>
            </a:r>
            <a:r>
              <a:rPr lang="en-US" sz="2800" b="1" dirty="0" smtClean="0"/>
              <a:t>post emotion/polarity </a:t>
            </a:r>
            <a:r>
              <a:rPr lang="en-US" sz="2800" dirty="0" smtClean="0"/>
              <a:t>and</a:t>
            </a:r>
            <a:br>
              <a:rPr lang="en-US" sz="2800" dirty="0" smtClean="0"/>
            </a:br>
            <a:r>
              <a:rPr lang="en-US" sz="2800" b="1" dirty="0" smtClean="0"/>
              <a:t>its words </a:t>
            </a:r>
            <a:r>
              <a:rPr lang="en-US" sz="2800" dirty="0" smtClean="0"/>
              <a:t>under different </a:t>
            </a:r>
            <a:r>
              <a:rPr lang="en-US" sz="2800" dirty="0" err="1" smtClean="0"/>
              <a:t>subreddit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79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What Knowledge?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Given a Post </a:t>
                </a:r>
                <a:r>
                  <a:rPr lang="en-US" i="1" dirty="0" smtClean="0"/>
                  <a:t>p </a:t>
                </a:r>
                <a:r>
                  <a:rPr lang="en-US" dirty="0" smtClean="0"/>
                  <a:t>with </a:t>
                </a:r>
                <a:r>
                  <a:rPr lang="en-US" dirty="0" err="1" smtClean="0"/>
                  <a:t>upvotes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u </a:t>
                </a:r>
                <a:r>
                  <a:rPr lang="en-US" dirty="0" smtClean="0"/>
                  <a:t>and </a:t>
                </a:r>
                <a:r>
                  <a:rPr lang="en-US" dirty="0" err="1" smtClean="0"/>
                  <a:t>downvotes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d</a:t>
                </a:r>
              </a:p>
              <a:p>
                <a:pPr lvl="1"/>
                <a:r>
                  <a:rPr lang="en-US" dirty="0" smtClean="0"/>
                  <a:t>Can we predict the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opinion polarity</a:t>
                </a:r>
                <a:r>
                  <a:rPr lang="en-US" dirty="0" smtClean="0"/>
                  <a:t> (</a:t>
                </a:r>
                <a:r>
                  <a:rPr lang="en-US" i="1" dirty="0" smtClean="0"/>
                  <a:t>negative </a:t>
                </a:r>
                <a:r>
                  <a:rPr lang="en-US" dirty="0" smtClean="0"/>
                  <a:t>| </a:t>
                </a:r>
                <a:r>
                  <a:rPr lang="en-US" i="1" dirty="0" smtClean="0"/>
                  <a:t>positive</a:t>
                </a:r>
                <a:r>
                  <a:rPr lang="en-US" dirty="0" smtClean="0"/>
                  <a:t>)  based on </a:t>
                </a:r>
                <a:r>
                  <a:rPr lang="en-US" i="1" dirty="0" smtClean="0"/>
                  <a:t>u </a:t>
                </a:r>
                <a:r>
                  <a:rPr lang="en-US" dirty="0" smtClean="0"/>
                  <a:t>&amp; </a:t>
                </a:r>
                <a:r>
                  <a:rPr lang="en-US" i="1" dirty="0" smtClean="0"/>
                  <a:t>d?</a:t>
                </a:r>
              </a:p>
              <a:p>
                <a:pPr lvl="2"/>
                <a:r>
                  <a:rPr lang="en-US" dirty="0"/>
                  <a:t>P(p=</a:t>
                </a:r>
                <a:r>
                  <a:rPr lang="en-US" dirty="0" err="1"/>
                  <a:t>negative|u,d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𝑝𝑜𝑙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𝑛𝑒𝑔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P(p=</a:t>
                </a:r>
                <a:r>
                  <a:rPr lang="en-US" dirty="0" err="1"/>
                  <a:t>positive|u,d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𝑝𝑜𝑙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i="1" dirty="0" smtClean="0"/>
              </a:p>
              <a:p>
                <a:pPr lvl="1"/>
                <a:r>
                  <a:rPr lang="en-US" dirty="0" smtClean="0"/>
                  <a:t>Can we Predict the </a:t>
                </a:r>
                <a:r>
                  <a:rPr lang="en-US" b="1" i="1" dirty="0" err="1" smtClean="0">
                    <a:solidFill>
                      <a:srgbClr val="0000FF"/>
                    </a:solidFill>
                  </a:rPr>
                  <a:t>u,d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distribution</a:t>
                </a:r>
                <a:r>
                  <a:rPr lang="en-US" dirty="0" smtClean="0"/>
                  <a:t> based on </a:t>
                </a:r>
                <a:r>
                  <a:rPr lang="en-US" i="1" dirty="0" smtClean="0"/>
                  <a:t>p?</a:t>
                </a:r>
                <a:endParaRPr lang="en-US" dirty="0"/>
              </a:p>
              <a:p>
                <a:pPr lvl="2"/>
                <a:r>
                  <a:rPr lang="en-US" dirty="0" smtClean="0"/>
                  <a:t>P(</a:t>
                </a:r>
                <a:r>
                  <a:rPr lang="en-US" dirty="0" err="1" smtClean="0"/>
                  <a:t>u,d|p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2352" y="2503854"/>
            <a:ext cx="11133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relationship between </a:t>
            </a:r>
            <a:r>
              <a:rPr lang="en-US" sz="2800" b="1" dirty="0" smtClean="0"/>
              <a:t>a word</a:t>
            </a:r>
            <a:r>
              <a:rPr lang="en-US" sz="2800" dirty="0" smtClean="0"/>
              <a:t> and </a:t>
            </a:r>
            <a:r>
              <a:rPr lang="en-US" sz="2800" b="1" dirty="0" smtClean="0"/>
              <a:t>its polarity</a:t>
            </a:r>
            <a:r>
              <a:rPr lang="en-US" sz="2800" dirty="0"/>
              <a:t> </a:t>
            </a:r>
            <a:r>
              <a:rPr lang="en-US" sz="2800" dirty="0" smtClean="0"/>
              <a:t>under different </a:t>
            </a:r>
            <a:r>
              <a:rPr lang="en-US" sz="2800" dirty="0" err="1" smtClean="0"/>
              <a:t>subreddit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99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16559" y="2328542"/>
            <a:ext cx="25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r>
              <a:rPr lang="en-US" dirty="0" smtClean="0"/>
              <a:t>e.g. removing stop words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547816" y="2129310"/>
            <a:ext cx="1469140" cy="1818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16559" y="2328542"/>
            <a:ext cx="25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r>
              <a:rPr lang="en-US" dirty="0" smtClean="0"/>
              <a:t>e.g. removing stop words</a:t>
            </a:r>
            <a:endParaRPr lang="en-US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5424889" y="5692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5577289" y="7216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5430880" y="29660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5729689" y="8740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5583280" y="31184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cxnSp>
        <p:nvCxnSpPr>
          <p:cNvPr id="40" name="Elbow Connector 39"/>
          <p:cNvCxnSpPr>
            <a:stCxn id="55" idx="4"/>
            <a:endCxn id="30" idx="2"/>
          </p:cNvCxnSpPr>
          <p:nvPr/>
        </p:nvCxnSpPr>
        <p:spPr>
          <a:xfrm flipV="1">
            <a:off x="2016956" y="1266584"/>
            <a:ext cx="3407933" cy="1771730"/>
          </a:xfrm>
          <a:prstGeom prst="bentConnector3">
            <a:avLst>
              <a:gd name="adj1" fmla="val 84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5" idx="4"/>
            <a:endCxn id="33" idx="2"/>
          </p:cNvCxnSpPr>
          <p:nvPr/>
        </p:nvCxnSpPr>
        <p:spPr>
          <a:xfrm>
            <a:off x="2016956" y="3038314"/>
            <a:ext cx="3413924" cy="625025"/>
          </a:xfrm>
          <a:prstGeom prst="bentConnector3">
            <a:avLst>
              <a:gd name="adj1" fmla="val 846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23267" y="1285540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8713" y="3305757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547816" y="2129310"/>
            <a:ext cx="1469140" cy="1818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16559" y="2328542"/>
            <a:ext cx="25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r>
              <a:rPr lang="en-US" dirty="0" smtClean="0"/>
              <a:t>e.g. removing stop words</a:t>
            </a:r>
            <a:endParaRPr lang="en-US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5424889" y="5692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5577289" y="7216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5430880" y="29660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5729689" y="8740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5583280" y="31184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cxnSp>
        <p:nvCxnSpPr>
          <p:cNvPr id="40" name="Elbow Connector 39"/>
          <p:cNvCxnSpPr>
            <a:stCxn id="55" idx="4"/>
            <a:endCxn id="30" idx="2"/>
          </p:cNvCxnSpPr>
          <p:nvPr/>
        </p:nvCxnSpPr>
        <p:spPr>
          <a:xfrm flipV="1">
            <a:off x="2016956" y="1266584"/>
            <a:ext cx="3407933" cy="1771730"/>
          </a:xfrm>
          <a:prstGeom prst="bentConnector3">
            <a:avLst>
              <a:gd name="adj1" fmla="val 84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5" idx="4"/>
            <a:endCxn id="33" idx="2"/>
          </p:cNvCxnSpPr>
          <p:nvPr/>
        </p:nvCxnSpPr>
        <p:spPr>
          <a:xfrm>
            <a:off x="2016956" y="3038314"/>
            <a:ext cx="3413924" cy="625025"/>
          </a:xfrm>
          <a:prstGeom prst="bentConnector3">
            <a:avLst>
              <a:gd name="adj1" fmla="val 846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23267" y="1285540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8713" y="3305757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547816" y="2129310"/>
            <a:ext cx="1469140" cy="1818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8690339" y="1095785"/>
            <a:ext cx="1842652" cy="9463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Feature Set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34" idx="0"/>
            <a:endCxn id="62" idx="2"/>
          </p:cNvCxnSpPr>
          <p:nvPr/>
        </p:nvCxnSpPr>
        <p:spPr>
          <a:xfrm flipV="1">
            <a:off x="6962273" y="1568966"/>
            <a:ext cx="1728066" cy="2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05194" y="600673"/>
            <a:ext cx="162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Extraction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(Methodology)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45850" y="143843"/>
            <a:ext cx="2337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Extracted features: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1. Vector Space Model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2. Latent Topic Model</a:t>
            </a:r>
          </a:p>
        </p:txBody>
      </p:sp>
    </p:spTree>
    <p:extLst>
      <p:ext uri="{BB962C8B-B14F-4D97-AF65-F5344CB8AC3E}">
        <p14:creationId xmlns:p14="http://schemas.microsoft.com/office/powerpoint/2010/main" val="42498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32187" y="4569925"/>
            <a:ext cx="3249540" cy="18553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540380" y="4781611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Opinion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16559" y="2328542"/>
            <a:ext cx="25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r>
              <a:rPr lang="en-US" dirty="0" smtClean="0"/>
              <a:t>e.g. removing stop words</a:t>
            </a:r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2888013" y="4809489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Emotion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33517" y="531705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03530" y="392539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Assistant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26" name="Straight Connector 25"/>
          <p:cNvCxnSpPr>
            <a:stCxn id="20" idx="0"/>
          </p:cNvCxnSpPr>
          <p:nvPr/>
        </p:nvCxnSpPr>
        <p:spPr>
          <a:xfrm flipV="1">
            <a:off x="2956957" y="3038315"/>
            <a:ext cx="6225" cy="1531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nip Single Corner Rectangle 29"/>
          <p:cNvSpPr/>
          <p:nvPr/>
        </p:nvSpPr>
        <p:spPr>
          <a:xfrm>
            <a:off x="5424889" y="5692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5577289" y="7216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5430880" y="29660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5729689" y="8740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5583280" y="31184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cxnSp>
        <p:nvCxnSpPr>
          <p:cNvPr id="40" name="Elbow Connector 39"/>
          <p:cNvCxnSpPr>
            <a:stCxn id="55" idx="4"/>
            <a:endCxn id="30" idx="2"/>
          </p:cNvCxnSpPr>
          <p:nvPr/>
        </p:nvCxnSpPr>
        <p:spPr>
          <a:xfrm flipV="1">
            <a:off x="2016956" y="1266584"/>
            <a:ext cx="3407933" cy="1771730"/>
          </a:xfrm>
          <a:prstGeom prst="bentConnector3">
            <a:avLst>
              <a:gd name="adj1" fmla="val 84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5" idx="4"/>
            <a:endCxn id="33" idx="2"/>
          </p:cNvCxnSpPr>
          <p:nvPr/>
        </p:nvCxnSpPr>
        <p:spPr>
          <a:xfrm>
            <a:off x="2016956" y="3038314"/>
            <a:ext cx="3413924" cy="625025"/>
          </a:xfrm>
          <a:prstGeom prst="bentConnector3">
            <a:avLst>
              <a:gd name="adj1" fmla="val 846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23267" y="1285540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8713" y="3305757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547816" y="2129310"/>
            <a:ext cx="1469140" cy="1818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8690339" y="1095785"/>
            <a:ext cx="1842652" cy="9463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Feature Set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34" idx="0"/>
            <a:endCxn id="62" idx="2"/>
          </p:cNvCxnSpPr>
          <p:nvPr/>
        </p:nvCxnSpPr>
        <p:spPr>
          <a:xfrm flipV="1">
            <a:off x="6962273" y="1568966"/>
            <a:ext cx="1728066" cy="2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05194" y="600673"/>
            <a:ext cx="162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Extraction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(Methodology)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45850" y="143843"/>
            <a:ext cx="2337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Extracted features: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1. Vector Space Model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2. Latent Topic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2884" y="5182602"/>
            <a:ext cx="1411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WordNet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Python NLTK</a:t>
            </a:r>
          </a:p>
        </p:txBody>
      </p:sp>
    </p:spTree>
    <p:extLst>
      <p:ext uri="{BB962C8B-B14F-4D97-AF65-F5344CB8AC3E}">
        <p14:creationId xmlns:p14="http://schemas.microsoft.com/office/powerpoint/2010/main" val="41967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32187" y="4569925"/>
            <a:ext cx="3249540" cy="18553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540380" y="4781611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Opinion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16559" y="2328542"/>
            <a:ext cx="25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r>
              <a:rPr lang="en-US" dirty="0" smtClean="0"/>
              <a:t>e.g. removing stop words</a:t>
            </a:r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2888013" y="4809489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Emotion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33517" y="531705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03530" y="392539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Assistant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26" name="Straight Connector 25"/>
          <p:cNvCxnSpPr>
            <a:stCxn id="20" idx="0"/>
          </p:cNvCxnSpPr>
          <p:nvPr/>
        </p:nvCxnSpPr>
        <p:spPr>
          <a:xfrm flipV="1">
            <a:off x="2956957" y="3038315"/>
            <a:ext cx="6225" cy="1531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nip Single Corner Rectangle 29"/>
          <p:cNvSpPr/>
          <p:nvPr/>
        </p:nvSpPr>
        <p:spPr>
          <a:xfrm>
            <a:off x="5424889" y="5692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5577289" y="7216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5430880" y="29660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5729689" y="8740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5583280" y="31184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cxnSp>
        <p:nvCxnSpPr>
          <p:cNvPr id="40" name="Elbow Connector 39"/>
          <p:cNvCxnSpPr>
            <a:stCxn id="55" idx="4"/>
            <a:endCxn id="30" idx="2"/>
          </p:cNvCxnSpPr>
          <p:nvPr/>
        </p:nvCxnSpPr>
        <p:spPr>
          <a:xfrm flipV="1">
            <a:off x="2016956" y="1266584"/>
            <a:ext cx="3407933" cy="1771730"/>
          </a:xfrm>
          <a:prstGeom prst="bentConnector3">
            <a:avLst>
              <a:gd name="adj1" fmla="val 84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5" idx="4"/>
            <a:endCxn id="33" idx="2"/>
          </p:cNvCxnSpPr>
          <p:nvPr/>
        </p:nvCxnSpPr>
        <p:spPr>
          <a:xfrm>
            <a:off x="2016956" y="3038314"/>
            <a:ext cx="3413924" cy="625025"/>
          </a:xfrm>
          <a:prstGeom prst="bentConnector3">
            <a:avLst>
              <a:gd name="adj1" fmla="val 846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23267" y="1285540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8713" y="3305757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547816" y="2129310"/>
            <a:ext cx="1469140" cy="1818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8690339" y="1095785"/>
            <a:ext cx="1842652" cy="9463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Feature Set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34" idx="0"/>
            <a:endCxn id="62" idx="2"/>
          </p:cNvCxnSpPr>
          <p:nvPr/>
        </p:nvCxnSpPr>
        <p:spPr>
          <a:xfrm flipV="1">
            <a:off x="6962273" y="1568966"/>
            <a:ext cx="1728066" cy="2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05194" y="600673"/>
            <a:ext cx="162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Extraction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(Methodology)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2" name="Elbow Connector 71"/>
          <p:cNvCxnSpPr>
            <a:stCxn id="62" idx="4"/>
            <a:endCxn id="116" idx="0"/>
          </p:cNvCxnSpPr>
          <p:nvPr/>
        </p:nvCxnSpPr>
        <p:spPr>
          <a:xfrm rot="16200000" flipH="1">
            <a:off x="9929151" y="1724659"/>
            <a:ext cx="432294" cy="10672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9757606" y="2474440"/>
            <a:ext cx="1842652" cy="9463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Statistics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829652" y="3495515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Data Analysis,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 Analysis</a:t>
            </a:r>
          </a:p>
          <a:p>
            <a:pPr algn="ctr"/>
            <a:r>
              <a:rPr lang="en-US" b="1" dirty="0" err="1" smtClean="0">
                <a:solidFill>
                  <a:srgbClr val="0000FF"/>
                </a:solidFill>
              </a:rPr>
              <a:t>Viaualization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93819" y="4483648"/>
            <a:ext cx="1979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Visualization: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1. Histogram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2. Word Cloud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3. Clustering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45850" y="143843"/>
            <a:ext cx="2337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Extracted features: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1. Vector Space Model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2. Latent Topic Model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62884" y="5182602"/>
            <a:ext cx="1411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WordNet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Python NLTK</a:t>
            </a:r>
          </a:p>
        </p:txBody>
      </p:sp>
    </p:spTree>
    <p:extLst>
      <p:ext uri="{BB962C8B-B14F-4D97-AF65-F5344CB8AC3E}">
        <p14:creationId xmlns:p14="http://schemas.microsoft.com/office/powerpoint/2010/main" val="42498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32187" y="4569925"/>
            <a:ext cx="3249540" cy="18553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540380" y="4781611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Opinion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16559" y="2328542"/>
            <a:ext cx="25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r>
              <a:rPr lang="en-US" dirty="0" smtClean="0"/>
              <a:t>e.g. removing stop words</a:t>
            </a:r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2888013" y="4809489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Emotion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33517" y="531705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03530" y="392539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Assistant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26" name="Straight Connector 25"/>
          <p:cNvCxnSpPr>
            <a:stCxn id="20" idx="0"/>
          </p:cNvCxnSpPr>
          <p:nvPr/>
        </p:nvCxnSpPr>
        <p:spPr>
          <a:xfrm flipV="1">
            <a:off x="2956957" y="3038315"/>
            <a:ext cx="6225" cy="1531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nip Single Corner Rectangle 29"/>
          <p:cNvSpPr/>
          <p:nvPr/>
        </p:nvSpPr>
        <p:spPr>
          <a:xfrm>
            <a:off x="5424889" y="5692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5577289" y="7216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5430880" y="29660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5729689" y="8740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5583280" y="31184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cxnSp>
        <p:nvCxnSpPr>
          <p:cNvPr id="40" name="Elbow Connector 39"/>
          <p:cNvCxnSpPr>
            <a:stCxn id="55" idx="4"/>
            <a:endCxn id="30" idx="2"/>
          </p:cNvCxnSpPr>
          <p:nvPr/>
        </p:nvCxnSpPr>
        <p:spPr>
          <a:xfrm flipV="1">
            <a:off x="2016956" y="1266584"/>
            <a:ext cx="3407933" cy="1771730"/>
          </a:xfrm>
          <a:prstGeom prst="bentConnector3">
            <a:avLst>
              <a:gd name="adj1" fmla="val 84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5" idx="4"/>
            <a:endCxn id="33" idx="2"/>
          </p:cNvCxnSpPr>
          <p:nvPr/>
        </p:nvCxnSpPr>
        <p:spPr>
          <a:xfrm>
            <a:off x="2016956" y="3038314"/>
            <a:ext cx="3413924" cy="625025"/>
          </a:xfrm>
          <a:prstGeom prst="bentConnector3">
            <a:avLst>
              <a:gd name="adj1" fmla="val 846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23267" y="1285540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8713" y="3305757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547816" y="2129310"/>
            <a:ext cx="1469140" cy="1818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8690339" y="1095785"/>
            <a:ext cx="1842652" cy="9463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Feature Set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34" idx="0"/>
            <a:endCxn id="62" idx="2"/>
          </p:cNvCxnSpPr>
          <p:nvPr/>
        </p:nvCxnSpPr>
        <p:spPr>
          <a:xfrm flipV="1">
            <a:off x="6962273" y="1568966"/>
            <a:ext cx="1728066" cy="2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05194" y="600673"/>
            <a:ext cx="162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Extraction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(Methodology)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2" name="Elbow Connector 71"/>
          <p:cNvCxnSpPr>
            <a:stCxn id="62" idx="4"/>
            <a:endCxn id="116" idx="0"/>
          </p:cNvCxnSpPr>
          <p:nvPr/>
        </p:nvCxnSpPr>
        <p:spPr>
          <a:xfrm rot="16200000" flipH="1">
            <a:off x="9929151" y="1724659"/>
            <a:ext cx="432294" cy="10672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7525999" y="2471465"/>
            <a:ext cx="1842652" cy="9463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Classifier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62" idx="4"/>
            <a:endCxn id="80" idx="0"/>
          </p:cNvCxnSpPr>
          <p:nvPr/>
        </p:nvCxnSpPr>
        <p:spPr>
          <a:xfrm rot="5400000">
            <a:off x="8814836" y="1674635"/>
            <a:ext cx="429319" cy="11643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36" idx="0"/>
          </p:cNvCxnSpPr>
          <p:nvPr/>
        </p:nvCxnSpPr>
        <p:spPr>
          <a:xfrm flipV="1">
            <a:off x="6815864" y="3499043"/>
            <a:ext cx="1339112" cy="316696"/>
          </a:xfrm>
          <a:prstGeom prst="bentConnector3">
            <a:avLst>
              <a:gd name="adj1" fmla="val 99277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0" idx="4"/>
            <a:endCxn id="92" idx="0"/>
          </p:cNvCxnSpPr>
          <p:nvPr/>
        </p:nvCxnSpPr>
        <p:spPr>
          <a:xfrm rot="16200000" flipH="1">
            <a:off x="7877620" y="3987530"/>
            <a:ext cx="1139645" cy="23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Folded Corner 91"/>
          <p:cNvSpPr/>
          <p:nvPr/>
        </p:nvSpPr>
        <p:spPr>
          <a:xfrm>
            <a:off x="7507559" y="4557471"/>
            <a:ext cx="1880002" cy="722223"/>
          </a:xfrm>
          <a:prstGeom prst="foldedCorner">
            <a:avLst/>
          </a:prstGeom>
          <a:solidFill>
            <a:srgbClr val="2F559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Predictions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7209686" y="5335452"/>
            <a:ext cx="2488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Algorithm Comparison,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Performance Evaluation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9757606" y="2474440"/>
            <a:ext cx="1842652" cy="9463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Statistics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829652" y="3495515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Data Analysis,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 Analysis</a:t>
            </a:r>
          </a:p>
          <a:p>
            <a:pPr algn="ctr"/>
            <a:r>
              <a:rPr lang="en-US" b="1" dirty="0" err="1" smtClean="0">
                <a:solidFill>
                  <a:srgbClr val="0000FF"/>
                </a:solidFill>
              </a:rPr>
              <a:t>Viaualization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30525" y="599631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Accuracy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45850" y="143843"/>
            <a:ext cx="2337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Extracted features: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1. Vector Space Model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2. Latent Topic Model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62884" y="5182602"/>
            <a:ext cx="1411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WordNet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Python NLTK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693819" y="4483648"/>
            <a:ext cx="1979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Visualization: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1. Histogram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2. Word Cloud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3. Clustering</a:t>
            </a:r>
          </a:p>
        </p:txBody>
      </p:sp>
    </p:spTree>
    <p:extLst>
      <p:ext uri="{BB962C8B-B14F-4D97-AF65-F5344CB8AC3E}">
        <p14:creationId xmlns:p14="http://schemas.microsoft.com/office/powerpoint/2010/main" val="42498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359</Words>
  <Application>Microsoft Office PowerPoint</Application>
  <PresentationFormat>Widescreen</PresentationFormat>
  <Paragraphs>162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Data Mining Project Proposal</vt:lpstr>
      <vt:lpstr>Problem Description</vt:lpstr>
      <vt:lpstr>Problem Description</vt:lpstr>
      <vt:lpstr>Work flow</vt:lpstr>
      <vt:lpstr>Work flow</vt:lpstr>
      <vt:lpstr>Work flow</vt:lpstr>
      <vt:lpstr>Work flow</vt:lpstr>
      <vt:lpstr>Work flow</vt:lpstr>
      <vt:lpstr>Work flow</vt:lpstr>
      <vt:lpstr>A Sketch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mekjr1;changecandy@gmail.com;Sachit</dc:creator>
  <cp:keywords>data mining;project;sinica;2015;fall;iis</cp:keywords>
  <cp:lastModifiedBy>mekjr1</cp:lastModifiedBy>
  <cp:revision>19</cp:revision>
  <dcterms:created xsi:type="dcterms:W3CDTF">2015-12-09T05:57:52Z</dcterms:created>
  <dcterms:modified xsi:type="dcterms:W3CDTF">2015-12-09T14:46:27Z</dcterms:modified>
</cp:coreProperties>
</file>