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62" r:id="rId6"/>
    <p:sldId id="263" r:id="rId7"/>
    <p:sldId id="267" r:id="rId8"/>
    <p:sldId id="264" r:id="rId9"/>
    <p:sldId id="265" r:id="rId10"/>
    <p:sldId id="269" r:id="rId11"/>
    <p:sldId id="25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30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339F-E8B2-408D-BA71-028F85874693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6569-288D-470A-AAAB-25CBB7A2E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Group </a:t>
            </a:r>
            <a:r>
              <a:rPr lang="en-US" dirty="0" err="1" smtClean="0"/>
              <a:t>Doreamon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Abdul </a:t>
            </a:r>
            <a:r>
              <a:rPr lang="en-US" dirty="0" err="1" smtClean="0"/>
              <a:t>Gafar</a:t>
            </a:r>
            <a:r>
              <a:rPr lang="en-US" dirty="0" smtClean="0"/>
              <a:t> Manuel </a:t>
            </a:r>
            <a:r>
              <a:rPr lang="en-US" dirty="0" err="1" smtClean="0"/>
              <a:t>Meque</a:t>
            </a:r>
            <a:endParaRPr lang="en-US" dirty="0" smtClean="0"/>
          </a:p>
          <a:p>
            <a:pPr algn="r"/>
            <a:r>
              <a:rPr lang="en-US" dirty="0" err="1" smtClean="0"/>
              <a:t>Chih</a:t>
            </a:r>
            <a:r>
              <a:rPr lang="en-US" dirty="0" smtClean="0"/>
              <a:t>-Ming Chen</a:t>
            </a:r>
          </a:p>
          <a:p>
            <a:pPr algn="r"/>
            <a:r>
              <a:rPr lang="en-US" dirty="0" err="1" smtClean="0"/>
              <a:t>Sachit</a:t>
            </a:r>
            <a:r>
              <a:rPr lang="en-US" dirty="0" smtClean="0"/>
              <a:t> Mahajan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41221" y="2501148"/>
            <a:ext cx="163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Processing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5" idx="4"/>
            <a:endCxn id="62" idx="2"/>
          </p:cNvCxnSpPr>
          <p:nvPr/>
        </p:nvCxnSpPr>
        <p:spPr>
          <a:xfrm flipV="1">
            <a:off x="2016956" y="3036116"/>
            <a:ext cx="4194909" cy="2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211865" y="256293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Patterns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473999" y="2560743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521384" y="3816069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Visualization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  <p:cxnSp>
        <p:nvCxnSpPr>
          <p:cNvPr id="44" name="Elbow Connector 43"/>
          <p:cNvCxnSpPr>
            <a:stCxn id="62" idx="6"/>
            <a:endCxn id="116" idx="2"/>
          </p:cNvCxnSpPr>
          <p:nvPr/>
        </p:nvCxnSpPr>
        <p:spPr>
          <a:xfrm flipV="1">
            <a:off x="8054517" y="3033924"/>
            <a:ext cx="1419482" cy="2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3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12-09 at 3.31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13" y="3916671"/>
            <a:ext cx="3239897" cy="2719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Sketch</a:t>
            </a:r>
            <a:endParaRPr lang="en-US" dirty="0"/>
          </a:p>
        </p:txBody>
      </p:sp>
      <p:pic>
        <p:nvPicPr>
          <p:cNvPr id="8" name="Picture 7" descr="Screen Shot 2015-12-09 at 3.29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3" y="4031579"/>
            <a:ext cx="3393271" cy="2444393"/>
          </a:xfrm>
          <a:prstGeom prst="rect">
            <a:avLst/>
          </a:prstGeom>
        </p:spPr>
      </p:pic>
      <p:pic>
        <p:nvPicPr>
          <p:cNvPr id="7" name="Picture 6" descr="Screen Shot 2015-12-09 at 3.25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90" y="1713729"/>
            <a:ext cx="5385881" cy="3142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4321" y="1220570"/>
            <a:ext cx="271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</a:t>
            </a:r>
            <a:r>
              <a:rPr lang="en-US" dirty="0" err="1" smtClean="0"/>
              <a:t>subreddit</a:t>
            </a:r>
            <a:r>
              <a:rPr lang="en-US" dirty="0" smtClean="0"/>
              <a:t>, given a post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14544" y="1799984"/>
            <a:ext cx="1949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rgbClr val="0000FF"/>
                </a:solidFill>
              </a:rPr>
              <a:t>Upvotes</a:t>
            </a:r>
            <a:r>
              <a:rPr lang="en-US" b="1" dirty="0" smtClean="0">
                <a:solidFill>
                  <a:srgbClr val="0000FF"/>
                </a:solidFill>
              </a:rPr>
              <a:t>: 10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Downvotes</a:t>
            </a:r>
            <a:r>
              <a:rPr lang="en-US" b="1" dirty="0" smtClean="0">
                <a:solidFill>
                  <a:srgbClr val="FF0000"/>
                </a:solidFill>
              </a:rPr>
              <a:t>: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3905" y="4997643"/>
            <a:ext cx="21463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Positive?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Negative?</a:t>
            </a:r>
          </a:p>
          <a:p>
            <a:pPr lvl="1"/>
            <a:r>
              <a:rPr lang="en-US" sz="2800" b="1" dirty="0" smtClean="0">
                <a:solidFill>
                  <a:srgbClr val="008000"/>
                </a:solidFill>
              </a:rPr>
              <a:t>Neutral?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51105" y="2823338"/>
            <a:ext cx="12331" cy="1121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95522" y="5535716"/>
            <a:ext cx="1142326" cy="167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0235" y="5474071"/>
            <a:ext cx="1228639" cy="44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12-09 at 3.31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00" y="2634456"/>
            <a:ext cx="3239897" cy="2719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Sketch</a:t>
            </a:r>
            <a:endParaRPr lang="en-US" dirty="0"/>
          </a:p>
        </p:txBody>
      </p:sp>
      <p:pic>
        <p:nvPicPr>
          <p:cNvPr id="8" name="Picture 7" descr="Screen Shot 2015-12-09 at 3.29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58" y="2946630"/>
            <a:ext cx="3393271" cy="24443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84321" y="1220570"/>
            <a:ext cx="194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</a:t>
            </a:r>
            <a:r>
              <a:rPr lang="en-US" dirty="0" err="1"/>
              <a:t>s</a:t>
            </a:r>
            <a:r>
              <a:rPr lang="en-US" dirty="0" err="1" smtClean="0"/>
              <a:t>ubreddit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63866" y="5424708"/>
            <a:ext cx="2861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0000FF"/>
                </a:solidFill>
              </a:rPr>
              <a:t>Avg. Scores: 10</a:t>
            </a:r>
          </a:p>
        </p:txBody>
      </p:sp>
      <p:sp>
        <p:nvSpPr>
          <p:cNvPr id="3" name="Rectangle 2"/>
          <p:cNvSpPr/>
          <p:nvPr/>
        </p:nvSpPr>
        <p:spPr>
          <a:xfrm>
            <a:off x="8685311" y="5414237"/>
            <a:ext cx="2005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>
                <a:solidFill>
                  <a:srgbClr val="FF0000"/>
                </a:solidFill>
              </a:rPr>
              <a:t>Avg. Scores: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9136982" y="2060752"/>
            <a:ext cx="1036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Negative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52222" y="2011436"/>
            <a:ext cx="909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Neutral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1702" y="203609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Positive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10037" y="5455676"/>
            <a:ext cx="151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Avg. Scores: 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3148" y="3000397"/>
            <a:ext cx="815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Topic</a:t>
            </a:r>
            <a:br>
              <a:rPr lang="en-US" b="1" dirty="0" smtClean="0"/>
            </a:br>
            <a:r>
              <a:rPr lang="en-US" b="1" dirty="0" smtClean="0"/>
              <a:t>Words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2917" y="3904865"/>
            <a:ext cx="938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N-Gram</a:t>
            </a:r>
            <a:br>
              <a:rPr lang="en-US" b="1" dirty="0" smtClean="0"/>
            </a:br>
            <a:r>
              <a:rPr lang="en-US" b="1" dirty="0" smtClean="0"/>
              <a:t>TF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1333" y="4723030"/>
            <a:ext cx="938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N-Gram</a:t>
            </a:r>
            <a:br>
              <a:rPr lang="en-US" b="1" dirty="0" smtClean="0"/>
            </a:br>
            <a:r>
              <a:rPr lang="en-US" b="1" dirty="0" smtClean="0"/>
              <a:t>IDF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62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7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 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Group </a:t>
            </a:r>
            <a:r>
              <a:rPr lang="en-US" dirty="0" err="1" smtClean="0"/>
              <a:t>Doreamon</a:t>
            </a:r>
            <a:r>
              <a:rPr lang="en-US" dirty="0" smtClean="0"/>
              <a:t>:</a:t>
            </a:r>
          </a:p>
          <a:p>
            <a:pPr algn="r"/>
            <a:r>
              <a:rPr lang="en-US" dirty="0" smtClean="0"/>
              <a:t>Abdul </a:t>
            </a:r>
            <a:r>
              <a:rPr lang="en-US" dirty="0" err="1" smtClean="0"/>
              <a:t>Gafar</a:t>
            </a:r>
            <a:r>
              <a:rPr lang="en-US" dirty="0" smtClean="0"/>
              <a:t> Manuel </a:t>
            </a:r>
            <a:r>
              <a:rPr lang="en-US" dirty="0" err="1" smtClean="0"/>
              <a:t>Meque</a:t>
            </a:r>
            <a:endParaRPr lang="en-US" dirty="0" smtClean="0"/>
          </a:p>
          <a:p>
            <a:pPr algn="r"/>
            <a:r>
              <a:rPr lang="en-US" dirty="0" err="1" smtClean="0"/>
              <a:t>Chih</a:t>
            </a:r>
            <a:r>
              <a:rPr lang="en-US" dirty="0" smtClean="0"/>
              <a:t>-Ming Chen</a:t>
            </a:r>
          </a:p>
          <a:p>
            <a:pPr algn="r"/>
            <a:r>
              <a:rPr lang="en-US" dirty="0" err="1" smtClean="0"/>
              <a:t>Sachit</a:t>
            </a:r>
            <a:r>
              <a:rPr lang="en-US" dirty="0" smtClean="0"/>
              <a:t> Mahajan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246" y="3760341"/>
            <a:ext cx="42653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- </a:t>
            </a:r>
            <a:r>
              <a:rPr lang="en-US" sz="3200" b="1" dirty="0" err="1" smtClean="0"/>
              <a:t>Reddit</a:t>
            </a:r>
            <a:r>
              <a:rPr lang="en-US" sz="3200" b="1" dirty="0" smtClean="0"/>
              <a:t> </a:t>
            </a:r>
            <a:r>
              <a:rPr lang="en-US" sz="3200" b="1" dirty="0"/>
              <a:t>O</a:t>
            </a:r>
            <a:r>
              <a:rPr lang="en-US" sz="3200" b="1" dirty="0" smtClean="0"/>
              <a:t>pinion Mining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377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Knowledge?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Given a Post </a:t>
            </a:r>
            <a:r>
              <a:rPr lang="en-US" i="1" dirty="0" smtClean="0"/>
              <a:t>p </a:t>
            </a:r>
            <a:r>
              <a:rPr lang="en-US" dirty="0" smtClean="0"/>
              <a:t>with </a:t>
            </a:r>
            <a:r>
              <a:rPr lang="en-US" dirty="0" err="1" smtClean="0"/>
              <a:t>upvotes</a:t>
            </a:r>
            <a:r>
              <a:rPr lang="en-US" dirty="0" smtClean="0"/>
              <a:t>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dirty="0" err="1" smtClean="0"/>
              <a:t>downvotes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Can we predict the </a:t>
            </a:r>
            <a:r>
              <a:rPr lang="en-US" b="1" dirty="0" smtClean="0">
                <a:solidFill>
                  <a:srgbClr val="0000FF"/>
                </a:solidFill>
              </a:rPr>
              <a:t>opinion polarity</a:t>
            </a:r>
            <a:r>
              <a:rPr lang="en-US" dirty="0" smtClean="0"/>
              <a:t> (</a:t>
            </a:r>
            <a:r>
              <a:rPr lang="en-US" i="1" dirty="0" smtClean="0"/>
              <a:t>negative </a:t>
            </a:r>
            <a:r>
              <a:rPr lang="en-US" dirty="0" smtClean="0"/>
              <a:t>| </a:t>
            </a:r>
            <a:r>
              <a:rPr lang="en-US" i="1" dirty="0" smtClean="0"/>
              <a:t>positive</a:t>
            </a:r>
            <a:r>
              <a:rPr lang="en-US" dirty="0" smtClean="0"/>
              <a:t>)  based on </a:t>
            </a:r>
            <a:r>
              <a:rPr lang="en-US" i="1" dirty="0" smtClean="0"/>
              <a:t>u </a:t>
            </a:r>
            <a:r>
              <a:rPr lang="en-US" dirty="0" smtClean="0"/>
              <a:t>&amp; </a:t>
            </a:r>
            <a:r>
              <a:rPr lang="en-US" i="1" dirty="0" smtClean="0"/>
              <a:t>d?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i="1" dirty="0" smtClean="0"/>
          </a:p>
          <a:p>
            <a:pPr lvl="1"/>
            <a:r>
              <a:rPr lang="en-US" dirty="0" smtClean="0"/>
              <a:t>Can we Predict the </a:t>
            </a:r>
            <a:r>
              <a:rPr lang="en-US" b="1" i="1" dirty="0" err="1" smtClean="0">
                <a:solidFill>
                  <a:srgbClr val="0000FF"/>
                </a:solidFill>
              </a:rPr>
              <a:t>u,d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distribution</a:t>
            </a:r>
            <a:r>
              <a:rPr lang="en-US" dirty="0" smtClean="0"/>
              <a:t> based on </a:t>
            </a:r>
            <a:r>
              <a:rPr lang="en-US" i="1" dirty="0" smtClean="0"/>
              <a:t>p?</a:t>
            </a:r>
            <a:endParaRPr lang="en-US" dirty="0"/>
          </a:p>
          <a:p>
            <a:pPr lvl="2"/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380" y="2440979"/>
            <a:ext cx="79399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relationship between </a:t>
            </a:r>
            <a:r>
              <a:rPr lang="en-US" sz="2800" b="1" dirty="0" smtClean="0"/>
              <a:t>post emotion/polarity </a:t>
            </a:r>
            <a:r>
              <a:rPr lang="en-US" sz="2800" dirty="0" smtClean="0"/>
              <a:t>and</a:t>
            </a:r>
            <a:br>
              <a:rPr lang="en-US" sz="2800" dirty="0" smtClean="0"/>
            </a:br>
            <a:r>
              <a:rPr lang="en-US" sz="2800" b="1" dirty="0" smtClean="0"/>
              <a:t>its words </a:t>
            </a:r>
            <a:r>
              <a:rPr lang="en-US" sz="2800" dirty="0" smtClean="0"/>
              <a:t>under different </a:t>
            </a:r>
            <a:r>
              <a:rPr lang="en-US" sz="2800" dirty="0" err="1" smtClean="0"/>
              <a:t>subreddit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04" y="4498974"/>
            <a:ext cx="1870295" cy="25473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12" y="4808306"/>
            <a:ext cx="1873676" cy="25890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54" y="5785487"/>
            <a:ext cx="980557" cy="2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</p:spTree>
    <p:extLst>
      <p:ext uri="{BB962C8B-B14F-4D97-AF65-F5344CB8AC3E}">
        <p14:creationId xmlns:p14="http://schemas.microsoft.com/office/powerpoint/2010/main" val="419677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2" name="Elbow Connector 71"/>
          <p:cNvCxnSpPr>
            <a:stCxn id="62" idx="4"/>
            <a:endCxn id="116" idx="0"/>
          </p:cNvCxnSpPr>
          <p:nvPr/>
        </p:nvCxnSpPr>
        <p:spPr>
          <a:xfrm rot="16200000" flipH="1">
            <a:off x="9929151" y="1724659"/>
            <a:ext cx="432294" cy="1067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9757606" y="2474440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829652" y="34955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err="1" smtClean="0">
                <a:solidFill>
                  <a:srgbClr val="0000FF"/>
                </a:solidFill>
              </a:rPr>
              <a:t>Viaualization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3819" y="4483648"/>
            <a:ext cx="1979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Visualization: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Histogram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Word Cloud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Clustering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332187" y="4569925"/>
            <a:ext cx="3249540" cy="18553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1540380" y="4781611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Opinion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16559" y="2328542"/>
            <a:ext cx="255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r>
              <a:rPr lang="en-US" dirty="0" smtClean="0"/>
              <a:t>e.g. removing stop words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2888013" y="4809489"/>
            <a:ext cx="1086643" cy="1440917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Emotion</a:t>
            </a:r>
          </a:p>
          <a:p>
            <a:pPr algn="ctr"/>
            <a:r>
              <a:rPr lang="en-US" b="1" dirty="0" smtClean="0"/>
              <a:t>Lexicon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33517" y="5317052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03530" y="392539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Assistant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  <p:cxnSp>
        <p:nvCxnSpPr>
          <p:cNvPr id="26" name="Straight Connector 25"/>
          <p:cNvCxnSpPr>
            <a:stCxn id="20" idx="0"/>
          </p:cNvCxnSpPr>
          <p:nvPr/>
        </p:nvCxnSpPr>
        <p:spPr>
          <a:xfrm flipV="1">
            <a:off x="2956957" y="3038315"/>
            <a:ext cx="6225" cy="1531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Snip Single Corner Rectangle 29"/>
          <p:cNvSpPr/>
          <p:nvPr/>
        </p:nvSpPr>
        <p:spPr>
          <a:xfrm>
            <a:off x="5424889" y="5692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Snip Single Corner Rectangle 31"/>
          <p:cNvSpPr/>
          <p:nvPr/>
        </p:nvSpPr>
        <p:spPr>
          <a:xfrm>
            <a:off x="5577289" y="7216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5430880" y="29660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Snip Single Corner Rectangle 33"/>
          <p:cNvSpPr/>
          <p:nvPr/>
        </p:nvSpPr>
        <p:spPr>
          <a:xfrm>
            <a:off x="5729689" y="874066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Train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6" name="Snip Single Corner Rectangle 35"/>
          <p:cNvSpPr/>
          <p:nvPr/>
        </p:nvSpPr>
        <p:spPr>
          <a:xfrm>
            <a:off x="5583280" y="3118421"/>
            <a:ext cx="1232584" cy="1394636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cxnSp>
        <p:nvCxnSpPr>
          <p:cNvPr id="40" name="Elbow Connector 39"/>
          <p:cNvCxnSpPr>
            <a:stCxn id="55" idx="4"/>
            <a:endCxn id="30" idx="2"/>
          </p:cNvCxnSpPr>
          <p:nvPr/>
        </p:nvCxnSpPr>
        <p:spPr>
          <a:xfrm flipV="1">
            <a:off x="2016956" y="1266584"/>
            <a:ext cx="3407933" cy="1771730"/>
          </a:xfrm>
          <a:prstGeom prst="bentConnector3">
            <a:avLst>
              <a:gd name="adj1" fmla="val 847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5" idx="4"/>
            <a:endCxn id="33" idx="2"/>
          </p:cNvCxnSpPr>
          <p:nvPr/>
        </p:nvCxnSpPr>
        <p:spPr>
          <a:xfrm>
            <a:off x="2016956" y="3038314"/>
            <a:ext cx="3413924" cy="625025"/>
          </a:xfrm>
          <a:prstGeom prst="bentConnector3">
            <a:avLst>
              <a:gd name="adj1" fmla="val 846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23267" y="1285540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38713" y="3305757"/>
            <a:ext cx="58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55" name="Can 54"/>
          <p:cNvSpPr/>
          <p:nvPr/>
        </p:nvSpPr>
        <p:spPr>
          <a:xfrm>
            <a:off x="547816" y="2129310"/>
            <a:ext cx="1469140" cy="1818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8690339" y="1095785"/>
            <a:ext cx="1842652" cy="9463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Feature Set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34" idx="0"/>
            <a:endCxn id="62" idx="2"/>
          </p:cNvCxnSpPr>
          <p:nvPr/>
        </p:nvCxnSpPr>
        <p:spPr>
          <a:xfrm flipV="1">
            <a:off x="6962273" y="1568966"/>
            <a:ext cx="1728066" cy="2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5194" y="600673"/>
            <a:ext cx="162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Extraction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(Methodology)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2" name="Elbow Connector 71"/>
          <p:cNvCxnSpPr>
            <a:stCxn id="62" idx="4"/>
            <a:endCxn id="116" idx="0"/>
          </p:cNvCxnSpPr>
          <p:nvPr/>
        </p:nvCxnSpPr>
        <p:spPr>
          <a:xfrm rot="16200000" flipH="1">
            <a:off x="9929151" y="1724659"/>
            <a:ext cx="432294" cy="10672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7525999" y="2471465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62" idx="4"/>
            <a:endCxn id="80" idx="0"/>
          </p:cNvCxnSpPr>
          <p:nvPr/>
        </p:nvCxnSpPr>
        <p:spPr>
          <a:xfrm rot="5400000">
            <a:off x="8814836" y="1674635"/>
            <a:ext cx="429319" cy="1164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36" idx="0"/>
          </p:cNvCxnSpPr>
          <p:nvPr/>
        </p:nvCxnSpPr>
        <p:spPr>
          <a:xfrm flipV="1">
            <a:off x="6815864" y="3499043"/>
            <a:ext cx="1339112" cy="316696"/>
          </a:xfrm>
          <a:prstGeom prst="bentConnector3">
            <a:avLst>
              <a:gd name="adj1" fmla="val 99277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0" idx="4"/>
            <a:endCxn id="92" idx="0"/>
          </p:cNvCxnSpPr>
          <p:nvPr/>
        </p:nvCxnSpPr>
        <p:spPr>
          <a:xfrm rot="16200000" flipH="1">
            <a:off x="7877620" y="3987530"/>
            <a:ext cx="1139645" cy="23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olded Corner 91"/>
          <p:cNvSpPr/>
          <p:nvPr/>
        </p:nvSpPr>
        <p:spPr>
          <a:xfrm>
            <a:off x="7507559" y="4557471"/>
            <a:ext cx="1880002" cy="722223"/>
          </a:xfrm>
          <a:prstGeom prst="foldedCorner">
            <a:avLst/>
          </a:prstGeom>
          <a:solidFill>
            <a:srgbClr val="2F55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Predictions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209686" y="5335452"/>
            <a:ext cx="248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Algorithm Comparison,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Performance Evaluation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757606" y="2474440"/>
            <a:ext cx="1842652" cy="9463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Statistics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829652" y="34955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Data Analysis,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Feature Analysis</a:t>
            </a:r>
          </a:p>
          <a:p>
            <a:pPr algn="ctr"/>
            <a:r>
              <a:rPr lang="en-US" b="1" dirty="0" err="1" smtClean="0">
                <a:solidFill>
                  <a:srgbClr val="0000FF"/>
                </a:solidFill>
              </a:rPr>
              <a:t>Viaualization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30525" y="59963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Accuracy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45850" y="143843"/>
            <a:ext cx="23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Extracted features: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Vector Space Model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Latent Topic Model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62884" y="5182602"/>
            <a:ext cx="141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WordNet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Python NLTK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93819" y="4483648"/>
            <a:ext cx="1979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 Visualization: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1. Histogram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Word Cloud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Clustering</a:t>
            </a:r>
          </a:p>
        </p:txBody>
      </p:sp>
    </p:spTree>
    <p:extLst>
      <p:ext uri="{BB962C8B-B14F-4D97-AF65-F5344CB8AC3E}">
        <p14:creationId xmlns:p14="http://schemas.microsoft.com/office/powerpoint/2010/main" val="424986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391</Words>
  <Application>Microsoft Macintosh PowerPoint</Application>
  <PresentationFormat>Custom</PresentationFormat>
  <Paragraphs>186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Mining Project Proposal</vt:lpstr>
      <vt:lpstr>Data Mining Project Proposal</vt:lpstr>
      <vt:lpstr>Problem Description</vt:lpstr>
      <vt:lpstr>Work flow</vt:lpstr>
      <vt:lpstr>Work flow</vt:lpstr>
      <vt:lpstr>Work flow</vt:lpstr>
      <vt:lpstr>Work flow</vt:lpstr>
      <vt:lpstr>Work flow</vt:lpstr>
      <vt:lpstr>Work flow</vt:lpstr>
      <vt:lpstr>Work flow</vt:lpstr>
      <vt:lpstr>A Sketch</vt:lpstr>
      <vt:lpstr>A Sketch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mekjr1;changecandy@gmail.com;Sachit</dc:creator>
  <cp:keywords>data mining;project;sinica;2015;fall;iis</cp:keywords>
  <cp:lastModifiedBy>chih-ming chen</cp:lastModifiedBy>
  <cp:revision>24</cp:revision>
  <dcterms:created xsi:type="dcterms:W3CDTF">2015-12-09T05:57:52Z</dcterms:created>
  <dcterms:modified xsi:type="dcterms:W3CDTF">2015-12-30T23:12:54Z</dcterms:modified>
</cp:coreProperties>
</file>