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D6C2-65A6-4366-9E5B-7317B7A9DDCC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5_NBA_Finals" TargetMode="External"/><Relationship Id="rId2" Type="http://schemas.openxmlformats.org/officeDocument/2006/relationships/hyperlink" Target="https://en.wikipedia.org/wiki/National_Basketball_Assoc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NT_(TV_channel)" TargetMode="External"/><Relationship Id="rId5" Type="http://schemas.openxmlformats.org/officeDocument/2006/relationships/hyperlink" Target="https://en.wikipedia.org/wiki/NBA_Conference_Finals" TargetMode="External"/><Relationship Id="rId4" Type="http://schemas.openxmlformats.org/officeDocument/2006/relationships/hyperlink" Target="https://en.wikipedia.org/wiki/ESP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4%E2%80%9315_Cleveland_Cavaliers_season" TargetMode="External"/><Relationship Id="rId13" Type="http://schemas.openxmlformats.org/officeDocument/2006/relationships/hyperlink" Target="https://en.wikipedia.org/wiki/2014%E2%80%9315_Golden_State_Warriors_season" TargetMode="External"/><Relationship Id="rId18" Type="http://schemas.openxmlformats.org/officeDocument/2006/relationships/hyperlink" Target="https://en.wikipedia.org/wiki/2014%E2%80%9315_Houston_Rockets_season" TargetMode="External"/><Relationship Id="rId3" Type="http://schemas.openxmlformats.org/officeDocument/2006/relationships/hyperlink" Target="https://en.wikipedia.org/wiki/2014%E2%80%9315_Atlanta_Hawks_season" TargetMode="External"/><Relationship Id="rId21" Type="http://schemas.openxmlformats.org/officeDocument/2006/relationships/hyperlink" Target="https://en.wikipedia.org/wiki/2014%E2%80%9315_Dallas_Mavericks_season" TargetMode="External"/><Relationship Id="rId7" Type="http://schemas.openxmlformats.org/officeDocument/2006/relationships/hyperlink" Target="https://en.wikipedia.org/wiki/Eastern_Conference_(NBA)" TargetMode="External"/><Relationship Id="rId12" Type="http://schemas.openxmlformats.org/officeDocument/2006/relationships/hyperlink" Target="https://en.wikipedia.org/wiki/2014-15_Cleveland_Cavaliers_season" TargetMode="External"/><Relationship Id="rId17" Type="http://schemas.openxmlformats.org/officeDocument/2006/relationships/hyperlink" Target="https://en.wikipedia.org/wiki/Western_Conference_(NBA)" TargetMode="External"/><Relationship Id="rId2" Type="http://schemas.openxmlformats.org/officeDocument/2006/relationships/hyperlink" Target="https://en.wikipedia.org/wiki/2015_NBA_Finals" TargetMode="External"/><Relationship Id="rId16" Type="http://schemas.openxmlformats.org/officeDocument/2006/relationships/hyperlink" Target="https://en.wikipedia.org/wiki/2014%E2%80%9315_Portland_Trail_Blazers_season" TargetMode="External"/><Relationship Id="rId20" Type="http://schemas.openxmlformats.org/officeDocument/2006/relationships/hyperlink" Target="https://en.wikipedia.org/wiki/2014%E2%80%9315_San_Antonio_Spurs_sea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2014%E2%80%9315_Toronto_Raptors_season" TargetMode="External"/><Relationship Id="rId11" Type="http://schemas.openxmlformats.org/officeDocument/2006/relationships/hyperlink" Target="https://en.wikipedia.org/wiki/2014%E2%80%9315_Boston_Celtics_season" TargetMode="External"/><Relationship Id="rId5" Type="http://schemas.openxmlformats.org/officeDocument/2006/relationships/hyperlink" Target="https://en.wikipedia.org/wiki/2014%E2%80%9315_Washington_Wizards_season" TargetMode="External"/><Relationship Id="rId15" Type="http://schemas.openxmlformats.org/officeDocument/2006/relationships/hyperlink" Target="https://en.wikipedia.org/wiki/2014%E2%80%9315_Memphis_Grizzlies_season" TargetMode="External"/><Relationship Id="rId10" Type="http://schemas.openxmlformats.org/officeDocument/2006/relationships/hyperlink" Target="https://en.wikipedia.org/wiki/2014%E2%80%9315_Milwaukee_Bucks_season" TargetMode="External"/><Relationship Id="rId19" Type="http://schemas.openxmlformats.org/officeDocument/2006/relationships/hyperlink" Target="https://en.wikipedia.org/wiki/2014%E2%80%9315_Los_Angeles_Clippers_season" TargetMode="External"/><Relationship Id="rId4" Type="http://schemas.openxmlformats.org/officeDocument/2006/relationships/hyperlink" Target="https://en.wikipedia.org/wiki/2014%E2%80%9315_Brooklyn_Nets_season" TargetMode="External"/><Relationship Id="rId9" Type="http://schemas.openxmlformats.org/officeDocument/2006/relationships/hyperlink" Target="https://en.wikipedia.org/wiki/2014%E2%80%9315_Chicago_Bulls_season" TargetMode="External"/><Relationship Id="rId14" Type="http://schemas.openxmlformats.org/officeDocument/2006/relationships/hyperlink" Target="https://en.wikipedia.org/wiki/2014%E2%80%9315_New_Orleans_Pelicans_sea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Basketball Semi-finals popularity </a:t>
            </a:r>
            <a:r>
              <a:rPr lang="en-US" dirty="0" smtClean="0"/>
              <a:t>Analysis</a:t>
            </a:r>
            <a:r>
              <a:rPr lang="en-US" dirty="0" smtClean="0"/>
              <a:t> using Reddit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815870"/>
            <a:ext cx="8134350" cy="40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2014–15 NBA season</a:t>
            </a:r>
            <a:r>
              <a:rPr lang="en-US" dirty="0"/>
              <a:t> was the 69th season of the </a:t>
            </a:r>
            <a:r>
              <a:rPr lang="en-US" dirty="0">
                <a:hlinkClick r:id="rId2" tooltip="National Basketball Association"/>
              </a:rPr>
              <a:t>National </a:t>
            </a:r>
            <a:r>
              <a:rPr lang="en-US" dirty="0" smtClean="0">
                <a:hlinkClick r:id="rId2" tooltip="National Basketball Association"/>
              </a:rPr>
              <a:t>Basketball </a:t>
            </a:r>
            <a:r>
              <a:rPr lang="en-US" dirty="0">
                <a:hlinkClick r:id="rId2" tooltip="National Basketball Association"/>
              </a:rPr>
              <a:t>Association</a:t>
            </a:r>
            <a:r>
              <a:rPr lang="en-US" dirty="0"/>
              <a:t> (NBA</a:t>
            </a:r>
            <a:r>
              <a:rPr lang="en-US" dirty="0" smtClean="0"/>
              <a:t>).</a:t>
            </a:r>
          </a:p>
          <a:p>
            <a:r>
              <a:rPr lang="en-US" dirty="0"/>
              <a:t>The 2015 NBA playoffs began on Saturday, April 18, 2015 and concluded with the </a:t>
            </a:r>
            <a:r>
              <a:rPr lang="en-US" dirty="0">
                <a:hlinkClick r:id="rId3" tooltip="2015 NBA Finals"/>
              </a:rPr>
              <a:t>2015 NBA Finals</a:t>
            </a:r>
            <a:r>
              <a:rPr lang="en-US" dirty="0"/>
              <a:t> which began on June 4, 2015 on ABC. </a:t>
            </a:r>
            <a:endParaRPr lang="en-US" dirty="0" smtClean="0"/>
          </a:p>
          <a:p>
            <a:r>
              <a:rPr lang="en-US" dirty="0" smtClean="0">
                <a:hlinkClick r:id="rId4" tooltip="ESPN"/>
              </a:rPr>
              <a:t>ESPN</a:t>
            </a:r>
            <a:r>
              <a:rPr lang="en-US" dirty="0"/>
              <a:t> broadcast the </a:t>
            </a:r>
            <a:r>
              <a:rPr lang="en-US" dirty="0">
                <a:hlinkClick r:id="rId5" tooltip="NBA Conference Finals"/>
              </a:rPr>
              <a:t>Western Conference Finals</a:t>
            </a:r>
            <a:r>
              <a:rPr lang="en-US" dirty="0"/>
              <a:t> and </a:t>
            </a:r>
            <a:r>
              <a:rPr lang="en-US" dirty="0">
                <a:hlinkClick r:id="rId6" tooltip="TNT (TV channel)"/>
              </a:rPr>
              <a:t>TNT</a:t>
            </a:r>
            <a:r>
              <a:rPr lang="en-US" dirty="0"/>
              <a:t> televised the </a:t>
            </a:r>
            <a:r>
              <a:rPr lang="en-US" dirty="0">
                <a:hlinkClick r:id="rId5" tooltip="NBA Conference Finals"/>
              </a:rPr>
              <a:t>Eastern Conference Finals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ABC </a:t>
            </a:r>
            <a:r>
              <a:rPr lang="en-US" dirty="0"/>
              <a:t>broadcast the NBA Finals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Redditors</a:t>
            </a:r>
            <a:r>
              <a:rPr lang="en-US" dirty="0" smtClean="0"/>
              <a:t> posted comments on the events and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0351"/>
              </p:ext>
            </p:extLst>
          </p:nvPr>
        </p:nvGraphicFramePr>
        <p:xfrm>
          <a:off x="2" y="-9"/>
          <a:ext cx="12191996" cy="6857995"/>
        </p:xfrm>
        <a:graphic>
          <a:graphicData uri="http://schemas.openxmlformats.org/drawingml/2006/table">
            <a:tbl>
              <a:tblPr/>
              <a:tblGrid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</a:tblGrid>
              <a:tr h="27719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First Round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Conference Semifinals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Conference Finals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" tooltip="2015 NBA Finals"/>
                        </a:rPr>
                        <a:t>NBA Finals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4" tooltip="2014–15 Brooklyn Nets season"/>
                        </a:rPr>
                        <a:t>Brooklyn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 dirty="0">
                          <a:solidFill>
                            <a:srgbClr val="0B0080"/>
                          </a:solidFill>
                          <a:effectLst/>
                          <a:hlinkClick r:id="rId5" tooltip="2014–15 Washington Wizards season"/>
                        </a:rPr>
                        <a:t>Washington</a:t>
                      </a:r>
                      <a:endParaRPr lang="en-US" sz="700" dirty="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i="1" u="none" strike="noStrike">
                          <a:solidFill>
                            <a:srgbClr val="0B0080"/>
                          </a:solidFill>
                          <a:effectLst/>
                          <a:hlinkClick r:id="rId6" tooltip="2014–15 Toronto Raptors season"/>
                        </a:rPr>
                        <a:t>Toronto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5" tooltip="2014–15 Washington Wizards season"/>
                        </a:rPr>
                        <a:t>Washington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ctr"/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7" tooltip="Eastern Conference (NBA)"/>
                        </a:rPr>
                        <a:t>Eastern Conference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9" tooltip="2014–15 Chicago Bulls season"/>
                        </a:rPr>
                        <a:t>Chicago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0" tooltip="2014–15 Milwaukee Bucks season"/>
                        </a:rPr>
                        <a:t>Milwaukee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9" tooltip="2014–15 Chicago Bulls season"/>
                        </a:rPr>
                        <a:t>Chicago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1" tooltip="2014–15 Boston Celtics season"/>
                        </a:rPr>
                        <a:t>Boston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E2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2" tooltip="2014-15 Cleveland Cavaliers season"/>
                        </a:rPr>
                        <a:t>Cleveland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1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W1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4" tooltip="2014–15 New Orleans Pelicans season"/>
                        </a:rPr>
                        <a:t>New Orleans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5" tooltip="2014–15 Memphis Grizzlies season"/>
                        </a:rPr>
                        <a:t>Memphis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6" tooltip="2014–15 Portland Trail Blazers season"/>
                        </a:rPr>
                        <a:t>Portland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5" tooltip="2014–15 Memphis Grizzlies season"/>
                        </a:rPr>
                        <a:t>Memphis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ctr"/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17" tooltip="Western Conference (NBA)"/>
                        </a:rPr>
                        <a:t>Western Conference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9" tooltip="2014–15 Los Angeles Clippers season"/>
                        </a:rPr>
                        <a:t>L.A. Clippers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0" tooltip="2014–15 San Antonio Spurs season"/>
                        </a:rPr>
                        <a:t>San Antonio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9" tooltip="2014–15 Los Angeles Clippers season"/>
                        </a:rPr>
                        <a:t>L.A. Clippers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1" tooltip="2014–15 Dallas Mavericks season"/>
                        </a:rPr>
                        <a:t>Dallas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909481" y="211526"/>
            <a:ext cx="3411940" cy="6660108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E2F0D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1172073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 is comprised of </a:t>
            </a:r>
            <a:r>
              <a:rPr lang="en-US" dirty="0" smtClean="0"/>
              <a:t>54.504.410 </a:t>
            </a:r>
            <a:r>
              <a:rPr lang="en-US" dirty="0"/>
              <a:t>comments,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fraction of all comments made on </a:t>
            </a:r>
            <a:r>
              <a:rPr lang="en-US" dirty="0" err="1"/>
              <a:t>reddit</a:t>
            </a:r>
            <a:r>
              <a:rPr lang="en-US" dirty="0"/>
              <a:t> during the month of May 2015 available publicly, </a:t>
            </a:r>
            <a:endParaRPr lang="en-US" dirty="0" smtClean="0"/>
          </a:p>
          <a:p>
            <a:pPr lvl="1"/>
            <a:r>
              <a:rPr lang="en-US" dirty="0" smtClean="0"/>
              <a:t>organized </a:t>
            </a:r>
            <a:r>
              <a:rPr lang="en-US" dirty="0"/>
              <a:t>in a single table ‘May2015’ and provided by (</a:t>
            </a:r>
            <a:r>
              <a:rPr lang="en-US" dirty="0" err="1"/>
              <a:t>Kaggle</a:t>
            </a:r>
            <a:r>
              <a:rPr lang="en-US" dirty="0"/>
              <a:t>, 2015) . </a:t>
            </a:r>
          </a:p>
          <a:p>
            <a:r>
              <a:rPr lang="en-US" dirty="0"/>
              <a:t>Each row in the table May2015 represents a single comment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With </a:t>
            </a:r>
            <a:r>
              <a:rPr lang="en-US" dirty="0"/>
              <a:t>the following attributes: </a:t>
            </a:r>
            <a:endParaRPr lang="en-US" dirty="0" smtClean="0"/>
          </a:p>
          <a:p>
            <a:pPr lvl="1"/>
            <a:r>
              <a:rPr lang="en-US" dirty="0" smtClean="0"/>
              <a:t>("</a:t>
            </a:r>
            <a:r>
              <a:rPr lang="en-US" dirty="0"/>
              <a:t>gilded","</a:t>
            </a:r>
            <a:r>
              <a:rPr lang="en-US" dirty="0">
                <a:solidFill>
                  <a:srgbClr val="FF0000"/>
                </a:solidFill>
              </a:rPr>
              <a:t>author_flair_text</a:t>
            </a:r>
            <a:r>
              <a:rPr lang="en-US" dirty="0"/>
              <a:t>","author_flair_css_class","retrieved_on","ups","subreddit_id","edited","controversiality","parent_id","</a:t>
            </a:r>
            <a:r>
              <a:rPr lang="en-US" dirty="0">
                <a:solidFill>
                  <a:srgbClr val="FF0000"/>
                </a:solidFill>
              </a:rPr>
              <a:t>subreddit</a:t>
            </a:r>
            <a:r>
              <a:rPr lang="en-US" dirty="0"/>
              <a:t>","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,"</a:t>
            </a:r>
            <a:r>
              <a:rPr lang="en-US" dirty="0">
                <a:solidFill>
                  <a:srgbClr val="FF0000"/>
                </a:solidFill>
              </a:rPr>
              <a:t>created_utc</a:t>
            </a:r>
            <a:r>
              <a:rPr lang="en-US" dirty="0"/>
              <a:t>","downs","score","</a:t>
            </a:r>
            <a:r>
              <a:rPr lang="en-US" dirty="0">
                <a:solidFill>
                  <a:srgbClr val="FF0000"/>
                </a:solidFill>
              </a:rPr>
              <a:t>author</a:t>
            </a:r>
            <a:r>
              <a:rPr lang="en-US" dirty="0"/>
              <a:t>","archived","distinguished","id","score_hidden","name","link_id").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6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User Engagement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767" y="2405785"/>
            <a:ext cx="4452456" cy="331262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9034" y="1996350"/>
            <a:ext cx="6563575" cy="44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Happened in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Eastern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Western</a:t>
            </a:r>
            <a:r>
              <a:rPr lang="en-US" dirty="0" smtClean="0"/>
              <a:t> </a:t>
            </a:r>
            <a:r>
              <a:rPr lang="en-US" dirty="0" err="1" smtClean="0"/>
              <a:t>Confence</a:t>
            </a:r>
            <a:r>
              <a:rPr lang="en-US" dirty="0" smtClean="0"/>
              <a:t> Finals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2015-05-19, Rockets 106 - 110 Warrior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2015-05-20, Cavaliers 97 - 89 Hawks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2015-05-21, Rockets 98 - 99 Warriors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2015-05-22, Cavaliers 94 - 82 Hawks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2015-05-23, Warriors 115 - 80 Rockets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2015-05-24, Hawks 111 - 113 Cavaliers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2015-05-25, Warriors 115 -128 Houston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2015-05-26, Hawks 88 - Cavaliers 118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2015-05-27, Rockets 90- 104 Warriors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was it reflected on Reddit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5312"/>
            <a:ext cx="10832432" cy="53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944" y="1981200"/>
            <a:ext cx="6989294" cy="34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323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Science in Practice</vt:lpstr>
      <vt:lpstr>Introduction</vt:lpstr>
      <vt:lpstr>NBA</vt:lpstr>
      <vt:lpstr>PowerPoint Presentation</vt:lpstr>
      <vt:lpstr>Data</vt:lpstr>
      <vt:lpstr>Summary &amp; User Engagement</vt:lpstr>
      <vt:lpstr>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Practice</dc:title>
  <dc:creator>Abdul meque</dc:creator>
  <cp:lastModifiedBy>Abdul meque</cp:lastModifiedBy>
  <cp:revision>10</cp:revision>
  <dcterms:created xsi:type="dcterms:W3CDTF">2016-06-19T09:59:39Z</dcterms:created>
  <dcterms:modified xsi:type="dcterms:W3CDTF">2016-06-20T03:33:55Z</dcterms:modified>
</cp:coreProperties>
</file>