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93EB-732C-4F8A-BE19-8B2509483B1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2C2D-DD89-4B21-91DC-A9644F593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02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93EB-732C-4F8A-BE19-8B2509483B1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2C2D-DD89-4B21-91DC-A9644F593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33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93EB-732C-4F8A-BE19-8B2509483B1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2C2D-DD89-4B21-91DC-A9644F593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11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93EB-732C-4F8A-BE19-8B2509483B1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2C2D-DD89-4B21-91DC-A9644F593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52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93EB-732C-4F8A-BE19-8B2509483B1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2C2D-DD89-4B21-91DC-A9644F593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74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93EB-732C-4F8A-BE19-8B2509483B1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2C2D-DD89-4B21-91DC-A9644F593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06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93EB-732C-4F8A-BE19-8B2509483B1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2C2D-DD89-4B21-91DC-A9644F593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0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93EB-732C-4F8A-BE19-8B2509483B1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2C2D-DD89-4B21-91DC-A9644F593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26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93EB-732C-4F8A-BE19-8B2509483B1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2C2D-DD89-4B21-91DC-A9644F593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49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93EB-732C-4F8A-BE19-8B2509483B1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2C2D-DD89-4B21-91DC-A9644F593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8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93EB-732C-4F8A-BE19-8B2509483B1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2C2D-DD89-4B21-91DC-A9644F593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46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993EB-732C-4F8A-BE19-8B2509483B1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72C2D-DD89-4B21-91DC-A9644F593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5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33470" y="2103933"/>
            <a:ext cx="5217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Control Systems toolbox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8874604" y="3442122"/>
            <a:ext cx="1402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MATLAB</a:t>
            </a:r>
            <a:endParaRPr lang="zh-CN" altLang="en-US" sz="28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7699368" y="3703732"/>
            <a:ext cx="11752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3133471" cy="58280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74604" y="559385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主讲人：葛海康</a:t>
            </a:r>
            <a:endParaRPr lang="zh-CN" altLang="en-US" sz="2400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88610" y="4485863"/>
            <a:ext cx="22333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成员：葛 海 康</a:t>
            </a:r>
            <a:endParaRPr lang="en-US" altLang="zh-CN" sz="24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en-US" altLang="zh-CN" sz="24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</a:t>
            </a:r>
            <a:r>
              <a:rPr lang="en-US" altLang="zh-CN" sz="24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         </a:t>
            </a:r>
            <a:r>
              <a:rPr lang="zh-CN" altLang="en-US" sz="24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赵 伟 达</a:t>
            </a:r>
            <a:endParaRPr lang="en-US" altLang="zh-CN" sz="24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en-US" altLang="zh-CN" sz="24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</a:t>
            </a:r>
            <a:r>
              <a:rPr lang="en-US" altLang="zh-CN" sz="24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         </a:t>
            </a:r>
            <a:r>
              <a:rPr lang="zh-CN" altLang="en-US" sz="24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周 煌</a:t>
            </a:r>
            <a:endParaRPr lang="en-US" altLang="zh-CN" sz="24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en-US" altLang="zh-CN" sz="24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</a:t>
            </a:r>
            <a:r>
              <a:rPr lang="en-US" altLang="zh-CN" sz="24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         </a:t>
            </a:r>
            <a:r>
              <a:rPr lang="zh-CN" altLang="en-US" sz="24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郑 超</a:t>
            </a:r>
            <a:endParaRPr lang="zh-CN" altLang="en-US" sz="2400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99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77529" y="1950103"/>
            <a:ext cx="9037046" cy="4554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3133471" cy="5828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rot="20770359">
            <a:off x="417272" y="976423"/>
            <a:ext cx="2865649" cy="1544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4403" y="1426883"/>
            <a:ext cx="2251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System design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3750016" y="3440809"/>
            <a:ext cx="3428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Frequency </a:t>
            </a:r>
            <a:r>
              <a:rPr lang="en-US" altLang="zh-CN" sz="2400" dirty="0"/>
              <a:t>method design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3750016" y="2584692"/>
            <a:ext cx="4981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Root </a:t>
            </a:r>
            <a:r>
              <a:rPr lang="en-US" altLang="zh-CN" sz="2400" dirty="0"/>
              <a:t>trajectory design of linear system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3752638" y="4296926"/>
            <a:ext cx="4506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Pole </a:t>
            </a:r>
            <a:r>
              <a:rPr lang="en-US" altLang="zh-CN" sz="2400" dirty="0"/>
              <a:t>configuration of linear system</a:t>
            </a:r>
            <a:endParaRPr lang="zh-CN" altLang="en-US" sz="2400" dirty="0"/>
          </a:p>
        </p:txBody>
      </p:sp>
      <p:sp>
        <p:nvSpPr>
          <p:cNvPr id="13" name="左大括号 12"/>
          <p:cNvSpPr/>
          <p:nvPr/>
        </p:nvSpPr>
        <p:spPr>
          <a:xfrm>
            <a:off x="3101626" y="2482044"/>
            <a:ext cx="712270" cy="344711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813896" y="5059699"/>
            <a:ext cx="3064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Linear </a:t>
            </a:r>
            <a:r>
              <a:rPr lang="en-US" altLang="zh-CN" sz="2400" dirty="0"/>
              <a:t>system observer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8431731" y="3440809"/>
            <a:ext cx="3234088" cy="16188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910076" y="4019421"/>
            <a:ext cx="22427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SISO Design Tool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563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3133471" cy="58280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12013" y="2931706"/>
            <a:ext cx="16466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Thanks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7226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023772" y="1786215"/>
            <a:ext cx="3349591" cy="3782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3133471" cy="58280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52904" y="1762045"/>
            <a:ext cx="45404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Control Systems </a:t>
            </a:r>
            <a:r>
              <a:rPr lang="en-US" altLang="zh-CN" sz="2400" dirty="0" smtClean="0"/>
              <a:t>toolbox</a:t>
            </a:r>
            <a:r>
              <a:rPr lang="zh-CN" altLang="en-US" sz="2400" dirty="0" smtClean="0"/>
              <a:t> structure</a:t>
            </a:r>
            <a:endParaRPr lang="zh-CN" altLang="en-US" sz="2400" dirty="0"/>
          </a:p>
        </p:txBody>
      </p:sp>
      <p:sp>
        <p:nvSpPr>
          <p:cNvPr id="3" name="下箭头 2"/>
          <p:cNvSpPr/>
          <p:nvPr/>
        </p:nvSpPr>
        <p:spPr>
          <a:xfrm>
            <a:off x="2634374" y="2304631"/>
            <a:ext cx="375384" cy="827773"/>
          </a:xfrm>
          <a:prstGeom prst="down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26158" y="3215914"/>
            <a:ext cx="52473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Functions of analysis and design 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26158" y="4669783"/>
            <a:ext cx="51234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Graphic 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analysis and </a:t>
            </a:r>
            <a:r>
              <a:rPr lang="en-US" altLang="zh-CN" sz="2400" dirty="0" smtClean="0"/>
              <a:t>design tool  </a:t>
            </a:r>
            <a:endParaRPr lang="zh-CN" altLang="en-US" sz="2400" dirty="0"/>
          </a:p>
        </p:txBody>
      </p:sp>
      <p:sp>
        <p:nvSpPr>
          <p:cNvPr id="7" name="下箭头 6"/>
          <p:cNvSpPr/>
          <p:nvPr/>
        </p:nvSpPr>
        <p:spPr>
          <a:xfrm>
            <a:off x="2616987" y="3798044"/>
            <a:ext cx="375384" cy="827773"/>
          </a:xfrm>
          <a:prstGeom prst="down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5125982" y="3335742"/>
            <a:ext cx="1236317" cy="393907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332843" y="1854378"/>
            <a:ext cx="2430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Linear representation</a:t>
            </a:r>
          </a:p>
        </p:txBody>
      </p:sp>
      <p:sp>
        <p:nvSpPr>
          <p:cNvPr id="10" name="矩形 9"/>
          <p:cNvSpPr/>
          <p:nvPr/>
        </p:nvSpPr>
        <p:spPr>
          <a:xfrm>
            <a:off x="7332843" y="2329935"/>
            <a:ext cx="24248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Time domain analysis</a:t>
            </a:r>
          </a:p>
        </p:txBody>
      </p:sp>
      <p:sp>
        <p:nvSpPr>
          <p:cNvPr id="11" name="矩形 10"/>
          <p:cNvSpPr/>
          <p:nvPr/>
        </p:nvSpPr>
        <p:spPr>
          <a:xfrm>
            <a:off x="7332843" y="2779247"/>
            <a:ext cx="29969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Frequency domain analysis</a:t>
            </a:r>
          </a:p>
        </p:txBody>
      </p:sp>
      <p:sp>
        <p:nvSpPr>
          <p:cNvPr id="14" name="矩形 13"/>
          <p:cNvSpPr/>
          <p:nvPr/>
        </p:nvSpPr>
        <p:spPr>
          <a:xfrm>
            <a:off x="7332843" y="3240043"/>
            <a:ext cx="18975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/>
              <a:t>Stability analysis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7334189" y="3665616"/>
            <a:ext cx="24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/>
              <a:t>System controllability</a:t>
            </a:r>
          </a:p>
        </p:txBody>
      </p:sp>
      <p:sp>
        <p:nvSpPr>
          <p:cNvPr id="16" name="矩形 15"/>
          <p:cNvSpPr/>
          <p:nvPr/>
        </p:nvSpPr>
        <p:spPr>
          <a:xfrm>
            <a:off x="7332843" y="4111297"/>
            <a:ext cx="2325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System observability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421568" y="4518478"/>
            <a:ext cx="553998" cy="9214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 . . . . . 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239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3133471" cy="58280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8147" y="3500213"/>
            <a:ext cx="2601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Group division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3009950" y="1284905"/>
            <a:ext cx="1215851" cy="507570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21707" y="1284905"/>
            <a:ext cx="880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One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3821707" y="5837387"/>
            <a:ext cx="9034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Four.</a:t>
            </a: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3821707" y="2744170"/>
            <a:ext cx="8779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Two.</a:t>
            </a:r>
            <a:endParaRPr lang="zh-CN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3821707" y="4203435"/>
            <a:ext cx="1116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Three.</a:t>
            </a:r>
            <a:endParaRPr lang="zh-CN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6466629" y="1164201"/>
            <a:ext cx="19997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Introduction</a:t>
            </a:r>
            <a:endParaRPr lang="zh-CN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6629943" y="2744170"/>
            <a:ext cx="16187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LTI Object</a:t>
            </a:r>
            <a:endParaRPr lang="zh-CN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6629943" y="4345574"/>
            <a:ext cx="1673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LTI Viewer</a:t>
            </a:r>
            <a:endParaRPr lang="zh-CN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6226371" y="5760386"/>
            <a:ext cx="24802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SISO Design Toll</a:t>
            </a:r>
            <a:endParaRPr lang="zh-CN" altLang="en-US" sz="2800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4937782" y="1772706"/>
            <a:ext cx="52311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937782" y="3351972"/>
            <a:ext cx="52311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937782" y="4923730"/>
            <a:ext cx="52311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937782" y="6383261"/>
            <a:ext cx="52311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66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65775" y="3075636"/>
            <a:ext cx="3999581" cy="558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17756" y="5049802"/>
            <a:ext cx="3419638" cy="1694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17756" y="361423"/>
            <a:ext cx="3419638" cy="1694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3133471" cy="5828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42330" y="3093130"/>
            <a:ext cx="3732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Control Systems Toolbox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4265356" y="1563246"/>
            <a:ext cx="1494586" cy="8126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07543" y="1738717"/>
            <a:ext cx="10102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Object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884543" y="2611354"/>
            <a:ext cx="3419638" cy="16945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Linear </a:t>
            </a:r>
            <a:r>
              <a:rPr lang="en-US" altLang="zh-CN" sz="2000" dirty="0">
                <a:solidFill>
                  <a:schemeClr val="tx1"/>
                </a:solidFill>
              </a:rPr>
              <a:t>time-invariant </a:t>
            </a:r>
            <a:r>
              <a:rPr lang="en-US" altLang="zh-CN" sz="2000" dirty="0" smtClean="0">
                <a:solidFill>
                  <a:schemeClr val="tx1"/>
                </a:solidFill>
              </a:rPr>
              <a:t>system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29099" y="3068538"/>
            <a:ext cx="1494586" cy="8126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51832" y="3244008"/>
            <a:ext cx="1073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System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4265356" y="4484429"/>
            <a:ext cx="1494586" cy="81260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07543" y="4669921"/>
            <a:ext cx="1160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Domain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5445837" y="968823"/>
            <a:ext cx="3563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L</a:t>
            </a:r>
            <a:r>
              <a:rPr lang="en-US" altLang="zh-CN" sz="2000" dirty="0" smtClean="0"/>
              <a:t>inear </a:t>
            </a:r>
            <a:r>
              <a:rPr lang="en-US" altLang="zh-CN" sz="2000" dirty="0" smtClean="0"/>
              <a:t>time-invariant object (LTI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6110485" y="5389260"/>
            <a:ext cx="21241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T</a:t>
            </a:r>
            <a:r>
              <a:rPr lang="zh-CN" altLang="en-US" sz="2000" dirty="0" smtClean="0"/>
              <a:t>ime </a:t>
            </a:r>
            <a:r>
              <a:rPr lang="en-US" altLang="zh-CN" sz="2000" dirty="0" smtClean="0"/>
              <a:t>domain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F</a:t>
            </a:r>
            <a:r>
              <a:rPr lang="zh-CN" altLang="en-US" sz="2000" dirty="0" smtClean="0"/>
              <a:t>requency </a:t>
            </a:r>
            <a:r>
              <a:rPr lang="zh-CN" altLang="en-US" sz="2000" dirty="0"/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336585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3133471" cy="58280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76079" y="1757265"/>
            <a:ext cx="25116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Classical </a:t>
            </a:r>
            <a:r>
              <a:rPr lang="en-US" altLang="zh-CN" sz="2800" dirty="0"/>
              <a:t>control</a:t>
            </a: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7590704" y="1757265"/>
            <a:ext cx="24793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Modern </a:t>
            </a:r>
            <a:r>
              <a:rPr lang="en-US" altLang="zh-CN" sz="2800" dirty="0"/>
              <a:t>control</a:t>
            </a:r>
            <a:endParaRPr lang="zh-CN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2235727" y="5083982"/>
            <a:ext cx="19548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Transfer function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8405358" y="5083982"/>
            <a:ext cx="13738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State space</a:t>
            </a:r>
            <a:endParaRPr lang="zh-CN" altLang="en-US" sz="20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59" y="2542095"/>
            <a:ext cx="3943030" cy="2444679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>
            <a:off x="5890662" y="1383130"/>
            <a:ext cx="0" cy="4911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407" y="2366635"/>
            <a:ext cx="3623131" cy="271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8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3133471" cy="58280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3943" y="958443"/>
            <a:ext cx="3592894" cy="25547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48336" y="4169160"/>
            <a:ext cx="3592894" cy="25547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03068" y="2601846"/>
            <a:ext cx="5038287" cy="25547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System analysis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18147" y="6371924"/>
            <a:ext cx="7030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076837" y="1326681"/>
            <a:ext cx="7030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123983" y="1952361"/>
            <a:ext cx="23128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System modeling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8707086" y="5215716"/>
            <a:ext cx="2024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System </a:t>
            </a:r>
            <a:r>
              <a:rPr lang="en-US" altLang="zh-CN" sz="2400" dirty="0"/>
              <a:t>design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0055625" y="958443"/>
            <a:ext cx="1074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Starting…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7141" y="6002592"/>
            <a:ext cx="982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Ending…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68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34651" y="1744065"/>
            <a:ext cx="9037046" cy="45545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3133471" cy="5828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rot="20770359">
            <a:off x="483943" y="958443"/>
            <a:ext cx="2865649" cy="1544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2684" y="1426883"/>
            <a:ext cx="26681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System modeling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0052426" y="3699467"/>
            <a:ext cx="519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LTI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4419147" y="3697871"/>
            <a:ext cx="23063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Transfer function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419147" y="2840615"/>
            <a:ext cx="16045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State space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419147" y="4555127"/>
            <a:ext cx="2213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Pole-zero model</a:t>
            </a:r>
            <a:endParaRPr lang="zh-CN" altLang="en-US" sz="2400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7081621" y="3928702"/>
            <a:ext cx="2799252" cy="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左大括号 12"/>
          <p:cNvSpPr/>
          <p:nvPr/>
        </p:nvSpPr>
        <p:spPr>
          <a:xfrm>
            <a:off x="3799167" y="2788603"/>
            <a:ext cx="712270" cy="2280199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977958" y="3559370"/>
            <a:ext cx="1311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encapsulate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86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63527" y="1961337"/>
            <a:ext cx="9037046" cy="45545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3133471" cy="5828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rot="21280484">
            <a:off x="483941" y="958441"/>
            <a:ext cx="2865649" cy="1544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6558" y="1438117"/>
            <a:ext cx="2440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/>
              <a:t>System analysis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3712920" y="3753853"/>
            <a:ext cx="1236236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overshoot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peak time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rise time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.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.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.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898986" y="3167140"/>
            <a:ext cx="3680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T</a:t>
            </a:r>
            <a:r>
              <a:rPr lang="zh-CN" altLang="en-US" sz="2400" dirty="0" smtClean="0"/>
              <a:t>ime </a:t>
            </a:r>
            <a:r>
              <a:rPr lang="zh-CN" altLang="en-US" sz="2400" dirty="0"/>
              <a:t>domain characteristics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3282215" y="3753853"/>
            <a:ext cx="327259" cy="2175309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912143" y="3167140"/>
            <a:ext cx="3418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 F</a:t>
            </a:r>
            <a:r>
              <a:rPr lang="en-US" altLang="zh-CN" sz="2400" dirty="0" smtClean="0"/>
              <a:t>requency </a:t>
            </a:r>
            <a:r>
              <a:rPr lang="en-US" altLang="zh-CN" sz="2400" dirty="0"/>
              <a:t>characteristics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8726077" y="3753853"/>
            <a:ext cx="219233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root trajectory gain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stability margin</a:t>
            </a:r>
          </a:p>
          <a:p>
            <a:r>
              <a:rPr lang="en-US" altLang="zh-CN" sz="2000" dirty="0" smtClean="0"/>
              <a:t>               .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 .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 .</a:t>
            </a:r>
            <a:endParaRPr lang="zh-CN" altLang="en-US" sz="2000" dirty="0"/>
          </a:p>
        </p:txBody>
      </p:sp>
      <p:sp>
        <p:nvSpPr>
          <p:cNvPr id="18" name="左大括号 17"/>
          <p:cNvSpPr/>
          <p:nvPr/>
        </p:nvSpPr>
        <p:spPr>
          <a:xfrm>
            <a:off x="8295372" y="3753853"/>
            <a:ext cx="327259" cy="2175309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342525" y="2102573"/>
            <a:ext cx="1692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LTI observer</a:t>
            </a:r>
            <a:endParaRPr lang="zh-CN" altLang="en-US" sz="2400" dirty="0"/>
          </a:p>
        </p:txBody>
      </p:sp>
      <p:sp>
        <p:nvSpPr>
          <p:cNvPr id="22" name="下箭头标注 21"/>
          <p:cNvSpPr/>
          <p:nvPr/>
        </p:nvSpPr>
        <p:spPr>
          <a:xfrm>
            <a:off x="6139854" y="2049804"/>
            <a:ext cx="2098307" cy="870934"/>
          </a:xfrm>
          <a:prstGeom prst="downArrow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2763527" y="3051886"/>
            <a:ext cx="848146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74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63527" y="1961337"/>
            <a:ext cx="9037046" cy="45545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3133471" cy="5828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rot="21280484">
            <a:off x="483941" y="958441"/>
            <a:ext cx="2865649" cy="1544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6558" y="1438117"/>
            <a:ext cx="2440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/>
              <a:t>System analysis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3712920" y="3753853"/>
            <a:ext cx="1236236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overshoot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peak time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rise time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.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.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.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898986" y="3167140"/>
            <a:ext cx="3680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T</a:t>
            </a:r>
            <a:r>
              <a:rPr lang="zh-CN" altLang="en-US" sz="2400" dirty="0" smtClean="0"/>
              <a:t>ime </a:t>
            </a:r>
            <a:r>
              <a:rPr lang="zh-CN" altLang="en-US" sz="2400" dirty="0"/>
              <a:t>domain characteristics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3282215" y="3753853"/>
            <a:ext cx="327259" cy="2175309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912143" y="3167140"/>
            <a:ext cx="3418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 F</a:t>
            </a:r>
            <a:r>
              <a:rPr lang="en-US" altLang="zh-CN" sz="2400" dirty="0" smtClean="0"/>
              <a:t>requency </a:t>
            </a:r>
            <a:r>
              <a:rPr lang="en-US" altLang="zh-CN" sz="2400" dirty="0"/>
              <a:t>characteristics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8726077" y="3753853"/>
            <a:ext cx="219233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root trajectory gain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stability margin</a:t>
            </a:r>
          </a:p>
          <a:p>
            <a:r>
              <a:rPr lang="en-US" altLang="zh-CN" sz="2000" dirty="0" smtClean="0"/>
              <a:t>               .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 .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 .</a:t>
            </a:r>
            <a:endParaRPr lang="zh-CN" altLang="en-US" sz="2000" dirty="0"/>
          </a:p>
        </p:txBody>
      </p:sp>
      <p:sp>
        <p:nvSpPr>
          <p:cNvPr id="18" name="左大括号 17"/>
          <p:cNvSpPr/>
          <p:nvPr/>
        </p:nvSpPr>
        <p:spPr>
          <a:xfrm>
            <a:off x="8295372" y="3753853"/>
            <a:ext cx="327259" cy="2175309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342525" y="2102573"/>
            <a:ext cx="1692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LTI observer</a:t>
            </a:r>
            <a:endParaRPr lang="zh-CN" altLang="en-US" sz="2400" dirty="0"/>
          </a:p>
        </p:txBody>
      </p:sp>
      <p:sp>
        <p:nvSpPr>
          <p:cNvPr id="22" name="下箭头标注 21"/>
          <p:cNvSpPr/>
          <p:nvPr/>
        </p:nvSpPr>
        <p:spPr>
          <a:xfrm>
            <a:off x="6139854" y="2049804"/>
            <a:ext cx="2098307" cy="870934"/>
          </a:xfrm>
          <a:prstGeom prst="downArrow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2763527" y="3051886"/>
            <a:ext cx="848146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30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213</Words>
  <Application>Microsoft Office PowerPoint</Application>
  <PresentationFormat>宽屏</PresentationFormat>
  <Paragraphs>93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Adobe 仿宋 Std R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mekking</dc:creator>
  <cp:lastModifiedBy>mekking</cp:lastModifiedBy>
  <cp:revision>26</cp:revision>
  <dcterms:created xsi:type="dcterms:W3CDTF">2018-11-09T14:01:33Z</dcterms:created>
  <dcterms:modified xsi:type="dcterms:W3CDTF">2018-11-13T16:07:35Z</dcterms:modified>
</cp:coreProperties>
</file>