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86" r:id="rId2"/>
    <p:sldId id="277" r:id="rId3"/>
    <p:sldId id="283" r:id="rId4"/>
    <p:sldId id="278" r:id="rId5"/>
    <p:sldId id="280" r:id="rId6"/>
    <p:sldId id="282" r:id="rId7"/>
    <p:sldId id="288" r:id="rId8"/>
    <p:sldId id="289" r:id="rId9"/>
    <p:sldId id="272" r:id="rId10"/>
    <p:sldId id="273" r:id="rId11"/>
    <p:sldId id="266" r:id="rId12"/>
    <p:sldId id="287" r:id="rId13"/>
    <p:sldId id="257" r:id="rId14"/>
    <p:sldId id="263" r:id="rId15"/>
    <p:sldId id="274" r:id="rId16"/>
    <p:sldId id="270" r:id="rId17"/>
    <p:sldId id="268" r:id="rId18"/>
    <p:sldId id="271" r:id="rId19"/>
    <p:sldId id="264" r:id="rId20"/>
    <p:sldId id="265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E8A5EA-A1A9-4746-BEA5-9A23BED2212F}" v="181" dt="2020-12-18T00:59:58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89" autoAdjust="0"/>
  </p:normalViewPr>
  <p:slideViewPr>
    <p:cSldViewPr>
      <p:cViewPr varScale="1">
        <p:scale>
          <a:sx n="96" d="100"/>
          <a:sy n="96" d="100"/>
        </p:scale>
        <p:origin x="273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E7E2F4B-31A0-4C6F-B306-DB5709289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A483B638-AA5A-4E2A-B2E5-BFB0A3B3C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00F1DB5-E869-4AAD-8002-F1801982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218211E-9716-4DBA-81BE-55D76E9B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4331FDE-D92E-405B-858F-BC2F7BFE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7EF1B-B222-4BD6-BF7F-652835580E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2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0471DAB-E1C8-466E-A150-426F7F84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07986B8-3485-4F04-8435-05D57A807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757640C-481C-485F-A98C-216BD5C2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2AE6603-3AC9-4DCD-B397-27B3296B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A88BC3D-FD6D-4F0C-B08D-39FEEC70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0197A-ABD3-4DA0-BF24-737347EA9F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8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FB26B4A3-5BF7-4B44-A48F-882E89389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72E6FF9A-0CC8-43BA-A26C-21432EC50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A9B8B7A-147B-44E9-BF63-5C24BB74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D86AA57-EF5D-44BD-B534-FDAE6FFA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748DE7A-E74D-4949-B53E-67748BA5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2A997-0C2F-405F-830C-36CA50E797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7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18ED5FD-E41E-4AA5-93C8-455EFD4E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9E55B25-EBA8-484F-A0D1-96122110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A4EDDC5-D2C2-4426-82B1-723FCFC3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EC2D509-897C-4C1C-BDE3-106E9450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E14C0D4-0773-4469-A201-0DF0CAB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1CC5DA-C008-45CD-A409-349E3DA2DB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1F1F61-FE33-4F64-8231-A9FE9F83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EDF22BE-FC75-4017-913C-05B04B751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0B8E2EB-2431-47D0-8675-8BC4ECF3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873CC0F-9EE9-4E9C-AB6F-0793EC57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49A0351-0726-4240-A43F-B7FF5AB8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1772E0-722E-4658-87E4-0ACFB3F5E9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011F2CB-4A9A-4A35-A969-BCB18537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C8305AC-2762-4E5B-9E2A-D4177D23F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D98BD331-3934-41C7-93F4-CB0C94A2D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AEE0951-2544-434B-B982-606BCFF3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EA2307A-03EB-4EA2-840E-2B0EB79A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4DEDB7-1677-4EA0-AB90-BA12CEF2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0F7FE2-91F6-4F0B-9F49-C054392164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5B268C3-0797-41A3-A211-F7D3A3B6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0590F0-D8D8-426A-ABEF-2AA745989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D4F1EE7-9298-4EB9-A3D9-B5C4A3514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9223B698-922C-4415-8E1E-9A49963FD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EB313C02-9D1B-44E7-B6B5-1C2C536AE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AAFCDED0-1318-4B77-9CEC-40B1F138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A46F4414-B40D-48DA-A751-F8642731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174BBAA0-C170-4262-B775-F872E289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336A1-ABA4-4096-BED0-4FFB7B29CA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3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171D099-FB01-4A02-B01D-3AC6FFE1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E3979C9F-458F-4FC7-B1EF-71FD0FEA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DD85843D-4973-4B1F-9940-635E71B9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625C2D09-4385-4840-BF8B-337FEF62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1024F-5B9D-42EA-8D5B-125E6A14D9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CEE48CAA-4C40-443E-ACF5-52B1E769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3F1B0D70-8645-4368-8182-2940EE15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33A27241-0A98-4AE9-BD05-7BEE7CD6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F9C3A-1076-4953-80E7-2E332153B5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0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709F7A9-DC07-4C0F-A167-4A356D60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F70F3C7-0724-4457-9F7B-7D9CA584E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02CB5C46-E42E-4604-B4AD-A59326759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07DEA6E-DAA0-40A7-86D0-E0B6B840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5323C58-B6A6-4D06-BFAF-FDDFE91F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265F301-A892-4A63-AA8D-488EF7F9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A1C5E9-C0D0-4868-B21E-9E3BC22B5C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1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536D407-5322-4EB9-9D97-CBE4A777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257D520E-9D27-4796-8ADE-8556AA495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44DF100-FC41-4700-A29D-8591D2D63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84EF00C8-E3F2-4467-96A6-81DCCC6F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743E13B-6642-468B-84A7-40B67877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BCD4B2C-6A91-4079-803D-E853B1EB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3141E-A703-442C-B3B0-E038BEB057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4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1594FBBC-E1F9-4A3E-A090-F8439224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EADAA3B8-DF5E-4042-8590-A5F29A3D3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B6CFD50-ED16-42D3-8A7A-90538FA88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3037CB4-4C7F-4824-98A5-3A1780944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B57235D-A6F3-4DA3-BBF7-B9F0B2902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6B7EF1B-B222-4BD6-BF7F-652835580E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9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aCGECJqoDlM6lNXdOJXAoO0dIsW1uP_AxiLMc2Y2dWg/edit?usp=shari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aCGECJqoDlM6lNXdOJXAoO0dIsW1uP_AxiLMc2Y2dWg/edit?usp=shari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aCGECJqoDlM6lNXdOJXAoO0dIsW1uP_AxiLMc2Y2dWg/edit?usp=sharin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21B2-E444-40B5-8085-F5CA96E3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sz="6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หลักการของ </a:t>
            </a:r>
            <a:r>
              <a:rPr lang="en-US" sz="6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ADC</a:t>
            </a:r>
            <a:endParaRPr lang="th-TH" sz="6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376B1D-1F2D-46FD-8D16-41760177E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9333996" cy="294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575F8C-134A-40A0-BFBB-F7ABC956EA11}"/>
              </a:ext>
            </a:extLst>
          </p:cNvPr>
          <p:cNvSpPr txBox="1"/>
          <p:nvPr/>
        </p:nvSpPr>
        <p:spPr>
          <a:xfrm>
            <a:off x="838200" y="4191000"/>
            <a:ext cx="35510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สัญญาณ</a:t>
            </a:r>
          </a:p>
          <a:p>
            <a:r>
              <a:rPr lang="en-US" sz="5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Analog (Voltage)</a:t>
            </a:r>
            <a:endParaRPr lang="th-TH" sz="5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25A16-BB1E-410D-960F-B87AFD63CB7A}"/>
              </a:ext>
            </a:extLst>
          </p:cNvPr>
          <p:cNvSpPr txBox="1"/>
          <p:nvPr/>
        </p:nvSpPr>
        <p:spPr>
          <a:xfrm>
            <a:off x="8594503" y="4399626"/>
            <a:ext cx="2079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 </a:t>
            </a:r>
            <a:r>
              <a:rPr lang="en-US" sz="5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Digital</a:t>
            </a:r>
            <a:endParaRPr lang="th-TH" sz="5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4995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76400"/>
            <a:ext cx="4777207" cy="409984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78DA51A-59D7-4297-9F07-46D43D99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ตัวอย่างวงจรแบ่งแรงดัน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46768-5538-4BA4-82B0-20068F407407}"/>
              </a:ext>
            </a:extLst>
          </p:cNvPr>
          <p:cNvSpPr txBox="1"/>
          <p:nvPr/>
        </p:nvSpPr>
        <p:spPr>
          <a:xfrm>
            <a:off x="6261358" y="2967335"/>
            <a:ext cx="1779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เซ็นเซอร์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15E19-779D-4C0E-9501-12FA29949BA9}"/>
              </a:ext>
            </a:extLst>
          </p:cNvPr>
          <p:cNvSpPr txBox="1"/>
          <p:nvPr/>
        </p:nvSpPr>
        <p:spPr>
          <a:xfrm>
            <a:off x="6261358" y="4237555"/>
            <a:ext cx="3438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ตัวต้านทานอ้างอิง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4F310F-02FB-42B3-9E42-8720D5903FF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680330" y="3429000"/>
            <a:ext cx="581028" cy="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6A3EB6-032D-4630-A683-2F2B31B47E49}"/>
              </a:ext>
            </a:extLst>
          </p:cNvPr>
          <p:cNvCxnSpPr>
            <a:cxnSpLocks/>
          </p:cNvCxnSpPr>
          <p:nvPr/>
        </p:nvCxnSpPr>
        <p:spPr>
          <a:xfrm flipH="1">
            <a:off x="5680330" y="4720674"/>
            <a:ext cx="581028" cy="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0C3F3A-DC1C-44B4-B264-61C4405395B7}"/>
              </a:ext>
            </a:extLst>
          </p:cNvPr>
          <p:cNvCxnSpPr>
            <a:cxnSpLocks/>
          </p:cNvCxnSpPr>
          <p:nvPr/>
        </p:nvCxnSpPr>
        <p:spPr>
          <a:xfrm>
            <a:off x="3319645" y="2967335"/>
            <a:ext cx="762000" cy="114017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0D5E3E-548F-450C-992D-FC6E6D8B0BBC}"/>
              </a:ext>
            </a:extLst>
          </p:cNvPr>
          <p:cNvSpPr txBox="1"/>
          <p:nvPr/>
        </p:nvSpPr>
        <p:spPr>
          <a:xfrm>
            <a:off x="914400" y="1690688"/>
            <a:ext cx="2948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MCU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แปรผัน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ตามค่า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ของเซ็นเซอร์</a:t>
            </a:r>
          </a:p>
        </p:txBody>
      </p:sp>
    </p:spTree>
    <p:extLst>
      <p:ext uri="{BB962C8B-B14F-4D97-AF65-F5344CB8AC3E}">
        <p14:creationId xmlns:p14="http://schemas.microsoft.com/office/powerpoint/2010/main" val="269425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42" y="1447800"/>
            <a:ext cx="5486400" cy="423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B67A7FE-5D5B-4B86-96FE-E28FAE08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9984C-9FCC-4712-9E88-7BE13AF7D48E}"/>
                  </a:ext>
                </a:extLst>
              </p:cNvPr>
              <p:cNvSpPr txBox="1"/>
              <p:nvPr/>
            </p:nvSpPr>
            <p:spPr>
              <a:xfrm>
                <a:off x="5867400" y="1690688"/>
                <a:ext cx="3733800" cy="8166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𝑉𝑖𝑛</m:t>
                      </m:r>
                    </m:oMath>
                  </m:oMathPara>
                </a14:m>
                <a:endParaRPr lang="th-TH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9984C-9FCC-4712-9E88-7BE13AF7D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690688"/>
                <a:ext cx="3733800" cy="816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3622BE-8337-4C97-B2DD-0FE704020798}"/>
                  </a:ext>
                </a:extLst>
              </p:cNvPr>
              <p:cNvSpPr txBox="1"/>
              <p:nvPr/>
            </p:nvSpPr>
            <p:spPr>
              <a:xfrm>
                <a:off x="4953000" y="4022769"/>
                <a:ext cx="6858000" cy="8166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𝐴𝐷𝐶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𝐴𝐷𝐶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</m:oMath>
                  </m:oMathPara>
                </a14:m>
                <a:endParaRPr lang="th-TH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3622BE-8337-4C97-B2DD-0FE704020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022769"/>
                <a:ext cx="6858000" cy="816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245CD8-2FAF-4DB6-A513-721D53E60E96}"/>
                  </a:ext>
                </a:extLst>
              </p:cNvPr>
              <p:cNvSpPr txBox="1"/>
              <p:nvPr/>
            </p:nvSpPr>
            <p:spPr>
              <a:xfrm>
                <a:off x="5667653" y="3049602"/>
                <a:ext cx="46482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th-TH" sz="2800" b="0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และเนื่องจาก</a:t>
                </a:r>
                <a:r>
                  <a:rPr lang="th-TH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𝐴𝐷𝐶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𝑉𝑜𝑢𝑡</m:t>
                    </m:r>
                  </m:oMath>
                </a14:m>
                <a:endParaRPr lang="th-TH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245CD8-2FAF-4DB6-A513-721D53E60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53" y="3049602"/>
                <a:ext cx="4648200" cy="430887"/>
              </a:xfrm>
              <a:prstGeom prst="rect">
                <a:avLst/>
              </a:prstGeom>
              <a:blipFill>
                <a:blip r:embed="rId5"/>
                <a:stretch>
                  <a:fillRect l="-4724" t="-22535" b="-5352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79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9459-08A2-4F62-BF01-969D9196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ตัวอย่างการคำนวณ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55D2BAC3-4711-458C-ABF3-8D692E813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3359" y="1447800"/>
            <a:ext cx="8229600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R2 = 33K, Vin = 5V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 </a:t>
            </a:r>
            <a:r>
              <a:rPr lang="en-US" sz="4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Rsensor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(R1) = 99K </a:t>
            </a:r>
          </a:p>
          <a:p>
            <a:pPr marL="571500" indent="-571500">
              <a:spcBef>
                <a:spcPct val="0"/>
              </a:spcBef>
            </a:pP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ค่าที่อ่านจาก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ADC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จะเป็นเท่าใด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? (1.25V)</a:t>
            </a:r>
          </a:p>
          <a:p>
            <a:pPr marL="571500" indent="-571500">
              <a:spcBef>
                <a:spcPct val="0"/>
              </a:spcBef>
            </a:pP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ADC Output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จะเป็นเท่าใด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? (255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ถ้าใช้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ADC 10 bit)</a:t>
            </a:r>
          </a:p>
          <a:p>
            <a:pPr marL="571500" indent="-571500">
              <a:spcBef>
                <a:spcPct val="0"/>
              </a:spcBef>
            </a:pP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ถ้าสลับตำแหน่ง </a:t>
            </a:r>
            <a:r>
              <a:rPr lang="en-US" sz="4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Rsensor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</a:t>
            </a:r>
            <a:r>
              <a:rPr lang="th-TH" sz="4000">
                <a:latin typeface="TH SarabunPSK" panose="020B0500040200020003" pitchFamily="34" charset="-34"/>
                <a:cs typeface="TH SarabunPSK" panose="020B0500040200020003" pitchFamily="34" charset="-34"/>
              </a:rPr>
              <a:t> อ้างอิงคำตอบ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ข้างต้นจะเปลี่ยนแปลงไปอย่างไร</a:t>
            </a:r>
            <a:endParaRPr lang="en-US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3FE4912D-C798-4071-BD0C-C9642507A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41" y="1447800"/>
            <a:ext cx="330761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924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79437"/>
            <a:ext cx="10515600" cy="1325563"/>
          </a:xfrm>
        </p:spPr>
        <p:txBody>
          <a:bodyPr/>
          <a:lstStyle/>
          <a:p>
            <a:pPr eaLnBrk="1" hangingPunct="1"/>
            <a:r>
              <a:rPr lang="en-US" b="1" dirty="0"/>
              <a:t>3. ADC Conversion Methods</a:t>
            </a:r>
            <a:br>
              <a:rPr lang="en-US" b="1" dirty="0"/>
            </a:b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(เนื้อหาเสริม)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971800" y="1905000"/>
            <a:ext cx="6934200" cy="3810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/>
              <a:t>Direct conversion (Flash ADC)</a:t>
            </a:r>
          </a:p>
          <a:p>
            <a:pPr eaLnBrk="1" hangingPunct="1"/>
            <a:endParaRPr lang="en-US" sz="3600"/>
          </a:p>
          <a:p>
            <a:pPr eaLnBrk="1" hangingPunct="1"/>
            <a:r>
              <a:rPr lang="en-US" sz="3600"/>
              <a:t>Ramp-compare ADC</a:t>
            </a:r>
          </a:p>
          <a:p>
            <a:pPr eaLnBrk="1" hangingPunct="1"/>
            <a:endParaRPr lang="en-US" sz="3600"/>
          </a:p>
          <a:p>
            <a:pPr eaLnBrk="1" hangingPunct="1"/>
            <a:r>
              <a:rPr lang="en-US" sz="3600"/>
              <a:t>Successive-Approximation</a:t>
            </a:r>
          </a:p>
          <a:p>
            <a:pPr eaLnBrk="1" hangingPunct="1"/>
            <a:endParaRPr lang="en-US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ชื่อเรื่อง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1143000"/>
          </a:xfrm>
        </p:spPr>
        <p:txBody>
          <a:bodyPr/>
          <a:lstStyle/>
          <a:p>
            <a:r>
              <a:rPr lang="en-US"/>
              <a:t>1. Direct Conversion</a:t>
            </a:r>
            <a:endParaRPr lang="th-TH"/>
          </a:p>
        </p:txBody>
      </p:sp>
      <p:pic>
        <p:nvPicPr>
          <p:cNvPr id="4099" name="Picture 4" descr="http://www.hardwaresecrets.com/imageview.php?image=3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371601"/>
            <a:ext cx="3889375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Box 1"/>
          <p:cNvSpPr txBox="1">
            <a:spLocks noChangeArrowheads="1"/>
          </p:cNvSpPr>
          <p:nvPr/>
        </p:nvSpPr>
        <p:spPr bwMode="auto">
          <a:xfrm>
            <a:off x="2579688" y="5880101"/>
            <a:ext cx="71850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h-TH"/>
              <a:t>แรงดันอ้างอิง (</a:t>
            </a:r>
            <a:r>
              <a:rPr lang="en-US"/>
              <a:t>Vref)</a:t>
            </a:r>
            <a:r>
              <a:rPr lang="th-TH"/>
              <a:t> จะถูกแบ่งค่าลงเรื่อยๆ และป้อนเข้าชุดวงจรเปรียบเทียบแรงดัน</a:t>
            </a:r>
          </a:p>
          <a:p>
            <a:pPr eaLnBrk="1" hangingPunct="1"/>
            <a:r>
              <a:rPr lang="th-TH"/>
              <a:t>วงจรเปรียบเทียบใดที่ </a:t>
            </a:r>
            <a:r>
              <a:rPr lang="en-US"/>
              <a:t>Vin </a:t>
            </a:r>
            <a:r>
              <a:rPr lang="th-TH"/>
              <a:t>มากกว่า </a:t>
            </a:r>
            <a:r>
              <a:rPr lang="en-US"/>
              <a:t>Vref </a:t>
            </a:r>
            <a:r>
              <a:rPr lang="th-TH"/>
              <a:t>ก็จะให้ค่าเป็น </a:t>
            </a:r>
            <a:r>
              <a:rPr lang="en-US"/>
              <a:t>1</a:t>
            </a:r>
            <a:r>
              <a:rPr lang="th-TH"/>
              <a:t> วงจรที่เหลือจะให้ค่าเป็น </a:t>
            </a:r>
            <a:r>
              <a:rPr lang="en-US"/>
              <a:t>0</a:t>
            </a:r>
          </a:p>
        </p:txBody>
      </p:sp>
      <p:sp>
        <p:nvSpPr>
          <p:cNvPr id="4101" name="TextBox 2"/>
          <p:cNvSpPr txBox="1">
            <a:spLocks noChangeArrowheads="1"/>
          </p:cNvSpPr>
          <p:nvPr/>
        </p:nvSpPr>
        <p:spPr bwMode="auto">
          <a:xfrm>
            <a:off x="4495800" y="19812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4494214" y="2478088"/>
            <a:ext cx="338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4103" name="TextBox 6"/>
          <p:cNvSpPr txBox="1">
            <a:spLocks noChangeArrowheads="1"/>
          </p:cNvSpPr>
          <p:nvPr/>
        </p:nvSpPr>
        <p:spPr bwMode="auto">
          <a:xfrm>
            <a:off x="4492625" y="2951164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4104" name="TextBox 7"/>
          <p:cNvSpPr txBox="1">
            <a:spLocks noChangeArrowheads="1"/>
          </p:cNvSpPr>
          <p:nvPr/>
        </p:nvSpPr>
        <p:spPr bwMode="auto">
          <a:xfrm>
            <a:off x="4491039" y="3406775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4105" name="TextBox 8"/>
          <p:cNvSpPr txBox="1">
            <a:spLocks noChangeArrowheads="1"/>
          </p:cNvSpPr>
          <p:nvPr/>
        </p:nvSpPr>
        <p:spPr bwMode="auto">
          <a:xfrm>
            <a:off x="4489450" y="3903664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4106" name="TextBox 9"/>
          <p:cNvSpPr txBox="1">
            <a:spLocks noChangeArrowheads="1"/>
          </p:cNvSpPr>
          <p:nvPr/>
        </p:nvSpPr>
        <p:spPr bwMode="auto">
          <a:xfrm>
            <a:off x="4487864" y="4400550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F</a:t>
            </a:r>
          </a:p>
        </p:txBody>
      </p:sp>
      <p:sp>
        <p:nvSpPr>
          <p:cNvPr id="4107" name="TextBox 10"/>
          <p:cNvSpPr txBox="1">
            <a:spLocks noChangeArrowheads="1"/>
          </p:cNvSpPr>
          <p:nvPr/>
        </p:nvSpPr>
        <p:spPr bwMode="auto">
          <a:xfrm>
            <a:off x="4486276" y="4846639"/>
            <a:ext cx="365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20316"/>
            <a:ext cx="8229600" cy="1143000"/>
          </a:xfrm>
        </p:spPr>
        <p:txBody>
          <a:bodyPr/>
          <a:lstStyle/>
          <a:p>
            <a:r>
              <a:rPr lang="en-US" dirty="0" err="1"/>
              <a:t>OpAmp</a:t>
            </a:r>
            <a:r>
              <a:rPr lang="en-US" dirty="0"/>
              <a:t> as a Comparator</a:t>
            </a:r>
            <a:endParaRPr lang="th-TH" dirty="0"/>
          </a:p>
        </p:txBody>
      </p:sp>
      <p:pic>
        <p:nvPicPr>
          <p:cNvPr id="1026" name="Picture 2" descr="ผลการค้นหารูปภาพสำหรับ opamp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191000" y="1371600"/>
            <a:ext cx="37719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8600" y="2209801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V1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2895601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V2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7277100" y="2593042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950059"/>
              </p:ext>
            </p:extLst>
          </p:nvPr>
        </p:nvGraphicFramePr>
        <p:xfrm>
          <a:off x="3028950" y="441080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59963233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8952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7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V1 &gt; V2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(1)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7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V1 &lt; V2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(0)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55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241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41564"/>
            <a:ext cx="4953000" cy="382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5105400" y="2362201"/>
            <a:ext cx="4387850" cy="708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4000">
                <a:latin typeface="Browallia New" panose="020B0604020202020204" pitchFamily="34" charset="-34"/>
                <a:cs typeface="Browallia New" panose="020B0604020202020204" pitchFamily="34" charset="-34"/>
              </a:rPr>
              <a:t>Vout = Vin * R2 / (R1 + R2)</a:t>
            </a: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1981200" y="277813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kern="0" dirty="0"/>
              <a:t>Voltage Divider</a:t>
            </a:r>
            <a:endParaRPr lang="th-TH" kern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ชื่อเรื่อง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1143000"/>
          </a:xfrm>
        </p:spPr>
        <p:txBody>
          <a:bodyPr/>
          <a:lstStyle/>
          <a:p>
            <a:r>
              <a:rPr lang="en-US"/>
              <a:t>Direct Conversion</a:t>
            </a:r>
            <a:endParaRPr lang="th-TH"/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2362201" y="1524001"/>
            <a:ext cx="3889375" cy="4278313"/>
            <a:chOff x="838200" y="1524000"/>
            <a:chExt cx="3889375" cy="4278861"/>
          </a:xfrm>
        </p:grpSpPr>
        <p:pic>
          <p:nvPicPr>
            <p:cNvPr id="6150" name="Picture 4" descr="http://www.hardwaresecrets.com/imageview.php?image=37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524000"/>
              <a:ext cx="3889375" cy="4278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1" name="TextBox 2"/>
            <p:cNvSpPr txBox="1">
              <a:spLocks noChangeArrowheads="1"/>
            </p:cNvSpPr>
            <p:nvPr/>
          </p:nvSpPr>
          <p:spPr bwMode="auto">
            <a:xfrm>
              <a:off x="1371600" y="2133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6152" name="TextBox 5"/>
            <p:cNvSpPr txBox="1">
              <a:spLocks noChangeArrowheads="1"/>
            </p:cNvSpPr>
            <p:nvPr/>
          </p:nvSpPr>
          <p:spPr bwMode="auto">
            <a:xfrm>
              <a:off x="1370091" y="2630032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6153" name="TextBox 6"/>
            <p:cNvSpPr txBox="1">
              <a:spLocks noChangeArrowheads="1"/>
            </p:cNvSpPr>
            <p:nvPr/>
          </p:nvSpPr>
          <p:spPr bwMode="auto">
            <a:xfrm>
              <a:off x="1368582" y="3104264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6154" name="TextBox 7"/>
            <p:cNvSpPr txBox="1">
              <a:spLocks noChangeArrowheads="1"/>
            </p:cNvSpPr>
            <p:nvPr/>
          </p:nvSpPr>
          <p:spPr bwMode="auto">
            <a:xfrm>
              <a:off x="1367073" y="355951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  <p:sp>
          <p:nvSpPr>
            <p:cNvPr id="6155" name="TextBox 8"/>
            <p:cNvSpPr txBox="1">
              <a:spLocks noChangeArrowheads="1"/>
            </p:cNvSpPr>
            <p:nvPr/>
          </p:nvSpPr>
          <p:spPr bwMode="auto">
            <a:xfrm>
              <a:off x="1365564" y="405595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</a:p>
          </p:txBody>
        </p:sp>
        <p:sp>
          <p:nvSpPr>
            <p:cNvPr id="6156" name="TextBox 9"/>
            <p:cNvSpPr txBox="1">
              <a:spLocks noChangeArrowheads="1"/>
            </p:cNvSpPr>
            <p:nvPr/>
          </p:nvSpPr>
          <p:spPr bwMode="auto">
            <a:xfrm>
              <a:off x="1364055" y="4552382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F</a:t>
              </a:r>
            </a:p>
          </p:txBody>
        </p:sp>
        <p:sp>
          <p:nvSpPr>
            <p:cNvPr id="6157" name="TextBox 10"/>
            <p:cNvSpPr txBox="1">
              <a:spLocks noChangeArrowheads="1"/>
            </p:cNvSpPr>
            <p:nvPr/>
          </p:nvSpPr>
          <p:spPr bwMode="auto">
            <a:xfrm>
              <a:off x="1362546" y="4999690"/>
              <a:ext cx="3642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G</a:t>
              </a:r>
            </a:p>
          </p:txBody>
        </p:sp>
      </p:grpSp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6629401" y="1981200"/>
            <a:ext cx="2581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V at A = Vref * 7R / 8R</a:t>
            </a:r>
          </a:p>
          <a:p>
            <a:pPr eaLnBrk="1" hangingPunct="1"/>
            <a:r>
              <a:rPr lang="en-US"/>
              <a:t>V at B = Vref * 6R / 8R</a:t>
            </a:r>
          </a:p>
          <a:p>
            <a:pPr eaLnBrk="1" hangingPunct="1"/>
            <a:r>
              <a:rPr lang="en-US"/>
              <a:t>…</a:t>
            </a:r>
          </a:p>
          <a:p>
            <a:pPr eaLnBrk="1" hangingPunct="1"/>
            <a:r>
              <a:rPr lang="en-US"/>
              <a:t>V at G = Vref * R / 8R </a:t>
            </a:r>
          </a:p>
        </p:txBody>
      </p:sp>
      <p:sp>
        <p:nvSpPr>
          <p:cNvPr id="6149" name="TextBox 13"/>
          <p:cNvSpPr txBox="1">
            <a:spLocks noChangeArrowheads="1"/>
          </p:cNvSpPr>
          <p:nvPr/>
        </p:nvSpPr>
        <p:spPr bwMode="auto">
          <a:xfrm>
            <a:off x="6634164" y="3754438"/>
            <a:ext cx="2054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V at A = Vref * 7/8</a:t>
            </a:r>
          </a:p>
          <a:p>
            <a:pPr eaLnBrk="1" hangingPunct="1"/>
            <a:r>
              <a:rPr lang="en-US"/>
              <a:t>V at B = Vref * 6/8</a:t>
            </a:r>
          </a:p>
          <a:p>
            <a:pPr eaLnBrk="1" hangingPunct="1"/>
            <a:r>
              <a:rPr lang="en-US"/>
              <a:t>…</a:t>
            </a:r>
          </a:p>
          <a:p>
            <a:pPr eaLnBrk="1" hangingPunct="1"/>
            <a:r>
              <a:rPr lang="en-US"/>
              <a:t>V at G = Vref * 1/8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ชื่อเรื่อง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1143000"/>
          </a:xfrm>
        </p:spPr>
        <p:txBody>
          <a:bodyPr/>
          <a:lstStyle/>
          <a:p>
            <a:r>
              <a:rPr lang="en-US"/>
              <a:t>Direct Conversion</a:t>
            </a:r>
            <a:endParaRPr lang="th-TH"/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2362201" y="1524001"/>
            <a:ext cx="3889375" cy="4278313"/>
            <a:chOff x="838200" y="1524000"/>
            <a:chExt cx="3889375" cy="4278861"/>
          </a:xfrm>
        </p:grpSpPr>
        <p:pic>
          <p:nvPicPr>
            <p:cNvPr id="7173" name="Picture 4" descr="http://www.hardwaresecrets.com/imageview.php?image=37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524000"/>
              <a:ext cx="3889375" cy="4278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4" name="TextBox 2"/>
            <p:cNvSpPr txBox="1">
              <a:spLocks noChangeArrowheads="1"/>
            </p:cNvSpPr>
            <p:nvPr/>
          </p:nvSpPr>
          <p:spPr bwMode="auto">
            <a:xfrm>
              <a:off x="1371600" y="2133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7175" name="TextBox 5"/>
            <p:cNvSpPr txBox="1">
              <a:spLocks noChangeArrowheads="1"/>
            </p:cNvSpPr>
            <p:nvPr/>
          </p:nvSpPr>
          <p:spPr bwMode="auto">
            <a:xfrm>
              <a:off x="1370091" y="2630032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7176" name="TextBox 6"/>
            <p:cNvSpPr txBox="1">
              <a:spLocks noChangeArrowheads="1"/>
            </p:cNvSpPr>
            <p:nvPr/>
          </p:nvSpPr>
          <p:spPr bwMode="auto">
            <a:xfrm>
              <a:off x="1368582" y="3104264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7177" name="TextBox 7"/>
            <p:cNvSpPr txBox="1">
              <a:spLocks noChangeArrowheads="1"/>
            </p:cNvSpPr>
            <p:nvPr/>
          </p:nvSpPr>
          <p:spPr bwMode="auto">
            <a:xfrm>
              <a:off x="1367073" y="355951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  <p:sp>
          <p:nvSpPr>
            <p:cNvPr id="7178" name="TextBox 8"/>
            <p:cNvSpPr txBox="1">
              <a:spLocks noChangeArrowheads="1"/>
            </p:cNvSpPr>
            <p:nvPr/>
          </p:nvSpPr>
          <p:spPr bwMode="auto">
            <a:xfrm>
              <a:off x="1365564" y="405595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</a:p>
          </p:txBody>
        </p:sp>
        <p:sp>
          <p:nvSpPr>
            <p:cNvPr id="7179" name="TextBox 9"/>
            <p:cNvSpPr txBox="1">
              <a:spLocks noChangeArrowheads="1"/>
            </p:cNvSpPr>
            <p:nvPr/>
          </p:nvSpPr>
          <p:spPr bwMode="auto">
            <a:xfrm>
              <a:off x="1364055" y="4552382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F</a:t>
              </a:r>
            </a:p>
          </p:txBody>
        </p:sp>
        <p:sp>
          <p:nvSpPr>
            <p:cNvPr id="7180" name="TextBox 10"/>
            <p:cNvSpPr txBox="1">
              <a:spLocks noChangeArrowheads="1"/>
            </p:cNvSpPr>
            <p:nvPr/>
          </p:nvSpPr>
          <p:spPr bwMode="auto">
            <a:xfrm>
              <a:off x="1362546" y="4999690"/>
              <a:ext cx="3642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G</a:t>
              </a:r>
            </a:p>
          </p:txBody>
        </p:sp>
      </p:grp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6629400" y="1981200"/>
            <a:ext cx="371332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If </a:t>
            </a:r>
            <a:r>
              <a:rPr lang="en-US" dirty="0" err="1"/>
              <a:t>Vref</a:t>
            </a:r>
            <a:r>
              <a:rPr lang="en-US" dirty="0"/>
              <a:t> = 8V and Vin = 5.5 V</a:t>
            </a:r>
          </a:p>
          <a:p>
            <a:pPr eaLnBrk="1" hangingPunct="1"/>
            <a:r>
              <a:rPr lang="en-US" dirty="0"/>
              <a:t>What is the output of the ADC?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Output of comparator = 0b0011111</a:t>
            </a:r>
          </a:p>
          <a:p>
            <a:pPr eaLnBrk="1" hangingPunct="1"/>
            <a:r>
              <a:rPr lang="en-US" dirty="0"/>
              <a:t>Output of encoder = 0b101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91400" y="4291359"/>
            <a:ext cx="1553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Demo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3733800" y="533400"/>
            <a:ext cx="46815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/>
              <a:t>2. Ramp-Compare ADC</a:t>
            </a: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2514600" y="5562601"/>
            <a:ext cx="73869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h-TH" dirty="0"/>
              <a:t>ใช้วงจรเปรียบเทียบแรงดันเพียงชุดเดียว โดยมีวงจรสร้างดัน </a:t>
            </a:r>
            <a:r>
              <a:rPr lang="en-US" dirty="0"/>
              <a:t>(DAC) </a:t>
            </a:r>
            <a:r>
              <a:rPr lang="th-TH" dirty="0"/>
              <a:t>ค่อยๆ เพิ่มแรงดัน</a:t>
            </a:r>
          </a:p>
          <a:p>
            <a:pPr eaLnBrk="1" hangingPunct="1"/>
            <a:r>
              <a:rPr lang="th-TH" dirty="0"/>
              <a:t>เปรียบเทียบขึ้นจนมีค่าเกิน </a:t>
            </a:r>
            <a:r>
              <a:rPr lang="en-US" dirty="0"/>
              <a:t>Vin</a:t>
            </a:r>
            <a:endParaRPr lang="th-T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27914"/>
            <a:ext cx="5715000" cy="39418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90985" y="4343400"/>
            <a:ext cx="1553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Demo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99775A3-5E80-4DFE-983D-FF85EB4B2B9A}"/>
              </a:ext>
            </a:extLst>
          </p:cNvPr>
          <p:cNvGrpSpPr/>
          <p:nvPr/>
        </p:nvGrpSpPr>
        <p:grpSpPr>
          <a:xfrm>
            <a:off x="3449462" y="1994203"/>
            <a:ext cx="5682802" cy="3579920"/>
            <a:chOff x="3428654" y="1601680"/>
            <a:chExt cx="5682802" cy="3579920"/>
          </a:xfrm>
        </p:grpSpPr>
        <p:pic>
          <p:nvPicPr>
            <p:cNvPr id="8" name="Picture 4" descr="ผลการค้นหารูปภาพสำหรับ square wave">
              <a:extLst>
                <a:ext uri="{FF2B5EF4-FFF2-40B4-BE49-F238E27FC236}">
                  <a16:creationId xmlns:a16="http://schemas.microsoft.com/office/drawing/2014/main" id="{331DD609-4039-493E-A31A-BBE61E3779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66" t="11357"/>
            <a:stretch/>
          </p:blipFill>
          <p:spPr bwMode="auto">
            <a:xfrm>
              <a:off x="3886200" y="1601680"/>
              <a:ext cx="5225256" cy="3579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7D86D-68AB-4004-98EC-1A8563CB3B91}"/>
                </a:ext>
              </a:extLst>
            </p:cNvPr>
            <p:cNvSpPr txBox="1"/>
            <p:nvPr/>
          </p:nvSpPr>
          <p:spPr>
            <a:xfrm>
              <a:off x="3433093" y="220980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5V</a:t>
              </a:r>
              <a:endParaRPr lang="th-TH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6C21F-3AE5-40C9-A7E2-CEAAD4B1741C}"/>
                </a:ext>
              </a:extLst>
            </p:cNvPr>
            <p:cNvSpPr txBox="1"/>
            <p:nvPr/>
          </p:nvSpPr>
          <p:spPr>
            <a:xfrm>
              <a:off x="3428654" y="3511034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0V</a:t>
              </a:r>
              <a:endParaRPr lang="th-TH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D7F552-ED13-41E4-B35C-F56F9F21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931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1.1 Sampling Rate Case Study: </a:t>
            </a:r>
            <a:br>
              <a:rPr lang="en-US" dirty="0"/>
            </a:br>
            <a:r>
              <a:rPr lang="en-US" dirty="0"/>
              <a:t>Speed Clicker Game</a:t>
            </a:r>
            <a:br>
              <a:rPr lang="en-US" dirty="0"/>
            </a:br>
            <a:r>
              <a:rPr lang="en-US" sz="2200" dirty="0"/>
              <a:t>Player tries to press a button as many times as possible within a given time.1.1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61F40-2F5D-4A3A-8C91-F98B1FA44509}"/>
              </a:ext>
            </a:extLst>
          </p:cNvPr>
          <p:cNvSpPr txBox="1"/>
          <p:nvPr/>
        </p:nvSpPr>
        <p:spPr>
          <a:xfrm>
            <a:off x="2819400" y="5181600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minimum sampling rate in order to catch all the clicks?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7D9ED-6BAC-4493-875F-6A826C8EADAF}"/>
              </a:ext>
            </a:extLst>
          </p:cNvPr>
          <p:cNvSpPr txBox="1"/>
          <p:nvPr/>
        </p:nvSpPr>
        <p:spPr>
          <a:xfrm>
            <a:off x="3420187" y="5550932"/>
            <a:ext cx="433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Pulse period = 0.2 sec  -&gt; Freq = 1/0.2 = 5 Hz</a:t>
            </a:r>
          </a:p>
        </p:txBody>
      </p:sp>
    </p:spTree>
    <p:extLst>
      <p:ext uri="{BB962C8B-B14F-4D97-AF65-F5344CB8AC3E}">
        <p14:creationId xmlns:p14="http://schemas.microsoft.com/office/powerpoint/2010/main" val="3973153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sub.allaboutcircuits.com/images/042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884363"/>
            <a:ext cx="669766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2590801" y="533400"/>
            <a:ext cx="73707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/>
              <a:t>Ramp-Compare ADC Signal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14600" y="5562600"/>
            <a:ext cx="74222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h-TH" dirty="0"/>
              <a:t>ข้อเสียอย่างหนึ่งของ </a:t>
            </a:r>
            <a:r>
              <a:rPr lang="en-US" dirty="0"/>
              <a:t>Ramp-Compare </a:t>
            </a:r>
            <a:r>
              <a:rPr lang="th-TH" dirty="0"/>
              <a:t>คือใช้เวลาในการแปลงค่าไม่เท่ากัน </a:t>
            </a:r>
            <a:r>
              <a:rPr lang="en-US" dirty="0"/>
              <a:t>Analog </a:t>
            </a:r>
            <a:endParaRPr lang="th-TH" dirty="0"/>
          </a:p>
          <a:p>
            <a:pPr eaLnBrk="1" hangingPunct="1"/>
            <a:r>
              <a:rPr lang="en-US" dirty="0"/>
              <a:t>Input </a:t>
            </a:r>
            <a:r>
              <a:rPr lang="th-TH" dirty="0"/>
              <a:t>ที่มีค่ามากจะใช้เวลาแปลงนานกว่า ซึ่งเวลาที่แตกต่างกันนี้อาจส่งผลต่อจังหวะ</a:t>
            </a:r>
          </a:p>
          <a:p>
            <a:pPr eaLnBrk="1" hangingPunct="1"/>
            <a:r>
              <a:rPr lang="th-TH" dirty="0"/>
              <a:t>การทำงานของ </a:t>
            </a:r>
            <a:r>
              <a:rPr lang="en-US" dirty="0"/>
              <a:t>MCU</a:t>
            </a:r>
            <a:endParaRPr lang="th-TH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3581400" y="381000"/>
            <a:ext cx="5899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/>
              <a:t>3. Successive-Approximation</a:t>
            </a:r>
          </a:p>
        </p:txBody>
      </p:sp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2579689" y="5880100"/>
            <a:ext cx="75649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h-TH" dirty="0"/>
              <a:t>คือ </a:t>
            </a:r>
            <a:r>
              <a:rPr lang="en-US" dirty="0"/>
              <a:t>Ramp Compare ADC </a:t>
            </a:r>
            <a:r>
              <a:rPr lang="th-TH" dirty="0"/>
              <a:t>ที่ปรับปรุงโดยใช้หลักของ </a:t>
            </a:r>
            <a:r>
              <a:rPr lang="en-US" dirty="0"/>
              <a:t>Binary Search </a:t>
            </a:r>
            <a:r>
              <a:rPr lang="th-TH" dirty="0"/>
              <a:t>ในการหาค่าที่</a:t>
            </a:r>
          </a:p>
          <a:p>
            <a:pPr eaLnBrk="1" hangingPunct="1"/>
            <a:r>
              <a:rPr lang="th-TH" dirty="0"/>
              <a:t>ใกล้เคียง </a:t>
            </a:r>
            <a:r>
              <a:rPr lang="en-US" dirty="0"/>
              <a:t>Vin </a:t>
            </a:r>
            <a:r>
              <a:rPr lang="th-TH" dirty="0"/>
              <a:t>ที่สุด (แทนการค่อยๆ เพิ่มค่าจากน้อยไปมาก)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447800"/>
            <a:ext cx="5943600" cy="38583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0" y="4598302"/>
            <a:ext cx="1553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Demo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DF273D-2387-4F35-A65C-771B3582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Nyquist Frequency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0E3EC63-BB38-402A-811A-9682DE67C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524000"/>
            <a:ext cx="8305800" cy="993775"/>
          </a:xfrm>
        </p:spPr>
        <p:txBody>
          <a:bodyPr/>
          <a:lstStyle/>
          <a:p>
            <a:r>
              <a:rPr lang="en-US" dirty="0"/>
              <a:t>Minimum sampling rate must be </a:t>
            </a:r>
            <a:r>
              <a:rPr lang="en-US" b="1" dirty="0"/>
              <a:t>2x the signal rate</a:t>
            </a:r>
            <a:r>
              <a:rPr lang="en-US" dirty="0"/>
              <a:t>.</a:t>
            </a:r>
          </a:p>
          <a:p>
            <a:r>
              <a:rPr lang="en-US" dirty="0"/>
              <a:t>Slower sampling rates can cause “aliasing”</a:t>
            </a:r>
          </a:p>
        </p:txBody>
      </p:sp>
      <p:pic>
        <p:nvPicPr>
          <p:cNvPr id="4" name="Picture 4" descr="ผลการค้นหารูปภาพสำหรับ square wave">
            <a:extLst>
              <a:ext uri="{FF2B5EF4-FFF2-40B4-BE49-F238E27FC236}">
                <a16:creationId xmlns:a16="http://schemas.microsoft.com/office/drawing/2014/main" id="{2C74C59E-CACF-43F5-B3EC-90E47A8D1C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0" t="11210"/>
          <a:stretch/>
        </p:blipFill>
        <p:spPr bwMode="auto">
          <a:xfrm>
            <a:off x="1143000" y="2743200"/>
            <a:ext cx="4420906" cy="301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ผลการค้นหารูปภาพสำหรับ square wave">
            <a:extLst>
              <a:ext uri="{FF2B5EF4-FFF2-40B4-BE49-F238E27FC236}">
                <a16:creationId xmlns:a16="http://schemas.microsoft.com/office/drawing/2014/main" id="{5914377E-C05F-4C51-9E2F-A948C9C51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0" t="11210"/>
          <a:stretch/>
        </p:blipFill>
        <p:spPr bwMode="auto">
          <a:xfrm>
            <a:off x="7086598" y="2743199"/>
            <a:ext cx="4420907" cy="301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วงรี 5">
            <a:extLst>
              <a:ext uri="{FF2B5EF4-FFF2-40B4-BE49-F238E27FC236}">
                <a16:creationId xmlns:a16="http://schemas.microsoft.com/office/drawing/2014/main" id="{EA9701B3-397A-40BF-8843-0128491B6F96}"/>
              </a:ext>
            </a:extLst>
          </p:cNvPr>
          <p:cNvSpPr/>
          <p:nvPr/>
        </p:nvSpPr>
        <p:spPr>
          <a:xfrm>
            <a:off x="1676400" y="4419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วงรี 6">
            <a:extLst>
              <a:ext uri="{FF2B5EF4-FFF2-40B4-BE49-F238E27FC236}">
                <a16:creationId xmlns:a16="http://schemas.microsoft.com/office/drawing/2014/main" id="{D1BF8F99-3C3A-41D7-8562-776A0A5F68A0}"/>
              </a:ext>
            </a:extLst>
          </p:cNvPr>
          <p:cNvSpPr/>
          <p:nvPr/>
        </p:nvSpPr>
        <p:spPr>
          <a:xfrm>
            <a:off x="2438400" y="4419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วงรี 7">
            <a:extLst>
              <a:ext uri="{FF2B5EF4-FFF2-40B4-BE49-F238E27FC236}">
                <a16:creationId xmlns:a16="http://schemas.microsoft.com/office/drawing/2014/main" id="{12D84148-660A-444E-8C2B-D9F61AF13F59}"/>
              </a:ext>
            </a:extLst>
          </p:cNvPr>
          <p:cNvSpPr/>
          <p:nvPr/>
        </p:nvSpPr>
        <p:spPr>
          <a:xfrm>
            <a:off x="3200400" y="4419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วงรี 8">
            <a:extLst>
              <a:ext uri="{FF2B5EF4-FFF2-40B4-BE49-F238E27FC236}">
                <a16:creationId xmlns:a16="http://schemas.microsoft.com/office/drawing/2014/main" id="{C9AB1B61-6441-45B0-AD3D-890E678C7218}"/>
              </a:ext>
            </a:extLst>
          </p:cNvPr>
          <p:cNvSpPr/>
          <p:nvPr/>
        </p:nvSpPr>
        <p:spPr>
          <a:xfrm>
            <a:off x="3962400" y="4419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วงรี 9">
            <a:extLst>
              <a:ext uri="{FF2B5EF4-FFF2-40B4-BE49-F238E27FC236}">
                <a16:creationId xmlns:a16="http://schemas.microsoft.com/office/drawing/2014/main" id="{81BFF659-381E-4D3C-A22D-433EF9D7675B}"/>
              </a:ext>
            </a:extLst>
          </p:cNvPr>
          <p:cNvSpPr/>
          <p:nvPr/>
        </p:nvSpPr>
        <p:spPr>
          <a:xfrm>
            <a:off x="4724400" y="4419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วงรี 27">
            <a:extLst>
              <a:ext uri="{FF2B5EF4-FFF2-40B4-BE49-F238E27FC236}">
                <a16:creationId xmlns:a16="http://schemas.microsoft.com/office/drawing/2014/main" id="{20EF9EA1-EC56-439C-AAFA-B3AA04D4FF7C}"/>
              </a:ext>
            </a:extLst>
          </p:cNvPr>
          <p:cNvSpPr/>
          <p:nvPr/>
        </p:nvSpPr>
        <p:spPr>
          <a:xfrm>
            <a:off x="7620000" y="4419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69C53AB7-F781-4F75-A448-AD8362FBA490}"/>
              </a:ext>
            </a:extLst>
          </p:cNvPr>
          <p:cNvSpPr/>
          <p:nvPr/>
        </p:nvSpPr>
        <p:spPr>
          <a:xfrm>
            <a:off x="8382000" y="4419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วงรี 29">
            <a:extLst>
              <a:ext uri="{FF2B5EF4-FFF2-40B4-BE49-F238E27FC236}">
                <a16:creationId xmlns:a16="http://schemas.microsoft.com/office/drawing/2014/main" id="{6E6D7A8F-EDDA-4439-AD44-1D2976507EB4}"/>
              </a:ext>
            </a:extLst>
          </p:cNvPr>
          <p:cNvSpPr/>
          <p:nvPr/>
        </p:nvSpPr>
        <p:spPr>
          <a:xfrm>
            <a:off x="9144000" y="4419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วงรี 30">
            <a:extLst>
              <a:ext uri="{FF2B5EF4-FFF2-40B4-BE49-F238E27FC236}">
                <a16:creationId xmlns:a16="http://schemas.microsoft.com/office/drawing/2014/main" id="{936329E9-ABCA-4BAD-BC6E-4FB0F2773C17}"/>
              </a:ext>
            </a:extLst>
          </p:cNvPr>
          <p:cNvSpPr/>
          <p:nvPr/>
        </p:nvSpPr>
        <p:spPr>
          <a:xfrm>
            <a:off x="9906000" y="4419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วงรี 31">
            <a:extLst>
              <a:ext uri="{FF2B5EF4-FFF2-40B4-BE49-F238E27FC236}">
                <a16:creationId xmlns:a16="http://schemas.microsoft.com/office/drawing/2014/main" id="{2DD77620-7854-4DA2-A66E-4999F40D0E6D}"/>
              </a:ext>
            </a:extLst>
          </p:cNvPr>
          <p:cNvSpPr/>
          <p:nvPr/>
        </p:nvSpPr>
        <p:spPr>
          <a:xfrm>
            <a:off x="10668000" y="4419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2A985FCE-746F-4686-85D3-0D5844C03798}"/>
              </a:ext>
            </a:extLst>
          </p:cNvPr>
          <p:cNvSpPr/>
          <p:nvPr/>
        </p:nvSpPr>
        <p:spPr>
          <a:xfrm>
            <a:off x="7239000" y="336708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วงรี 33">
            <a:extLst>
              <a:ext uri="{FF2B5EF4-FFF2-40B4-BE49-F238E27FC236}">
                <a16:creationId xmlns:a16="http://schemas.microsoft.com/office/drawing/2014/main" id="{EB0429DC-1607-4BFC-8C68-D2027B112C7B}"/>
              </a:ext>
            </a:extLst>
          </p:cNvPr>
          <p:cNvSpPr/>
          <p:nvPr/>
        </p:nvSpPr>
        <p:spPr>
          <a:xfrm>
            <a:off x="8001000" y="336708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317927EB-EA1B-48E1-8D6D-513979222D76}"/>
              </a:ext>
            </a:extLst>
          </p:cNvPr>
          <p:cNvSpPr/>
          <p:nvPr/>
        </p:nvSpPr>
        <p:spPr>
          <a:xfrm>
            <a:off x="8763000" y="336708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วงรี 35">
            <a:extLst>
              <a:ext uri="{FF2B5EF4-FFF2-40B4-BE49-F238E27FC236}">
                <a16:creationId xmlns:a16="http://schemas.microsoft.com/office/drawing/2014/main" id="{F23FB099-03DE-4498-98C9-D9A4262AB70F}"/>
              </a:ext>
            </a:extLst>
          </p:cNvPr>
          <p:cNvSpPr/>
          <p:nvPr/>
        </p:nvSpPr>
        <p:spPr>
          <a:xfrm>
            <a:off x="9525000" y="336708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วงรี 36">
            <a:extLst>
              <a:ext uri="{FF2B5EF4-FFF2-40B4-BE49-F238E27FC236}">
                <a16:creationId xmlns:a16="http://schemas.microsoft.com/office/drawing/2014/main" id="{C6777131-5E48-476D-80D5-D80FF4F1BCF7}"/>
              </a:ext>
            </a:extLst>
          </p:cNvPr>
          <p:cNvSpPr/>
          <p:nvPr/>
        </p:nvSpPr>
        <p:spPr>
          <a:xfrm>
            <a:off x="10287000" y="336708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กล่องข้อความ 47">
            <a:extLst>
              <a:ext uri="{FF2B5EF4-FFF2-40B4-BE49-F238E27FC236}">
                <a16:creationId xmlns:a16="http://schemas.microsoft.com/office/drawing/2014/main" id="{EBE0EC5F-BD0A-4F16-AF92-D620B7D4BFD4}"/>
              </a:ext>
            </a:extLst>
          </p:cNvPr>
          <p:cNvSpPr txBox="1"/>
          <p:nvPr/>
        </p:nvSpPr>
        <p:spPr>
          <a:xfrm>
            <a:off x="1143000" y="5391704"/>
            <a:ext cx="405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5Hz sampled output misses all the pulses</a:t>
            </a:r>
          </a:p>
        </p:txBody>
      </p:sp>
      <p:sp>
        <p:nvSpPr>
          <p:cNvPr id="49" name="กล่องข้อความ 48">
            <a:extLst>
              <a:ext uri="{FF2B5EF4-FFF2-40B4-BE49-F238E27FC236}">
                <a16:creationId xmlns:a16="http://schemas.microsoft.com/office/drawing/2014/main" id="{DBD21958-2B4B-44C4-89C8-760B6CEE47D0}"/>
              </a:ext>
            </a:extLst>
          </p:cNvPr>
          <p:cNvSpPr txBox="1"/>
          <p:nvPr/>
        </p:nvSpPr>
        <p:spPr>
          <a:xfrm>
            <a:off x="6858000" y="5391704"/>
            <a:ext cx="435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10Hz sampled output will capture the pulses</a:t>
            </a:r>
          </a:p>
        </p:txBody>
      </p:sp>
    </p:spTree>
    <p:extLst>
      <p:ext uri="{BB962C8B-B14F-4D97-AF65-F5344CB8AC3E}">
        <p14:creationId xmlns:p14="http://schemas.microsoft.com/office/powerpoint/2010/main" val="140912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DE22BE-2CF3-402F-B000-BE28317755A5}"/>
              </a:ext>
            </a:extLst>
          </p:cNvPr>
          <p:cNvGrpSpPr/>
          <p:nvPr/>
        </p:nvGrpSpPr>
        <p:grpSpPr>
          <a:xfrm>
            <a:off x="3428654" y="1601680"/>
            <a:ext cx="5682802" cy="3579920"/>
            <a:chOff x="3428654" y="1601680"/>
            <a:chExt cx="5682802" cy="3579920"/>
          </a:xfrm>
        </p:grpSpPr>
        <p:pic>
          <p:nvPicPr>
            <p:cNvPr id="1028" name="Picture 4" descr="ผลการค้นหารูปภาพสำหรับ square wave">
              <a:extLst>
                <a:ext uri="{FF2B5EF4-FFF2-40B4-BE49-F238E27FC236}">
                  <a16:creationId xmlns:a16="http://schemas.microsoft.com/office/drawing/2014/main" id="{19F0C2FC-AB1A-462B-A4C0-9B13F25D2E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66" t="11357"/>
            <a:stretch/>
          </p:blipFill>
          <p:spPr bwMode="auto">
            <a:xfrm>
              <a:off x="3886200" y="1601680"/>
              <a:ext cx="5225256" cy="3579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C32692-9D26-4275-8DA0-FCB01603A076}"/>
                </a:ext>
              </a:extLst>
            </p:cNvPr>
            <p:cNvSpPr txBox="1"/>
            <p:nvPr/>
          </p:nvSpPr>
          <p:spPr>
            <a:xfrm>
              <a:off x="3433093" y="220980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5V</a:t>
              </a:r>
              <a:endParaRPr lang="th-TH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F1A872-7177-496C-A538-805BDFB62DDE}"/>
                </a:ext>
              </a:extLst>
            </p:cNvPr>
            <p:cNvSpPr txBox="1"/>
            <p:nvPr/>
          </p:nvSpPr>
          <p:spPr>
            <a:xfrm>
              <a:off x="3428654" y="3511034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0V</a:t>
              </a:r>
              <a:endParaRPr lang="th-TH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D7F552-ED13-41E4-B35C-F56F9F21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67" y="638292"/>
            <a:ext cx="10515600" cy="1171683"/>
          </a:xfrm>
        </p:spPr>
        <p:txBody>
          <a:bodyPr>
            <a:normAutofit fontScale="90000"/>
          </a:bodyPr>
          <a:lstStyle/>
          <a:p>
            <a:r>
              <a:rPr lang="en-US" dirty="0"/>
              <a:t>1.2 ADC Resolution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61F40-2F5D-4A3A-8C91-F98B1FA44509}"/>
              </a:ext>
            </a:extLst>
          </p:cNvPr>
          <p:cNvSpPr txBox="1"/>
          <p:nvPr/>
        </p:nvSpPr>
        <p:spPr>
          <a:xfrm>
            <a:off x="2819400" y="4789690"/>
            <a:ext cx="669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minimum ADC resolution needed for this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7D9ED-6BAC-4493-875F-6A826C8EADAF}"/>
              </a:ext>
            </a:extLst>
          </p:cNvPr>
          <p:cNvSpPr txBox="1"/>
          <p:nvPr/>
        </p:nvSpPr>
        <p:spPr>
          <a:xfrm>
            <a:off x="3425832" y="5159022"/>
            <a:ext cx="5237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Square wave has only two values: high and low</a:t>
            </a:r>
          </a:p>
          <a:p>
            <a:r>
              <a:rPr lang="en-US" dirty="0"/>
              <a:t>Thus, a 1 bit ADC is sufficient</a:t>
            </a:r>
          </a:p>
        </p:txBody>
      </p:sp>
    </p:spTree>
    <p:extLst>
      <p:ext uri="{BB962C8B-B14F-4D97-AF65-F5344CB8AC3E}">
        <p14:creationId xmlns:p14="http://schemas.microsoft.com/office/powerpoint/2010/main" val="276254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7D1D-6DF7-489C-B014-35673C05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the </a:t>
            </a:r>
            <a:r>
              <a:rPr lang="en-US" b="1" dirty="0"/>
              <a:t>ESP32 </a:t>
            </a:r>
            <a:r>
              <a:rPr lang="en-US" dirty="0" err="1"/>
              <a:t>mcu</a:t>
            </a:r>
            <a:r>
              <a:rPr lang="en-U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72EFD-2D74-4CA6-AF3D-DF76950B77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00"/>
          <a:stretch/>
        </p:blipFill>
        <p:spPr>
          <a:xfrm>
            <a:off x="695325" y="2895600"/>
            <a:ext cx="10658475" cy="2316162"/>
          </a:xfrm>
          <a:prstGeom prst="rect">
            <a:avLst/>
          </a:prstGeom>
        </p:spPr>
      </p:pic>
      <p:pic>
        <p:nvPicPr>
          <p:cNvPr id="1026" name="Picture 2" descr="ผลการค้นหารูปภาพสำหรับ esp32 module">
            <a:extLst>
              <a:ext uri="{FF2B5EF4-FFF2-40B4-BE49-F238E27FC236}">
                <a16:creationId xmlns:a16="http://schemas.microsoft.com/office/drawing/2014/main" id="{CA390C1B-FCDB-4E21-ABA5-174BE0579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16772" r="11535" b="16143"/>
          <a:stretch/>
        </p:blipFill>
        <p:spPr bwMode="auto">
          <a:xfrm>
            <a:off x="7772400" y="506504"/>
            <a:ext cx="274320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DC3AF-5C8D-4B13-B957-1B9EFF29B039}"/>
              </a:ext>
            </a:extLst>
          </p:cNvPr>
          <p:cNvSpPr txBox="1"/>
          <p:nvPr/>
        </p:nvSpPr>
        <p:spPr>
          <a:xfrm>
            <a:off x="2366990" y="5462567"/>
            <a:ext cx="73151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Sampling rate is very good.</a:t>
            </a:r>
          </a:p>
          <a:p>
            <a:r>
              <a:rPr lang="en-US" sz="2800" dirty="0"/>
              <a:t>But the ADC resolution is not very high for audio.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644D9-7266-44BD-A049-BAF83D923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54245"/>
            <a:ext cx="7086600" cy="59055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024347-5F05-48E8-A161-84A0E8AA6816}"/>
              </a:ext>
            </a:extLst>
          </p:cNvPr>
          <p:cNvSpPr/>
          <p:nvPr/>
        </p:nvSpPr>
        <p:spPr>
          <a:xfrm>
            <a:off x="2057400" y="2335304"/>
            <a:ext cx="1371600" cy="3094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64E78C-6897-4BA7-B990-3947870DA190}"/>
              </a:ext>
            </a:extLst>
          </p:cNvPr>
          <p:cNvSpPr/>
          <p:nvPr/>
        </p:nvSpPr>
        <p:spPr>
          <a:xfrm>
            <a:off x="9906000" y="4419600"/>
            <a:ext cx="1371600" cy="7159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523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71A8C3A-43E5-45C9-827A-E23D2006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High-end Sound Card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BACAE278-6481-41B6-8347-A8937FB59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08443"/>
            <a:ext cx="96202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1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0981-BF19-4A15-83EE-97E73B6A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Number of ADC ports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A5543-EDF8-40E1-A26E-115147A3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752600"/>
            <a:ext cx="9582150" cy="2428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33A050-2E4D-4849-9ACB-3DE7AF115231}"/>
              </a:ext>
            </a:extLst>
          </p:cNvPr>
          <p:cNvSpPr/>
          <p:nvPr/>
        </p:nvSpPr>
        <p:spPr>
          <a:xfrm>
            <a:off x="5715000" y="1690688"/>
            <a:ext cx="990600" cy="249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476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C320-31B3-4C08-A33F-F78CAAB4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551"/>
            <a:ext cx="10515600" cy="1325563"/>
          </a:xfrm>
        </p:spPr>
        <p:txBody>
          <a:bodyPr/>
          <a:lstStyle/>
          <a:p>
            <a:r>
              <a:rPr lang="en-US" dirty="0"/>
              <a:t>Which pins are ADC pins?</a:t>
            </a:r>
            <a:br>
              <a:rPr lang="en-US" dirty="0"/>
            </a:br>
            <a:r>
              <a:rPr lang="en-US" sz="3200" dirty="0"/>
              <a:t>Not all pins are analog-capable</a:t>
            </a:r>
            <a:endParaRPr lang="th-TH" dirty="0"/>
          </a:p>
        </p:txBody>
      </p:sp>
      <p:pic>
        <p:nvPicPr>
          <p:cNvPr id="5122" name="Picture 2" descr="PIC16F886 Microcontroller Pinout, Features &amp; Datasheet">
            <a:extLst>
              <a:ext uri="{FF2B5EF4-FFF2-40B4-BE49-F238E27FC236}">
                <a16:creationId xmlns:a16="http://schemas.microsoft.com/office/drawing/2014/main" id="{BC30B2C2-3458-4835-BDEE-AED9D5242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0687"/>
            <a:ext cx="4572000" cy="433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6604A6-59AB-414D-8B95-3517880B439F}"/>
              </a:ext>
            </a:extLst>
          </p:cNvPr>
          <p:cNvCxnSpPr/>
          <p:nvPr/>
        </p:nvCxnSpPr>
        <p:spPr>
          <a:xfrm>
            <a:off x="1295400" y="2438400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21C3F1-0895-4C93-9D3A-80CBF1BCC595}"/>
              </a:ext>
            </a:extLst>
          </p:cNvPr>
          <p:cNvCxnSpPr/>
          <p:nvPr/>
        </p:nvCxnSpPr>
        <p:spPr>
          <a:xfrm>
            <a:off x="1676400" y="2743200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7066B0-3564-46D1-B1FA-040DD2B8DFE6}"/>
              </a:ext>
            </a:extLst>
          </p:cNvPr>
          <p:cNvCxnSpPr/>
          <p:nvPr/>
        </p:nvCxnSpPr>
        <p:spPr>
          <a:xfrm>
            <a:off x="1066800" y="2971800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EEC42E-DF7A-429C-8A44-4CF1CEB95F38}"/>
              </a:ext>
            </a:extLst>
          </p:cNvPr>
          <p:cNvCxnSpPr/>
          <p:nvPr/>
        </p:nvCxnSpPr>
        <p:spPr>
          <a:xfrm>
            <a:off x="1409700" y="3276600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43E4D4-65E6-4F8D-8D6C-ADBA603B2EFA}"/>
              </a:ext>
            </a:extLst>
          </p:cNvPr>
          <p:cNvCxnSpPr/>
          <p:nvPr/>
        </p:nvCxnSpPr>
        <p:spPr>
          <a:xfrm>
            <a:off x="1562100" y="3810000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DC7440-6001-4973-BEF4-A40AD93B4666}"/>
              </a:ext>
            </a:extLst>
          </p:cNvPr>
          <p:cNvCxnSpPr/>
          <p:nvPr/>
        </p:nvCxnSpPr>
        <p:spPr>
          <a:xfrm>
            <a:off x="4038600" y="4114800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A40E9-211C-4DA7-8099-122D0181F4CA}"/>
              </a:ext>
            </a:extLst>
          </p:cNvPr>
          <p:cNvCxnSpPr/>
          <p:nvPr/>
        </p:nvCxnSpPr>
        <p:spPr>
          <a:xfrm>
            <a:off x="4038600" y="3810000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80EA50-F57B-452C-83B8-7BA5385C57C9}"/>
              </a:ext>
            </a:extLst>
          </p:cNvPr>
          <p:cNvCxnSpPr/>
          <p:nvPr/>
        </p:nvCxnSpPr>
        <p:spPr>
          <a:xfrm>
            <a:off x="3932583" y="3581400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A6D9AB-6A85-47E6-A048-1F0146A7959D}"/>
              </a:ext>
            </a:extLst>
          </p:cNvPr>
          <p:cNvCxnSpPr/>
          <p:nvPr/>
        </p:nvCxnSpPr>
        <p:spPr>
          <a:xfrm>
            <a:off x="3932583" y="3279913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83F6FA-C787-4F0A-902E-CA12853638F8}"/>
              </a:ext>
            </a:extLst>
          </p:cNvPr>
          <p:cNvCxnSpPr/>
          <p:nvPr/>
        </p:nvCxnSpPr>
        <p:spPr>
          <a:xfrm>
            <a:off x="4068418" y="2971800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2DCC2F-61CD-4D0A-8AD7-42E164D1E7B8}"/>
              </a:ext>
            </a:extLst>
          </p:cNvPr>
          <p:cNvCxnSpPr/>
          <p:nvPr/>
        </p:nvCxnSpPr>
        <p:spPr>
          <a:xfrm>
            <a:off x="4046883" y="2743200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ESP32: Internal Details and Pinout : 11 Steps - Instructables">
            <a:extLst>
              <a:ext uri="{FF2B5EF4-FFF2-40B4-BE49-F238E27FC236}">
                <a16:creationId xmlns:a16="http://schemas.microsoft.com/office/drawing/2014/main" id="{DCDF2513-79A8-49B1-A779-5F06E94AB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500" y="1193403"/>
            <a:ext cx="6321057" cy="447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9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th-TH" sz="5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5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วงจรแบ่งแรงดัน (</a:t>
            </a:r>
            <a:r>
              <a:rPr lang="en-US" sz="5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Voltage Divider)</a:t>
            </a:r>
            <a:br>
              <a:rPr lang="th-TH" sz="5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br>
              <a:rPr lang="th-TH" sz="5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บ่อยครั้งที่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sensor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เป็นตัวต้านทาน แต่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ADC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วัดได้แค่แรงดันไฟฟ้า</a:t>
            </a:r>
            <a:b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เราจะเปลี่ยนความต้านทานให้เป็นแรงดันได้อย่างไร</a:t>
            </a:r>
            <a:endParaRPr lang="en-US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038600"/>
            <a:ext cx="1874838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218586">
            <a:off x="5056189" y="4527550"/>
            <a:ext cx="1652587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267201"/>
            <a:ext cx="198120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97208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Words>622</Words>
  <Application>Microsoft Office PowerPoint</Application>
  <PresentationFormat>แบบจอกว้าง</PresentationFormat>
  <Paragraphs>112</Paragraphs>
  <Slides>21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21</vt:i4>
      </vt:variant>
    </vt:vector>
  </HeadingPairs>
  <TitlesOfParts>
    <vt:vector size="28" baseType="lpstr">
      <vt:lpstr>Arial</vt:lpstr>
      <vt:lpstr>Browallia New</vt:lpstr>
      <vt:lpstr>Calibri</vt:lpstr>
      <vt:lpstr>Calibri Light</vt:lpstr>
      <vt:lpstr>Cambria Math</vt:lpstr>
      <vt:lpstr>TH SarabunPSK</vt:lpstr>
      <vt:lpstr>ธีมของ Office</vt:lpstr>
      <vt:lpstr>1. หลักการของ ADC</vt:lpstr>
      <vt:lpstr>1.1 Sampling Rate Case Study:  Speed Clicker Game Player tries to press a button as many times as possible within a given time.1.1</vt:lpstr>
      <vt:lpstr>Nyquist Frequency</vt:lpstr>
      <vt:lpstr>1.2 ADC Resolution </vt:lpstr>
      <vt:lpstr>How about the ESP32 mcu?</vt:lpstr>
      <vt:lpstr>High-end Sound Card</vt:lpstr>
      <vt:lpstr>3. Number of ADC ports</vt:lpstr>
      <vt:lpstr>Which pins are ADC pins? Not all pins are analog-capable</vt:lpstr>
      <vt:lpstr> 2. วงจรแบ่งแรงดัน (Voltage Divider)  บ่อยครั้งที่ sensor เป็นตัวต้านทาน แต่ ADC วัดได้แค่แรงดันไฟฟ้า เราจะเปลี่ยนความต้านทานให้เป็นแรงดันได้อย่างไร</vt:lpstr>
      <vt:lpstr>ตัวอย่างวงจรแบ่งแรงดัน</vt:lpstr>
      <vt:lpstr>Voltage Divider Circuit</vt:lpstr>
      <vt:lpstr>ตัวอย่างการคำนวณ</vt:lpstr>
      <vt:lpstr>3. ADC Conversion Methods (เนื้อหาเสริม)</vt:lpstr>
      <vt:lpstr>1. Direct Conversion</vt:lpstr>
      <vt:lpstr>OpAmp as a Comparator</vt:lpstr>
      <vt:lpstr>งานนำเสนอ PowerPoint</vt:lpstr>
      <vt:lpstr>Direct Conversion</vt:lpstr>
      <vt:lpstr>Direct Conversion</vt:lpstr>
      <vt:lpstr>งานนำเสนอ PowerPoint</vt:lpstr>
      <vt:lpstr>งานนำเสนอ PowerPoint</vt:lpstr>
      <vt:lpstr>งานนำเสนอ PowerPoint</vt:lpstr>
    </vt:vector>
  </TitlesOfParts>
  <Company>MIT MEDIA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to Digital Converters</dc:title>
  <dc:creator>arnans</dc:creator>
  <cp:lastModifiedBy>WITSARUT TIPBUNG</cp:lastModifiedBy>
  <cp:revision>42</cp:revision>
  <dcterms:created xsi:type="dcterms:W3CDTF">2008-07-08T07:44:12Z</dcterms:created>
  <dcterms:modified xsi:type="dcterms:W3CDTF">2021-02-18T18:18:52Z</dcterms:modified>
</cp:coreProperties>
</file>