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57" r:id="rId11"/>
    <p:sldId id="258" r:id="rId12"/>
    <p:sldId id="259" r:id="rId13"/>
    <p:sldId id="260" r:id="rId14"/>
    <p:sldId id="270" r:id="rId15"/>
    <p:sldId id="279" r:id="rId16"/>
    <p:sldId id="282" r:id="rId17"/>
    <p:sldId id="280" r:id="rId18"/>
    <p:sldId id="281" r:id="rId19"/>
    <p:sldId id="268" r:id="rId20"/>
    <p:sldId id="26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606F-9C02-48CD-8E18-69ECD9CACF1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47800"/>
            <a:ext cx="8077200" cy="259080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Digital Interfaces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Basic PIC-C I2C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5562601"/>
            <a:ext cx="679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Arnan</a:t>
            </a:r>
            <a:r>
              <a:rPr lang="en-US" b="1" dirty="0"/>
              <a:t> (Roger) </a:t>
            </a:r>
            <a:r>
              <a:rPr lang="en-US" b="1" dirty="0" err="1"/>
              <a:t>Sipitakiat</a:t>
            </a:r>
            <a:endParaRPr lang="en-US" b="1" dirty="0"/>
          </a:p>
          <a:p>
            <a:pPr algn="ctr"/>
            <a:r>
              <a:rPr lang="en-US" dirty="0"/>
              <a:t>Department of Computer Engineering, Chiang Mai University, Thailand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I2C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I2C is a Bus. Serial is point-to-point</a:t>
            </a:r>
          </a:p>
          <a:p>
            <a:r>
              <a:rPr lang="en-US" dirty="0"/>
              <a:t>Master and Slave pair</a:t>
            </a:r>
          </a:p>
          <a:p>
            <a:pPr lvl="1"/>
            <a:r>
              <a:rPr lang="en-US" dirty="0"/>
              <a:t>Master must start the communication</a:t>
            </a:r>
          </a:p>
          <a:p>
            <a:pPr lvl="1"/>
            <a:r>
              <a:rPr lang="en-US" dirty="0"/>
              <a:t>Slave can only respond</a:t>
            </a:r>
          </a:p>
          <a:p>
            <a:r>
              <a:rPr lang="en-US" dirty="0"/>
              <a:t>Slave has a 8-bit address</a:t>
            </a:r>
          </a:p>
          <a:p>
            <a:pPr lvl="1"/>
            <a:r>
              <a:rPr lang="en-US" dirty="0"/>
              <a:t>Bit 0 is reserved for direction control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I2C Bus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057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MASTER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3810000"/>
            <a:ext cx="807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4419600"/>
            <a:ext cx="807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6764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7432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91000" y="2057400"/>
            <a:ext cx="1676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SLAVE 1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8862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9530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00800" y="2057400"/>
            <a:ext cx="1676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SLAVE 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60960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1628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80772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91440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63000" y="2362200"/>
            <a:ext cx="152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5000" y="2362200"/>
            <a:ext cx="152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rot="5400000" flipH="1" flipV="1">
            <a:off x="8534400" y="20574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0"/>
          </p:cNvCxnSpPr>
          <p:nvPr/>
        </p:nvCxnSpPr>
        <p:spPr>
          <a:xfrm rot="5400000" flipH="1" flipV="1">
            <a:off x="9296400" y="20574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8839200" y="17526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9105900" y="16383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1600" y="1143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8389090" y="250751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 Resistors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201" y="396240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1" y="3352800"/>
            <a:ext cx="77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Commands in PIC-C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600201"/>
            <a:ext cx="5867400" cy="4525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Master Only</a:t>
            </a:r>
          </a:p>
          <a:p>
            <a:pPr lvl="1"/>
            <a:r>
              <a:rPr lang="en-US" dirty="0"/>
              <a:t>I2c_start()</a:t>
            </a:r>
          </a:p>
          <a:p>
            <a:pPr lvl="1"/>
            <a:r>
              <a:rPr lang="en-US" dirty="0"/>
              <a:t>I2c_stop()</a:t>
            </a:r>
          </a:p>
          <a:p>
            <a:pPr>
              <a:buNone/>
            </a:pPr>
            <a:r>
              <a:rPr lang="en-US" dirty="0"/>
              <a:t>Slave Only</a:t>
            </a:r>
          </a:p>
          <a:p>
            <a:pPr lvl="1"/>
            <a:r>
              <a:rPr lang="en-US" dirty="0"/>
              <a:t>I2c_isr_state()</a:t>
            </a:r>
          </a:p>
          <a:p>
            <a:pPr>
              <a:buNone/>
            </a:pPr>
            <a:r>
              <a:rPr lang="en-US" dirty="0"/>
              <a:t>Master &amp; Slave</a:t>
            </a:r>
          </a:p>
          <a:p>
            <a:pPr lvl="1"/>
            <a:r>
              <a:rPr lang="en-US" dirty="0"/>
              <a:t>I2c_read()</a:t>
            </a:r>
          </a:p>
          <a:p>
            <a:pPr lvl="1"/>
            <a:r>
              <a:rPr lang="en-US" dirty="0"/>
              <a:t>I2c_write()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1 Byte to Slave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33600" y="1676400"/>
            <a:ext cx="3276600" cy="472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I2c_start()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I2c_write(slave </a:t>
            </a:r>
            <a:r>
              <a:rPr lang="en-US" sz="2000" dirty="0" err="1"/>
              <a:t>addr</a:t>
            </a:r>
            <a:r>
              <a:rPr lang="en-US" sz="2000" dirty="0"/>
              <a:t> | 0)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I2c_write(</a:t>
            </a:r>
            <a:r>
              <a:rPr lang="en-US" sz="2000" dirty="0" err="1"/>
              <a:t>registerAddress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I2c_write(value)</a:t>
            </a:r>
          </a:p>
          <a:p>
            <a:endParaRPr lang="en-US" sz="2000" dirty="0"/>
          </a:p>
          <a:p>
            <a:r>
              <a:rPr lang="en-US" sz="2000" dirty="0"/>
              <a:t>I2c_stop()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4600" y="1676400"/>
            <a:ext cx="3733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0" y="3429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71902" y="3581400"/>
            <a:ext cx="1838498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1" y="1295400"/>
            <a:ext cx="107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5801" y="1295400"/>
            <a:ext cx="83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SLAVE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09177"/>
              </p:ext>
            </p:extLst>
          </p:nvPr>
        </p:nvGraphicFramePr>
        <p:xfrm>
          <a:off x="7048500" y="2286000"/>
          <a:ext cx="228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5" name="Straight Arrow Connector 10"/>
          <p:cNvCxnSpPr/>
          <p:nvPr/>
        </p:nvCxnSpPr>
        <p:spPr>
          <a:xfrm flipV="1">
            <a:off x="4114800" y="3581400"/>
            <a:ext cx="4495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2 bytes from slave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33600" y="1676400"/>
            <a:ext cx="3276600" cy="472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I2c_start()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I2c_write(slave </a:t>
            </a:r>
            <a:r>
              <a:rPr lang="en-US" dirty="0" err="1"/>
              <a:t>addr</a:t>
            </a:r>
            <a:r>
              <a:rPr lang="en-US" dirty="0"/>
              <a:t> | 0)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I2c_write(</a:t>
            </a:r>
            <a:r>
              <a:rPr lang="en-US" dirty="0" err="1"/>
              <a:t>registerAddress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I2c_start()</a:t>
            </a:r>
          </a:p>
          <a:p>
            <a:endParaRPr lang="en-US" dirty="0"/>
          </a:p>
          <a:p>
            <a:r>
              <a:rPr lang="en-US" dirty="0"/>
              <a:t>I2c_write(slave </a:t>
            </a:r>
            <a:r>
              <a:rPr lang="en-US" dirty="0" err="1"/>
              <a:t>addr</a:t>
            </a:r>
            <a:r>
              <a:rPr lang="en-US" dirty="0"/>
              <a:t> | 1)</a:t>
            </a:r>
          </a:p>
          <a:p>
            <a:endParaRPr lang="en-US" dirty="0"/>
          </a:p>
          <a:p>
            <a:r>
              <a:rPr lang="en-US" dirty="0"/>
              <a:t>Value1 = I2c_read()</a:t>
            </a:r>
          </a:p>
          <a:p>
            <a:endParaRPr lang="en-US" dirty="0"/>
          </a:p>
          <a:p>
            <a:r>
              <a:rPr lang="en-US" dirty="0"/>
              <a:t>Value2 = I2c_read(0)</a:t>
            </a:r>
          </a:p>
          <a:p>
            <a:endParaRPr lang="en-US" dirty="0"/>
          </a:p>
          <a:p>
            <a:r>
              <a:rPr lang="en-US" dirty="0"/>
              <a:t>I2c_stop()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4600" y="1676400"/>
            <a:ext cx="3733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91100" y="3276600"/>
            <a:ext cx="20193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1" y="1295400"/>
            <a:ext cx="107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5801" y="1295400"/>
            <a:ext cx="83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SLAVE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36493"/>
              </p:ext>
            </p:extLst>
          </p:nvPr>
        </p:nvGraphicFramePr>
        <p:xfrm>
          <a:off x="7048500" y="2286000"/>
          <a:ext cx="228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5" name="Straight Arrow Connector 10"/>
          <p:cNvCxnSpPr/>
          <p:nvPr/>
        </p:nvCxnSpPr>
        <p:spPr>
          <a:xfrm flipV="1">
            <a:off x="4267200" y="3581400"/>
            <a:ext cx="43434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24202" y="3962400"/>
            <a:ext cx="408639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4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</a:t>
            </a:r>
            <a:r>
              <a:rPr lang="th-TH" dirty="0"/>
              <a:t>ค่า </a:t>
            </a:r>
            <a:r>
              <a:rPr lang="en-US" dirty="0"/>
              <a:t>50 </a:t>
            </a:r>
            <a:r>
              <a:rPr lang="th-TH" dirty="0"/>
              <a:t>ไปยัง </a:t>
            </a:r>
            <a:r>
              <a:rPr lang="en-US" dirty="0"/>
              <a:t>Register 5 </a:t>
            </a:r>
            <a:r>
              <a:rPr lang="th-TH" dirty="0"/>
              <a:t>ของ </a:t>
            </a:r>
            <a:r>
              <a:rPr lang="en-US" dirty="0"/>
              <a:t>slave </a:t>
            </a:r>
            <a:r>
              <a:rPr lang="th-TH" dirty="0"/>
              <a:t>ที่มี </a:t>
            </a:r>
            <a:r>
              <a:rPr lang="en-US" dirty="0"/>
              <a:t>address =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I2c_start();</a:t>
            </a:r>
          </a:p>
        </p:txBody>
      </p:sp>
    </p:spTree>
    <p:extLst>
      <p:ext uri="{BB962C8B-B14F-4D97-AF65-F5344CB8AC3E}">
        <p14:creationId xmlns:p14="http://schemas.microsoft.com/office/powerpoint/2010/main" val="24215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Write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 5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ไบท์บน)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6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(ไบท์ล่าง)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slave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=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I2c_start();</a:t>
            </a:r>
          </a:p>
        </p:txBody>
      </p:sp>
    </p:spTree>
    <p:extLst>
      <p:ext uri="{BB962C8B-B14F-4D97-AF65-F5344CB8AC3E}">
        <p14:creationId xmlns:p14="http://schemas.microsoft.com/office/powerpoint/2010/main" val="247605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ค่าจาก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Register 5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slave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 =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returnValue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I2c_start();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ค่าเซ็นเซอร์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byte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Register 5,6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slave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 = 100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และนำมาประกอบกันเป็นค่า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16 Bit Register 5 = byte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Int16 Value;</a:t>
            </a:r>
          </a:p>
          <a:p>
            <a:pPr marL="0" indent="0">
              <a:buNone/>
            </a:pPr>
            <a:r>
              <a:rPr lang="en-US"/>
              <a:t>I2c_start();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</a:t>
            </a:r>
            <a:br>
              <a:rPr lang="en-US" dirty="0"/>
            </a:br>
            <a:r>
              <a:rPr lang="en-US" dirty="0"/>
              <a:t>Controlling the Display Module</a:t>
            </a:r>
            <a:br>
              <a:rPr lang="en-US" dirty="0"/>
            </a:br>
            <a:r>
              <a:rPr lang="en-US" dirty="0"/>
              <a:t>Address = 0xB0</a:t>
            </a:r>
            <a:endParaRPr lang="th-TH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20234"/>
              </p:ext>
            </p:extLst>
          </p:nvPr>
        </p:nvGraphicFramePr>
        <p:xfrm>
          <a:off x="3962400" y="22098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Byte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Byte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I2C? </a:t>
            </a:r>
            <a:br>
              <a:rPr lang="en-US" dirty="0"/>
            </a:br>
            <a:r>
              <a:rPr lang="en-US" sz="3100" dirty="0"/>
              <a:t>Case study of how an Ultrasonic Proximity Sensor works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81400"/>
            <a:ext cx="6934200" cy="2838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00" y="1640513"/>
            <a:ext cx="2438400" cy="153725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14600" y="3177766"/>
            <a:ext cx="3581400" cy="1622835"/>
            <a:chOff x="990600" y="3177765"/>
            <a:chExt cx="3581400" cy="162283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72000" y="3177765"/>
              <a:ext cx="0" cy="3274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90600" y="3505200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3505200"/>
              <a:ext cx="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480060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21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769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i2c1 - Master</a:t>
            </a:r>
          </a:p>
          <a:p>
            <a:r>
              <a:rPr lang="en-US" sz="2000" dirty="0"/>
              <a:t>#use i2c(MASTER, I2C1)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// Show the number 100 on the screen</a:t>
            </a:r>
          </a:p>
          <a:p>
            <a:r>
              <a:rPr lang="en-US" sz="2000" dirty="0"/>
              <a:t>I2c_start();</a:t>
            </a:r>
          </a:p>
          <a:p>
            <a:r>
              <a:rPr lang="en-US" sz="2000" dirty="0"/>
              <a:t>I2c_write(0xB0 | 0);   // display module address</a:t>
            </a:r>
          </a:p>
          <a:p>
            <a:r>
              <a:rPr lang="en-US" sz="2000" dirty="0"/>
              <a:t>I2c_write(2);   // show number command</a:t>
            </a:r>
          </a:p>
          <a:p>
            <a:r>
              <a:rPr lang="en-US" sz="2000" dirty="0"/>
              <a:t>I2c_write(0);</a:t>
            </a:r>
          </a:p>
          <a:p>
            <a:r>
              <a:rPr lang="en-US" sz="2000" dirty="0"/>
              <a:t>I2c_write(100);</a:t>
            </a:r>
          </a:p>
          <a:p>
            <a:r>
              <a:rPr lang="en-US" sz="2000" dirty="0"/>
              <a:t>I2c_stop();</a:t>
            </a:r>
          </a:p>
          <a:p>
            <a:endParaRPr lang="en-US" sz="2000" dirty="0"/>
          </a:p>
          <a:p>
            <a:endParaRPr lang="th-TH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II</a:t>
            </a:r>
            <a:br>
              <a:rPr lang="en-US" dirty="0"/>
            </a:br>
            <a:r>
              <a:rPr lang="en-US" dirty="0"/>
              <a:t>Reading from the ultrasonic sensor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514600"/>
            <a:ext cx="5257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Connection to the module</a:t>
            </a:r>
            <a:br>
              <a:rPr lang="en-US" dirty="0"/>
            </a:br>
            <a:r>
              <a:rPr lang="en-US" sz="2200" dirty="0"/>
              <a:t>You need to do all the timing yourself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752" y="3634880"/>
            <a:ext cx="1571297" cy="990600"/>
          </a:xfrm>
          <a:prstGeom prst="rect">
            <a:avLst/>
          </a:prstGeom>
        </p:spPr>
      </p:pic>
      <p:pic>
        <p:nvPicPr>
          <p:cNvPr id="1026" name="Picture 2" descr="https://encrypted-tbn2.gstatic.com/images?q=tbn:ANd9GcQ8WMJhPBIJEnbHjQTUMKWKG8P4zuXDCXgbVlbVI5DyeujqjPp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1" y="3153849"/>
            <a:ext cx="3505200" cy="2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876801" y="3962400"/>
            <a:ext cx="2756751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7336" y="3336673"/>
            <a:ext cx="247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Implement timing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10404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1" y="2209800"/>
            <a:ext cx="1571297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3551" y="3505200"/>
            <a:ext cx="1714500" cy="1714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239000" y="1676400"/>
            <a:ext cx="2590800" cy="365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https://encrypted-tbn2.gstatic.com/images?q=tbn:ANd9GcQ8WMJhPBIJEnbHjQTUMKWKG8P4zuXDCXgbVlbVI5DyeujqjP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1" y="3153849"/>
            <a:ext cx="3505200" cy="2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876801" y="3962400"/>
            <a:ext cx="2756751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2041" y="3316070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I2C</a:t>
            </a:r>
            <a:endParaRPr lang="th-TH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90801" y="3200401"/>
            <a:ext cx="0" cy="722811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63825" y="3246439"/>
            <a:ext cx="112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 care </a:t>
            </a:r>
          </a:p>
          <a:p>
            <a:r>
              <a:rPr lang="en-US" b="1" dirty="0"/>
              <a:t>of timing</a:t>
            </a:r>
            <a:endParaRPr lang="th-TH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Offload to an I2C Host</a:t>
            </a:r>
          </a:p>
          <a:p>
            <a:r>
              <a:rPr lang="en-US" sz="2800" dirty="0"/>
              <a:t>Let an I2C host perform the timing</a:t>
            </a:r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5943600"/>
            <a:ext cx="95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idea is similar to software abstraction where you create subroutines to hide unnecessary details </a:t>
            </a:r>
          </a:p>
        </p:txBody>
      </p:sp>
    </p:spTree>
    <p:extLst>
      <p:ext uri="{BB962C8B-B14F-4D97-AF65-F5344CB8AC3E}">
        <p14:creationId xmlns:p14="http://schemas.microsoft.com/office/powerpoint/2010/main" val="54536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of offloading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sensor is simpler to use.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main processor is free to do other things.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modular.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/>
              <a:t>Drawbacks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expensive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Must be careful of timing problems on the I2C host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835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I2C devices on the market</a:t>
            </a:r>
            <a:endParaRPr lang="th-TH" dirty="0"/>
          </a:p>
        </p:txBody>
      </p:sp>
      <p:pic>
        <p:nvPicPr>
          <p:cNvPr id="2050" name="Picture 2" descr="http://www.exp-tech.de/media/catalog/product/cache/1/image/9df78eab33525d08d6e5fb8d27136e95/p/2/p210070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0" y="1431493"/>
            <a:ext cx="2501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978" y="1403189"/>
            <a:ext cx="2552699" cy="1961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4348" b="7561"/>
          <a:stretch/>
        </p:blipFill>
        <p:spPr>
          <a:xfrm>
            <a:off x="7848600" y="1457477"/>
            <a:ext cx="1676400" cy="1620076"/>
          </a:xfrm>
          <a:prstGeom prst="rect">
            <a:avLst/>
          </a:prstGeom>
        </p:spPr>
      </p:pic>
      <p:pic>
        <p:nvPicPr>
          <p:cNvPr id="2052" name="Picture 4" descr="http://www.nkcelectronics.com/assets/images/p3192315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884" y="4226795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earn.adafruit.com/system/assets/assets/000/006/359/medium800/adafruit_products_2013_03_24_IMG_1453-1024.jpg?1396835278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607796"/>
            <a:ext cx="1409700" cy="11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76" y="3921996"/>
            <a:ext cx="2778124" cy="2083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1" y="3458588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Clock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562766" y="3458588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Barometer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861347" y="3458588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&amp; RH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610602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Sensor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6156679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Accelerometer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8118526" y="6112551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249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Motor Driver Module</a:t>
            </a:r>
            <a:br>
              <a:rPr lang="en-US" dirty="0"/>
            </a:b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2743200"/>
          <a:ext cx="3429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0x82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(0-255)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0x84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PWM Frequency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0xAA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 (0/1)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0xA1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Motor A (0/1)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0xA5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Motor</a:t>
                      </a:r>
                      <a:r>
                        <a:rPr lang="en-US" baseline="0" dirty="0"/>
                        <a:t> B (0/1)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8" y="4987516"/>
            <a:ext cx="2143125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486" y="2514600"/>
            <a:ext cx="34544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154895"/>
            <a:ext cx="2143125" cy="19240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2438400" y="3657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8400" y="2743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38400" y="4648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4648200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Module</a:t>
            </a:r>
            <a:br>
              <a:rPr lang="en-US" dirty="0"/>
            </a:br>
            <a:r>
              <a:rPr lang="en-US" sz="2200" dirty="0" err="1"/>
              <a:t>Module</a:t>
            </a:r>
            <a:r>
              <a:rPr lang="en-US" sz="2200" dirty="0"/>
              <a:t> address = 0xD0 </a:t>
            </a:r>
            <a:endParaRPr lang="th-TH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54" y="2105025"/>
            <a:ext cx="7634692" cy="3276600"/>
          </a:xfrm>
          <a:prstGeom prst="rect">
            <a:avLst/>
          </a:prstGeom>
        </p:spPr>
      </p:pic>
      <p:pic>
        <p:nvPicPr>
          <p:cNvPr id="5" name="Picture 2" descr="http://www.exp-tech.de/media/catalog/product/cache/1/image/9df78eab33525d08d6e5fb8d27136e95/p/2/p210070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28601"/>
            <a:ext cx="2501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26" y="5591175"/>
            <a:ext cx="8258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10972800" cy="1143000"/>
          </a:xfrm>
        </p:spPr>
        <p:txBody>
          <a:bodyPr/>
          <a:lstStyle/>
          <a:p>
            <a:r>
              <a:rPr lang="en-US" dirty="0"/>
              <a:t>Bitwise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39258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424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Digital Interfaces and Basic PIC-C I2C Communication </vt:lpstr>
      <vt:lpstr>Why I2C?  Case study of how an Ultrasonic Proximity Sensor works</vt:lpstr>
      <vt:lpstr>Direct Connection to the module You need to do all the timing yourself</vt:lpstr>
      <vt:lpstr>PowerPoint Presentation</vt:lpstr>
      <vt:lpstr>Tradeoffs of offloading </vt:lpstr>
      <vt:lpstr>Example 3: I2C devices on the market</vt:lpstr>
      <vt:lpstr>Motor Driver Module </vt:lpstr>
      <vt:lpstr>Clock Module Module address = 0xD0 </vt:lpstr>
      <vt:lpstr>Bitwise Operations</vt:lpstr>
      <vt:lpstr>I2C Basics</vt:lpstr>
      <vt:lpstr>Basic I2C Bus Setup</vt:lpstr>
      <vt:lpstr>i2C Commands in PIC-C</vt:lpstr>
      <vt:lpstr>Sending 1 Byte to Slave</vt:lpstr>
      <vt:lpstr>Reading 2 bytes from slave</vt:lpstr>
      <vt:lpstr>Write ค่า 50 ไปยัง Register 5 ของ slave ที่มี address = 100</vt:lpstr>
      <vt:lpstr>Write ค่า 1000 ไปยัง Register 5 (ไบท์บน), 6 (ไบท์ล่าง) ของ slave ที่มี address = 100</vt:lpstr>
      <vt:lpstr>Read ค่าจาก Register 5 ของ slave ที่มี address = 100</vt:lpstr>
      <vt:lpstr>Read ค่าเซ็นเซอร์ 2 byte จาก Register 5,6 ของ slave ที่มี address = 100 และนำมาประกอบกันเป็นค่า int 16 Bit Register 5 = byte บน</vt:lpstr>
      <vt:lpstr>Example I Controlling the Display Module Address = 0xB0</vt:lpstr>
      <vt:lpstr>Example Program</vt:lpstr>
      <vt:lpstr>Example II Reading from the ultrasonic sensor</vt:lpstr>
    </vt:vector>
  </TitlesOfParts>
  <Company>Payap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&amp; PIC-C I2C Communication</dc:title>
  <dc:creator>anek</dc:creator>
  <cp:lastModifiedBy>ARNAN SIPITAKIAT</cp:lastModifiedBy>
  <cp:revision>67</cp:revision>
  <dcterms:created xsi:type="dcterms:W3CDTF">2009-11-23T15:08:30Z</dcterms:created>
  <dcterms:modified xsi:type="dcterms:W3CDTF">2021-02-18T18:04:31Z</dcterms:modified>
</cp:coreProperties>
</file>