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74" r:id="rId4"/>
    <p:sldId id="275" r:id="rId5"/>
    <p:sldId id="271" r:id="rId6"/>
    <p:sldId id="272" r:id="rId7"/>
    <p:sldId id="273" r:id="rId8"/>
    <p:sldId id="262" r:id="rId9"/>
    <p:sldId id="263" r:id="rId10"/>
    <p:sldId id="258" r:id="rId11"/>
    <p:sldId id="259" r:id="rId12"/>
    <p:sldId id="257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18" autoAdjust="0"/>
  </p:normalViewPr>
  <p:slideViewPr>
    <p:cSldViewPr>
      <p:cViewPr varScale="1">
        <p:scale>
          <a:sx n="68" d="100"/>
          <a:sy n="68" d="100"/>
        </p:scale>
        <p:origin x="123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256C-E9D4-422B-8B35-C86C0A7DB51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F47D-F9B3-4505-81B9-09AFD6E6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operation </a:t>
            </a:r>
            <a:r>
              <a:rPr lang="th-TH" dirty="0"/>
              <a:t>ผลที่ได้คือ จริง (</a:t>
            </a:r>
            <a:r>
              <a:rPr lang="en-US" dirty="0"/>
              <a:t>non-zero)</a:t>
            </a:r>
            <a:r>
              <a:rPr lang="th-TH" dirty="0"/>
              <a:t> หรือ เท็จ </a:t>
            </a:r>
            <a:r>
              <a:rPr lang="en-US" dirty="0"/>
              <a:t>(0)</a:t>
            </a:r>
            <a:r>
              <a:rPr lang="en-US" baseline="0" dirty="0"/>
              <a:t> </a:t>
            </a:r>
            <a:r>
              <a:rPr lang="th-TH" dirty="0"/>
              <a:t>เท่านั้น</a:t>
            </a:r>
            <a:endParaRPr lang="en-US" dirty="0"/>
          </a:p>
          <a:p>
            <a:r>
              <a:rPr lang="en-US" dirty="0"/>
              <a:t>Bitwise</a:t>
            </a:r>
            <a:r>
              <a:rPr lang="en-US" baseline="0" dirty="0"/>
              <a:t> operation </a:t>
            </a:r>
            <a:r>
              <a:rPr lang="th-TH" baseline="0" dirty="0"/>
              <a:t>ผลที่ได้ต้องคำนวณจากการกระทำการระดับบิต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3F47D-F9B3-4505-81B9-09AFD6E64E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BC700E-8F89-4233-AD1F-BD07BAD2ED9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34B755-95FF-498F-9A07-2BB9AE9190C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Bitwise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ตัวดำเนินการระดับบิต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11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พิจารณาค่าตัวแปรในรูปเลขฐานต่างๆ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8668"/>
              </p:ext>
            </p:extLst>
          </p:nvPr>
        </p:nvGraphicFramePr>
        <p:xfrm>
          <a:off x="2456521" y="4724400"/>
          <a:ext cx="6781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9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8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7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6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6550" y="2314027"/>
            <a:ext cx="7348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Int16 </a:t>
            </a:r>
            <a:r>
              <a:rPr lang="en-US" sz="2800" b="1" dirty="0">
                <a:latin typeface="+mj-lt"/>
              </a:rPr>
              <a:t>Data</a:t>
            </a:r>
            <a:r>
              <a:rPr lang="en-US" sz="2800" dirty="0">
                <a:latin typeface="+mj-lt"/>
              </a:rPr>
              <a:t> = 1000; 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1000 = 0x3E8</a:t>
            </a:r>
            <a:r>
              <a:rPr lang="th-TH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(base 16) = 0b1111101000 (base 2)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7406443" y="2724507"/>
            <a:ext cx="304800" cy="33528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0149" y="377975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ไบท์ล่าง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941500" y="2724506"/>
            <a:ext cx="304800" cy="33528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5206" y="3779749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ไบท์บน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1443" y="472216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Niramit AS" pitchFamily="2" charset="-34"/>
                <a:cs typeface="TH Niramit AS" pitchFamily="2" charset="-34"/>
              </a:rPr>
              <a:t>Bit </a:t>
            </a:r>
            <a:r>
              <a:rPr lang="th-TH" sz="2400" dirty="0">
                <a:latin typeface="TH Niramit AS" pitchFamily="2" charset="-34"/>
                <a:cs typeface="TH Niramit AS" pitchFamily="2" charset="-34"/>
              </a:rPr>
              <a:t>ที่</a:t>
            </a:r>
            <a:endParaRPr lang="en-US" sz="2400" dirty="0">
              <a:latin typeface="TH Niramit AS" pitchFamily="2" charset="-34"/>
              <a:cs typeface="TH Niramit AS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738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0761"/>
            <a:ext cx="8229600" cy="1143000"/>
          </a:xfrm>
        </p:spPr>
        <p:txBody>
          <a:bodyPr/>
          <a:lstStyle/>
          <a:p>
            <a:r>
              <a:rPr lang="en-US" dirty="0">
                <a:latin typeface="TH Niramit AS" pitchFamily="2" charset="-34"/>
                <a:cs typeface="TH Niramit AS" pitchFamily="2" charset="-34"/>
              </a:rPr>
              <a:t>Shifting Bits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93392"/>
              </p:ext>
            </p:extLst>
          </p:nvPr>
        </p:nvGraphicFramePr>
        <p:xfrm>
          <a:off x="2471266" y="2163495"/>
          <a:ext cx="6781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9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8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7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6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26284" y="1628074"/>
            <a:ext cx="304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Int16 </a:t>
            </a:r>
            <a:r>
              <a:rPr lang="en-US" sz="2800" b="1" dirty="0">
                <a:latin typeface="+mj-lt"/>
              </a:rPr>
              <a:t>Data</a:t>
            </a:r>
            <a:r>
              <a:rPr lang="en-US" sz="2800" dirty="0">
                <a:latin typeface="+mj-lt"/>
              </a:rPr>
              <a:t> = 0x3E8;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1472" y="216126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Niramit AS" pitchFamily="2" charset="-34"/>
                <a:cs typeface="TH Niramit AS" pitchFamily="2" charset="-34"/>
              </a:rPr>
              <a:t>Bit </a:t>
            </a:r>
            <a:r>
              <a:rPr lang="th-TH" sz="2400" dirty="0">
                <a:latin typeface="TH Niramit AS" pitchFamily="2" charset="-34"/>
                <a:cs typeface="TH Niramit AS" pitchFamily="2" charset="-34"/>
              </a:rPr>
              <a:t>ที่</a:t>
            </a:r>
            <a:endParaRPr lang="en-US" sz="2400" dirty="0"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1267" y="347981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Data &gt;&gt; 8 = 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99993"/>
              </p:ext>
            </p:extLst>
          </p:nvPr>
        </p:nvGraphicFramePr>
        <p:xfrm>
          <a:off x="2471266" y="3937162"/>
          <a:ext cx="6781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9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8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7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6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288" y="5029049"/>
            <a:ext cx="22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Data &lt;&lt; 8 = 0xE8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7419"/>
              </p:ext>
            </p:extLst>
          </p:nvPr>
        </p:nvGraphicFramePr>
        <p:xfrm>
          <a:off x="2495287" y="5486400"/>
          <a:ext cx="6781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9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8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7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6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5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4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3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2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86677"/>
              </p:ext>
            </p:extLst>
          </p:nvPr>
        </p:nvGraphicFramePr>
        <p:xfrm>
          <a:off x="2455039" y="2599924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36841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37309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Bitwise AND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16864"/>
              </p:ext>
            </p:extLst>
          </p:nvPr>
        </p:nvGraphicFramePr>
        <p:xfrm>
          <a:off x="2966668" y="3153410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92" y="2326676"/>
            <a:ext cx="304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Data &amp; 0xFF00 = 0x300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82233"/>
              </p:ext>
            </p:extLst>
          </p:nvPr>
        </p:nvGraphicFramePr>
        <p:xfrm>
          <a:off x="2971800" y="3652889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8041" y="1752600"/>
            <a:ext cx="304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Int16 </a:t>
            </a:r>
            <a:r>
              <a:rPr lang="en-US" sz="2800" b="1" dirty="0">
                <a:latin typeface="+mj-lt"/>
              </a:rPr>
              <a:t>Data</a:t>
            </a:r>
            <a:r>
              <a:rPr lang="en-US" sz="2800" dirty="0">
                <a:latin typeface="+mj-lt"/>
              </a:rPr>
              <a:t> = 0x3E8;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88715"/>
              </p:ext>
            </p:extLst>
          </p:nvPr>
        </p:nvGraphicFramePr>
        <p:xfrm>
          <a:off x="2971800" y="4184267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94158" y="313615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0x03E8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4307" y="361795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0xFF00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4158" y="419032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0x300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56064" y="4142571"/>
            <a:ext cx="8259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2974" y="339574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59487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Bitwise 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67180"/>
              </p:ext>
            </p:extLst>
          </p:nvPr>
        </p:nvGraphicFramePr>
        <p:xfrm>
          <a:off x="2966668" y="3153410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92" y="2326676"/>
            <a:ext cx="309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Data | 0xFF00 = 0xFFE8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35924"/>
              </p:ext>
            </p:extLst>
          </p:nvPr>
        </p:nvGraphicFramePr>
        <p:xfrm>
          <a:off x="2971800" y="3652889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H Niramit AS" pitchFamily="2" charset="-34"/>
                        <a:cs typeface="TH Niramit AS" pitchFamily="2" charset="-3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8041" y="1752600"/>
            <a:ext cx="304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Int16 </a:t>
            </a:r>
            <a:r>
              <a:rPr lang="en-US" sz="2800" b="1" dirty="0">
                <a:latin typeface="+mj-lt"/>
              </a:rPr>
              <a:t>Data</a:t>
            </a:r>
            <a:r>
              <a:rPr lang="en-US" sz="2800" dirty="0">
                <a:latin typeface="+mj-lt"/>
              </a:rPr>
              <a:t> = 0x3E8;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50168"/>
              </p:ext>
            </p:extLst>
          </p:nvPr>
        </p:nvGraphicFramePr>
        <p:xfrm>
          <a:off x="2971800" y="4184267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94158" y="313615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0x03E8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4307" y="361795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0xFF00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4157" y="4190322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0xFFE8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56064" y="4142571"/>
            <a:ext cx="8259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2974" y="33957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3145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Bitwise NOT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17072"/>
              </p:ext>
            </p:extLst>
          </p:nvPr>
        </p:nvGraphicFramePr>
        <p:xfrm>
          <a:off x="2966668" y="3153410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92" y="2326676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Data = ~Data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8041" y="1752600"/>
            <a:ext cx="304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Int16 </a:t>
            </a:r>
            <a:r>
              <a:rPr lang="en-US" sz="2800" b="1" dirty="0">
                <a:latin typeface="+mj-lt"/>
              </a:rPr>
              <a:t>Data</a:t>
            </a:r>
            <a:r>
              <a:rPr lang="en-US" sz="2800" dirty="0">
                <a:latin typeface="+mj-lt"/>
              </a:rPr>
              <a:t> = 0x3E8;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34063"/>
              </p:ext>
            </p:extLst>
          </p:nvPr>
        </p:nvGraphicFramePr>
        <p:xfrm>
          <a:off x="2971800" y="4184267"/>
          <a:ext cx="6785296" cy="47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2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H Niramit AS" pitchFamily="2" charset="-34"/>
                          <a:cs typeface="TH Niramit AS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94158" y="313615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0x3E8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4157" y="4190322"/>
            <a:ext cx="108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0xFC17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56064" y="4142571"/>
            <a:ext cx="8259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2974" y="33957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1427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62200"/>
            <a:ext cx="9906000" cy="39624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Operation </a:t>
            </a:r>
            <a:br>
              <a:rPr lang="en-US" dirty="0"/>
            </a:b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3 and 2 = ? </a:t>
            </a:r>
            <a:b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3 &amp;&amp; 2 = ?</a:t>
            </a:r>
            <a:b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Bitwise Operation</a:t>
            </a:r>
            <a:br>
              <a:rPr lang="en-US" dirty="0"/>
            </a:b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3 &amp; 2 =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421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What is bitwise operations?</a:t>
            </a:r>
          </a:p>
        </p:txBody>
      </p:sp>
    </p:spTree>
    <p:extLst>
      <p:ext uri="{BB962C8B-B14F-4D97-AF65-F5344CB8AC3E}">
        <p14:creationId xmlns:p14="http://schemas.microsoft.com/office/powerpoint/2010/main" val="104524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vs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008120"/>
          </a:xfrm>
        </p:spPr>
        <p:txBody>
          <a:bodyPr>
            <a:normAutofit/>
          </a:bodyPr>
          <a:lstStyle/>
          <a:p>
            <a:r>
              <a:rPr lang="en-US" dirty="0"/>
              <a:t>Logical operators results in “True” or “False” only.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0b011 &amp; 0b110 = 0b010    (bitwise)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0b011 &amp;&amp; 0b110 = True    (logical)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~0b010 = 0b101		(bitwise)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!0b010 = False		(logical)</a:t>
            </a:r>
          </a:p>
        </p:txBody>
      </p:sp>
    </p:spTree>
    <p:extLst>
      <p:ext uri="{BB962C8B-B14F-4D97-AF65-F5344CB8AC3E}">
        <p14:creationId xmlns:p14="http://schemas.microsoft.com/office/powerpoint/2010/main" val="21280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เลขฐาน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10, 2, </a:t>
            </a:r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10) </a:t>
            </a:r>
            <a:r>
              <a:rPr lang="en-US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0</a:t>
            </a: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r>
              <a:rPr lang="en-US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1010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2)</a:t>
            </a:r>
            <a:r>
              <a:rPr lang="en-US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6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0A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(ฐาน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16)</a:t>
            </a:r>
            <a:endParaRPr lang="en-US" sz="6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5760" lvl="1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ใช้สัญลักษณ์ตัว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ฐาน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ใช้ตัว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endParaRPr lang="en-US" sz="4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หนึ่งหลัก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4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หลักฐาน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</a:p>
          <a:p>
            <a:pPr marL="365760" lvl="1" indent="0">
              <a:buNone/>
            </a:pPr>
            <a:r>
              <a:rPr lang="en-US" sz="4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0x12 = 0b</a:t>
            </a:r>
            <a:r>
              <a:rPr lang="en-US" sz="4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0001</a:t>
            </a:r>
            <a:r>
              <a:rPr lang="en-US" sz="4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0010</a:t>
            </a:r>
          </a:p>
        </p:txBody>
      </p:sp>
    </p:spTree>
    <p:extLst>
      <p:ext uri="{BB962C8B-B14F-4D97-AF65-F5344CB8AC3E}">
        <p14:creationId xmlns:p14="http://schemas.microsoft.com/office/powerpoint/2010/main" val="23121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dirty="0"/>
              <a:t>Useful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96012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left, right (&lt;&lt;, &gt;&gt;)  	0b01 &lt;&lt; 1 = 0b10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Bitwise AND  ( &amp; )  		0b10 &amp; 0b01 = 0b00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Bitwise OR ( | )			0b01 | 0b10 = 0b11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XOR (^)					0b11 | 0b10 = 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Bitwise Not ( ~ )			~0b01 = 0b10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= 0b11111110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(if using 8-bit) </a:t>
            </a:r>
          </a:p>
        </p:txBody>
      </p:sp>
    </p:spTree>
    <p:extLst>
      <p:ext uri="{BB962C8B-B14F-4D97-AF65-F5344CB8AC3E}">
        <p14:creationId xmlns:p14="http://schemas.microsoft.com/office/powerpoint/2010/main" val="403042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in Python using repl.it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38400"/>
            <a:ext cx="7943850" cy="306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Module</a:t>
            </a:r>
            <a:br>
              <a:rPr lang="en-US" dirty="0"/>
            </a:br>
            <a:endParaRPr lang="th-TH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71675"/>
            <a:ext cx="7634692" cy="3276600"/>
          </a:xfrm>
          <a:prstGeom prst="rect">
            <a:avLst/>
          </a:prstGeom>
        </p:spPr>
      </p:pic>
      <p:pic>
        <p:nvPicPr>
          <p:cNvPr id="5" name="Picture 2" descr="http://www.exp-tech.de/media/catalog/product/cache/1/image/9df78eab33525d08d6e5fb8d27136e95/p/2/p210070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724034"/>
            <a:ext cx="2501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26" y="5591175"/>
            <a:ext cx="8258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65811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ถ้าค่าเซ็นเซอร์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1000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(10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bit)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จะส่งค่านี้จาก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slave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master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ต้องเขียนโปรแกรมอย่างไรถ้าส่งข้อมูลได้ทีละ 1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 (8 bit)</a:t>
            </a: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743200"/>
            <a:ext cx="2057400" cy="289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7772400" y="2743200"/>
            <a:ext cx="2057400" cy="289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th-TH" dirty="0"/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4648200" y="4191000"/>
            <a:ext cx="312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49530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Sensor Value = 1000</a:t>
            </a:r>
            <a:endParaRPr lang="th-TH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1" y="3839253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 data path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4648201" y="5932622"/>
            <a:ext cx="3442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Write(1000);     ???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0962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 bit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8 bit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Bitwise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Opertations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828800" y="2133601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ฝั่งส่ง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4000" strike="sngStrike" dirty="0">
                <a:latin typeface="TH SarabunPSK" panose="020B0500040200020003" pitchFamily="34" charset="-34"/>
                <a:cs typeface="TH SarabunPSK" panose="020B0500040200020003" pitchFamily="34" charset="-34"/>
              </a:rPr>
              <a:t>write(1000); </a:t>
            </a:r>
            <a:r>
              <a:rPr lang="th-TH" sz="4000" strike="sngStrik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ผิด</a:t>
            </a:r>
          </a:p>
          <a:p>
            <a:pPr lvl="1"/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Write(1000 &amp; 0xFF );  </a:t>
            </a:r>
            <a:r>
              <a:rPr lang="th-TH" sz="40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ไบท์</a:t>
            </a:r>
            <a:r>
              <a:rPr lang="th-TH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ล่าง</a:t>
            </a:r>
            <a:endParaRPr lang="en-US" sz="4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Write (1000 &gt;&gt; 8);</a:t>
            </a:r>
            <a:r>
              <a:rPr lang="th-TH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ไบท์</a:t>
            </a:r>
            <a:r>
              <a:rPr lang="th-TH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บน</a:t>
            </a:r>
          </a:p>
          <a:p>
            <a:r>
              <a:rPr lang="th-TH" sz="4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ฝังรับ</a:t>
            </a:r>
            <a:endParaRPr lang="en-US" sz="4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4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Int16 Value = read() + (read() &lt;&lt; 8);</a:t>
            </a:r>
          </a:p>
          <a:p>
            <a:pPr lvl="1"/>
            <a:r>
              <a:rPr lang="th-TH" sz="4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ได้เป็น </a:t>
            </a:r>
            <a:r>
              <a:rPr lang="en-US" sz="4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value = 232 + (3 &lt;&lt; 8) = 232+768 = 1000</a:t>
            </a:r>
          </a:p>
        </p:txBody>
      </p:sp>
    </p:spTree>
    <p:extLst>
      <p:ext uri="{BB962C8B-B14F-4D97-AF65-F5344CB8AC3E}">
        <p14:creationId xmlns:p14="http://schemas.microsoft.com/office/powerpoint/2010/main" val="40741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434</TotalTime>
  <Words>606</Words>
  <Application>Microsoft Office PowerPoint</Application>
  <PresentationFormat>Widescreen</PresentationFormat>
  <Paragraphs>336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Bitwise Operations</vt:lpstr>
      <vt:lpstr>Logical Operation  3 and 2 = ?  3 &amp;&amp; 2 = ?  Bitwise Operation 3 &amp; 2 = ?</vt:lpstr>
      <vt:lpstr>Bitwise vs Logical Operators</vt:lpstr>
      <vt:lpstr>เลขฐาน 10, 2, และ 16</vt:lpstr>
      <vt:lpstr>Useful Bitwise Operations</vt:lpstr>
      <vt:lpstr>Practice in Python using repl.it</vt:lpstr>
      <vt:lpstr>Clock Module </vt:lpstr>
      <vt:lpstr>PowerPoint Presentation</vt:lpstr>
      <vt:lpstr>ส่งค่า 16 bit ผ่าน bus ขนาด 8 bit โดยใช้ Bitwise Opertations</vt:lpstr>
      <vt:lpstr>พิจารณาค่าตัวแปรในรูปเลขฐานต่างๆ</vt:lpstr>
      <vt:lpstr>Shifting Bits</vt:lpstr>
      <vt:lpstr>Bitwise AND</vt:lpstr>
      <vt:lpstr>Bitwise OR</vt:lpstr>
      <vt:lpstr>Bitwise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dc:creator>arnan sipitakiat</dc:creator>
  <cp:lastModifiedBy>ARNAN SIPITAKIAT</cp:lastModifiedBy>
  <cp:revision>29</cp:revision>
  <dcterms:created xsi:type="dcterms:W3CDTF">2012-12-03T14:13:22Z</dcterms:created>
  <dcterms:modified xsi:type="dcterms:W3CDTF">2021-02-18T18:05:01Z</dcterms:modified>
</cp:coreProperties>
</file>