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57" r:id="rId8"/>
    <p:sldId id="277" r:id="rId9"/>
    <p:sldId id="307" r:id="rId10"/>
    <p:sldId id="308" r:id="rId11"/>
    <p:sldId id="309" r:id="rId12"/>
    <p:sldId id="310" r:id="rId13"/>
    <p:sldId id="278" r:id="rId14"/>
    <p:sldId id="311" r:id="rId15"/>
    <p:sldId id="280" r:id="rId16"/>
    <p:sldId id="282" r:id="rId17"/>
    <p:sldId id="283" r:id="rId18"/>
    <p:sldId id="303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9" autoAdjust="0"/>
    <p:restoredTop sz="97079" autoAdjust="0"/>
  </p:normalViewPr>
  <p:slideViewPr>
    <p:cSldViewPr>
      <p:cViewPr varScale="1">
        <p:scale>
          <a:sx n="114" d="100"/>
          <a:sy n="114" d="100"/>
        </p:scale>
        <p:origin x="39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/>
              <a:t>ระดับที่สอง</a:t>
            </a:r>
          </a:p>
          <a:p>
            <a:pPr lvl="2" eaLnBrk="1" latinLnBrk="0" hangingPunct="1"/>
            <a:r>
              <a:rPr kumimoji="0" lang="th-TH"/>
              <a:t>ระดับที่สาม</a:t>
            </a:r>
          </a:p>
          <a:p>
            <a:pPr lvl="3" eaLnBrk="1" latinLnBrk="0" hangingPunct="1"/>
            <a:r>
              <a:rPr kumimoji="0" lang="th-TH"/>
              <a:t>ระดับที่สี่</a:t>
            </a:r>
          </a:p>
          <a:p>
            <a:pPr lvl="4" eaLnBrk="1" latinLnBrk="0" hangingPunct="1"/>
            <a:r>
              <a:rPr kumimoji="0" lang="th-TH"/>
              <a:t>ระดับที่ห้า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B91FD1A-450C-4481-8563-DC59F2A637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atch.mit.edu/projects/4699571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en-US" sz="6000" dirty="0">
                <a:solidFill>
                  <a:srgbClr val="FFFF00"/>
                </a:solidFill>
              </a:rPr>
              <a:t>Interrupts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Microprocessor and Interfacing</a:t>
            </a:r>
            <a:br>
              <a:rPr lang="en-US" dirty="0"/>
            </a:br>
            <a:r>
              <a:rPr lang="en-US" sz="1600" dirty="0"/>
              <a:t>261214</a:t>
            </a:r>
          </a:p>
          <a:p>
            <a:pPr eaLnBrk="1" hangingPunct="1"/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5AC759-8FFC-4F0E-BB6A-D454B29C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7400"/>
            <a:ext cx="3294129" cy="35591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EF1C34-F6CD-4F00-8D59-143E769ECBE0}"/>
              </a:ext>
            </a:extLst>
          </p:cNvPr>
          <p:cNvCxnSpPr/>
          <p:nvPr/>
        </p:nvCxnSpPr>
        <p:spPr>
          <a:xfrm flipH="1">
            <a:off x="4953000" y="2514600"/>
            <a:ext cx="1524000" cy="1447800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855F47-BADF-4C61-8649-DC7F16FA32E2}"/>
              </a:ext>
            </a:extLst>
          </p:cNvPr>
          <p:cNvSpPr txBox="1"/>
          <p:nvPr/>
        </p:nvSpPr>
        <p:spPr>
          <a:xfrm>
            <a:off x="5725486" y="1828421"/>
            <a:ext cx="5566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This if is executed only once every second.</a:t>
            </a:r>
          </a:p>
          <a:p>
            <a:r>
              <a:rPr lang="en-US" dirty="0"/>
              <a:t>Fix: we need it to be more responsive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5089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46F6-2308-43B0-83EC-8885302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Fix1: Use “event” instead of polling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3149-9A65-43F3-8239-05A517BE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62200"/>
            <a:ext cx="637958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6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8BC-2F5F-4871-A8CC-45D50E15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0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“events” only </a:t>
            </a:r>
            <a:br>
              <a:rPr lang="en-US" dirty="0"/>
            </a:br>
            <a:r>
              <a:rPr lang="en-US" dirty="0"/>
              <a:t>with nothing left in the main loop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05A3B-8573-4381-AC07-87C15D67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0"/>
            <a:ext cx="6601409" cy="42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6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0" y="913129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Case Study 2: </a:t>
            </a:r>
            <a:br>
              <a:rPr lang="en-US" dirty="0"/>
            </a:br>
            <a:r>
              <a:rPr lang="en-US" dirty="0"/>
              <a:t>MCU Code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0" y="2116147"/>
            <a:ext cx="8229600" cy="151953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This code tries to</a:t>
            </a:r>
          </a:p>
          <a:p>
            <a:pPr eaLnBrk="1" hangingPunct="1"/>
            <a:r>
              <a:rPr lang="en-US" dirty="0"/>
              <a:t>Blink an LED every 0.5 sec</a:t>
            </a:r>
          </a:p>
          <a:p>
            <a:pPr eaLnBrk="1" hangingPunct="1"/>
            <a:r>
              <a:rPr lang="en-US" dirty="0"/>
              <a:t>Also receives serial data from the computer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76600" y="4419600"/>
            <a:ext cx="4610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 (1)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output_toggle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(LED);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delay_ms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(500);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data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2400" b="1" dirty="0"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1" y="3635682"/>
            <a:ext cx="4646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What’s wrong with this program?</a:t>
            </a:r>
            <a:endParaRPr lang="th-TH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2182-9F09-45A4-8127-D91BB5FD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I/O Operations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E13CC-840C-4A69-AB58-642196EF8F97}"/>
              </a:ext>
            </a:extLst>
          </p:cNvPr>
          <p:cNvSpPr txBox="1"/>
          <p:nvPr/>
        </p:nvSpPr>
        <p:spPr>
          <a:xfrm>
            <a:off x="1752600" y="2819400"/>
            <a:ext cx="4610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 (1) {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output_toggle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(LED);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delay_ms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(500);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	data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2400" b="1" dirty="0">
              <a:latin typeface="Courier New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83665-6ACB-49CD-95A8-EBBC8BFBBA07}"/>
              </a:ext>
            </a:extLst>
          </p:cNvPr>
          <p:cNvCxnSpPr/>
          <p:nvPr/>
        </p:nvCxnSpPr>
        <p:spPr>
          <a:xfrm flipH="1">
            <a:off x="5410200" y="3581400"/>
            <a:ext cx="1524000" cy="207496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610947-D7A8-4080-B84C-E1C98A4B66E1}"/>
              </a:ext>
            </a:extLst>
          </p:cNvPr>
          <p:cNvCxnSpPr/>
          <p:nvPr/>
        </p:nvCxnSpPr>
        <p:spPr>
          <a:xfrm flipH="1">
            <a:off x="5943600" y="3962400"/>
            <a:ext cx="1524000" cy="207496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27FE62-DED0-47DD-8637-5D5D50404632}"/>
              </a:ext>
            </a:extLst>
          </p:cNvPr>
          <p:cNvSpPr txBox="1"/>
          <p:nvPr/>
        </p:nvSpPr>
        <p:spPr>
          <a:xfrm>
            <a:off x="6925039" y="334664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I/O until delay is complete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D2C58-B3FC-470B-B04E-3447E173275C}"/>
              </a:ext>
            </a:extLst>
          </p:cNvPr>
          <p:cNvSpPr txBox="1"/>
          <p:nvPr/>
        </p:nvSpPr>
        <p:spPr>
          <a:xfrm>
            <a:off x="7504651" y="3749069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I/O until a character is received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6965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/>
              <a:t>Same Program with Timer Interrupt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819400" y="2209800"/>
            <a:ext cx="71628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timerISR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output_toggle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(LED);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setupTimer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while (1) {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data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Handling</a:t>
            </a:r>
          </a:p>
        </p:txBody>
      </p:sp>
      <p:pic>
        <p:nvPicPr>
          <p:cNvPr id="14339" name="Picture 4" descr="Interrupt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1820864"/>
            <a:ext cx="839787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1"/>
            <a:ext cx="8229600" cy="1139825"/>
          </a:xfrm>
        </p:spPr>
        <p:txBody>
          <a:bodyPr/>
          <a:lstStyle/>
          <a:p>
            <a:r>
              <a:rPr lang="en-US"/>
              <a:t>Multi-Interrupt Handling</a:t>
            </a:r>
          </a:p>
        </p:txBody>
      </p:sp>
      <p:pic>
        <p:nvPicPr>
          <p:cNvPr id="15363" name="Picture 5" descr="multiple Interrupt Demo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820864"/>
            <a:ext cx="855345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676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Note:</a:t>
            </a:r>
            <a:br>
              <a:rPr lang="en-US" dirty="0"/>
            </a:br>
            <a:r>
              <a:rPr lang="en-US" sz="3100" dirty="0"/>
              <a:t>Must minimize the time an ISR takes to execute</a:t>
            </a:r>
            <a:endParaRPr lang="th-TH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3779520"/>
          </a:xfrm>
        </p:spPr>
        <p:txBody>
          <a:bodyPr/>
          <a:lstStyle/>
          <a:p>
            <a:r>
              <a:rPr lang="en-US" dirty="0"/>
              <a:t>Interrupts should perform as little work as possible.</a:t>
            </a:r>
          </a:p>
          <a:p>
            <a:r>
              <a:rPr lang="en-US" dirty="0"/>
              <a:t>Should not call I/O functions</a:t>
            </a:r>
          </a:p>
          <a:p>
            <a:pPr lvl="1"/>
            <a:r>
              <a:rPr lang="en-US" dirty="0"/>
              <a:t>Keyboard input – </a:t>
            </a:r>
            <a:r>
              <a:rPr lang="en-US" dirty="0" err="1"/>
              <a:t>getchar</a:t>
            </a:r>
            <a:r>
              <a:rPr lang="en-US" dirty="0"/>
              <a:t>(),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I2C commands</a:t>
            </a:r>
          </a:p>
          <a:p>
            <a:pPr lvl="1"/>
            <a:r>
              <a:rPr lang="en-US" dirty="0"/>
              <a:t>Read sensor</a:t>
            </a:r>
          </a:p>
          <a:p>
            <a:r>
              <a:rPr lang="en-US" dirty="0"/>
              <a:t>Should not call delay functions</a:t>
            </a:r>
          </a:p>
          <a:p>
            <a:pPr lvl="1"/>
            <a:r>
              <a:rPr lang="en-US" dirty="0" err="1"/>
              <a:t>Delay_ms</a:t>
            </a:r>
            <a:r>
              <a:rPr lang="en-US" dirty="0"/>
              <a:t>(), </a:t>
            </a:r>
            <a:r>
              <a:rPr lang="en-US" dirty="0" err="1"/>
              <a:t>Dealy_us</a:t>
            </a:r>
            <a:r>
              <a:rPr lang="en-US" dirty="0"/>
              <a:t>()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7045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Useful technique:</a:t>
            </a:r>
            <a:br>
              <a:rPr lang="en-US" dirty="0"/>
            </a:br>
            <a:r>
              <a:rPr lang="en-US" dirty="0"/>
              <a:t>Asynchronous Execution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124200" y="2784389"/>
            <a:ext cx="487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timerISR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output_high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(LED);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delay_ms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output_low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(LED);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setupTimer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while (1) {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do main work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919877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of a BAD interrupt code design:</a:t>
            </a:r>
            <a:endParaRPr lang="th-TH" sz="2400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6400800" y="3352800"/>
            <a:ext cx="794086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7182530" y="336446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ISR includes a long delay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6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78819" y="52291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Example: Writing a Game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1"/>
            <a:ext cx="64770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200400" y="5791200"/>
            <a:ext cx="5786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3200" dirty="0"/>
              <a:t>Need to Check Keyboard Input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After using Asynchronous Execution:</a:t>
            </a:r>
            <a:br>
              <a:rPr lang="en-US" sz="4000" dirty="0"/>
            </a:br>
            <a:r>
              <a:rPr lang="en-US" sz="4000" dirty="0"/>
              <a:t>Execution Moved to main()</a:t>
            </a:r>
            <a:endParaRPr lang="th-TH" sz="40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905000"/>
            <a:ext cx="487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int1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doBlink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timerISR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doBlink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setupTimer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while (1) {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do main work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doBlink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== 1){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output_high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(LED);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delay_ms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(1000);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output_low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(LED);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doBlink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77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</a:t>
            </a:r>
            <a:br>
              <a:rPr lang="en-US" dirty="0"/>
            </a:br>
            <a:r>
              <a:rPr lang="en-US" sz="3600" dirty="0"/>
              <a:t>Use Asynchronous Execution to fix this program</a:t>
            </a:r>
            <a:endParaRPr lang="th-TH" sz="4400" dirty="0"/>
          </a:p>
        </p:txBody>
      </p:sp>
      <p:sp>
        <p:nvSpPr>
          <p:cNvPr id="4" name="Rectangle 3"/>
          <p:cNvSpPr/>
          <p:nvPr/>
        </p:nvSpPr>
        <p:spPr>
          <a:xfrm>
            <a:off x="3124200" y="2421881"/>
            <a:ext cx="487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IO_ISR()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readSensor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\r\n”,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setup_IO_Interrupt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while (1) {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// do main work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5867401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 interrupts happen when the user presses a button connected </a:t>
            </a:r>
          </a:p>
          <a:p>
            <a:r>
              <a:rPr lang="en-US" dirty="0"/>
              <a:t>to a micro-controller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217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/>
              <a:t>Method 1: </a:t>
            </a:r>
            <a:r>
              <a:rPr lang="en-US"/>
              <a:t>Using a Loop</a:t>
            </a:r>
            <a:br>
              <a:rPr lang="en-US"/>
            </a:br>
            <a:r>
              <a:rPr lang="en-US" sz="2400"/>
              <a:t>Program keeps checking for keyboard input</a:t>
            </a:r>
            <a:endParaRPr lang="en-US"/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2438400" y="2133601"/>
            <a:ext cx="7543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While (1) [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If Key = Right Then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	  moveRight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ElseIf Key = Left Then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   moveLeft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End If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/>
              <a:t>Mothod II: </a:t>
            </a:r>
            <a:r>
              <a:rPr lang="en-US"/>
              <a:t>Use KeyPress Event</a:t>
            </a:r>
            <a:br>
              <a:rPr lang="en-US"/>
            </a:br>
            <a:r>
              <a:rPr lang="en-US" sz="2400"/>
              <a:t>Runs only when there is a keyboard interrupt</a:t>
            </a:r>
            <a:endParaRPr lang="en-US"/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2438400" y="1828800"/>
            <a:ext cx="51625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KeyPressEvent(Key)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If Key = Left Then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    MoveLeft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ElseIf Key = Right Then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    MoveRight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End If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/>
            <a:r>
              <a:rPr lang="en-US" sz="2400" b="1">
                <a:latin typeface="Courier New" pitchFamily="49" charset="0"/>
                <a:cs typeface="Courier New" pitchFamily="49" charset="0"/>
              </a:rPr>
              <a:t>End Subroutine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8620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What’s the Difference Between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4400" dirty="0">
                <a:solidFill>
                  <a:srgbClr val="FFFF00"/>
                </a:solidFill>
              </a:rPr>
              <a:t>Method I - Method II ?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680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151389"/>
            <a:ext cx="67675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2743200" y="533401"/>
            <a:ext cx="4794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Method I : Software Polling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2819401" y="3200401"/>
            <a:ext cx="631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Method II : Event or Interrupt Driven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I/O Handling Techniques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057401"/>
            <a:ext cx="906780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dirty="0"/>
              <a:t>Software Polling</a:t>
            </a:r>
            <a:br>
              <a:rPr lang="en-US" sz="3800" dirty="0"/>
            </a:br>
            <a:r>
              <a:rPr lang="en-US" sz="2400" dirty="0"/>
              <a:t>Use code to keep checking for the desired event</a:t>
            </a:r>
            <a:r>
              <a:rPr lang="en-US" sz="3800" dirty="0"/>
              <a:t> </a:t>
            </a:r>
          </a:p>
          <a:p>
            <a:pPr eaLnBrk="1" hangingPunct="1"/>
            <a:r>
              <a:rPr lang="en-US" sz="3800" dirty="0"/>
              <a:t>Interrupts</a:t>
            </a:r>
            <a:br>
              <a:rPr lang="en-US" sz="3800" dirty="0"/>
            </a:br>
            <a:r>
              <a:rPr lang="en-US" sz="2400" dirty="0"/>
              <a:t>Code triggered only when a desired event takes place</a:t>
            </a:r>
            <a:endParaRPr lang="en-US" sz="3800" dirty="0"/>
          </a:p>
          <a:p>
            <a:pPr eaLnBrk="1" hangingPunct="1"/>
            <a:r>
              <a:rPr lang="en-US" sz="3800" dirty="0"/>
              <a:t>Direct Memory Access (DMA)</a:t>
            </a:r>
            <a:br>
              <a:rPr lang="en-US" sz="3800" dirty="0"/>
            </a:br>
            <a:r>
              <a:rPr lang="en-US" sz="2400" dirty="0"/>
              <a:t>I/O is handled with minimal CPU involvement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Benefits of Using Interrupts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Consumes much less CPU </a:t>
            </a:r>
          </a:p>
          <a:p>
            <a:pPr lvl="1" eaLnBrk="1" hangingPunct="1"/>
            <a:r>
              <a:rPr lang="en-US"/>
              <a:t>Especially when interrupt generated by hardware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Cleaner &amp; Simpler Code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Allows Basic Parallel Processing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CF67-AB0E-48BE-9079-FB76E7B8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420"/>
            <a:ext cx="10972800" cy="1143000"/>
          </a:xfrm>
        </p:spPr>
        <p:txBody>
          <a:bodyPr/>
          <a:lstStyle/>
          <a:p>
            <a:r>
              <a:rPr lang="en-US" dirty="0"/>
              <a:t>Case Study I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9C0CD-E9EA-4C87-B4E2-2768ECE1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30406"/>
            <a:ext cx="3294129" cy="3559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9833B-6317-4251-AE5B-A503E3BF453F}"/>
              </a:ext>
            </a:extLst>
          </p:cNvPr>
          <p:cNvSpPr txBox="1"/>
          <p:nvPr/>
        </p:nvSpPr>
        <p:spPr>
          <a:xfrm>
            <a:off x="762000" y="1524000"/>
            <a:ext cx="6108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This code tries to:</a:t>
            </a:r>
            <a:br>
              <a:rPr lang="en-US" dirty="0"/>
            </a:br>
            <a:r>
              <a:rPr lang="en-US" dirty="0"/>
              <a:t>- Move the sprite every 1 seconds</a:t>
            </a:r>
          </a:p>
          <a:p>
            <a:pPr eaLnBrk="1" hangingPunct="1"/>
            <a:r>
              <a:rPr lang="en-US" dirty="0"/>
              <a:t>- Turn the sprite every time “space bar” is pressed</a:t>
            </a:r>
          </a:p>
          <a:p>
            <a:pPr eaLnBrk="1" hangingPunct="1"/>
            <a:r>
              <a:rPr lang="en-US" dirty="0"/>
              <a:t>But there is a problem. The sprite doesn’t always turn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310DE-2CD8-42ED-A0AD-728E0CC9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40" y="4038600"/>
            <a:ext cx="1676400" cy="1734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65150-06D8-4F8E-821C-11A2F9557656}"/>
              </a:ext>
            </a:extLst>
          </p:cNvPr>
          <p:cNvSpPr txBox="1"/>
          <p:nvPr/>
        </p:nvSpPr>
        <p:spPr>
          <a:xfrm>
            <a:off x="9067800" y="1524000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Try it on Scratch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902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1296</TotalTime>
  <Words>694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ไหลเวียน</vt:lpstr>
      <vt:lpstr>Interrupts</vt:lpstr>
      <vt:lpstr>Example: Writing a Game</vt:lpstr>
      <vt:lpstr>Method 1: Using a Loop Program keeps checking for keyboard input</vt:lpstr>
      <vt:lpstr>Mothod II: Use KeyPress Event Runs only when there is a keyboard interrupt</vt:lpstr>
      <vt:lpstr>What’s the Difference Between   Method I - Method II ?</vt:lpstr>
      <vt:lpstr>PowerPoint Presentation</vt:lpstr>
      <vt:lpstr>I/O Handling Techniques</vt:lpstr>
      <vt:lpstr>Benefits of Using Interrupts</vt:lpstr>
      <vt:lpstr>Case Study I</vt:lpstr>
      <vt:lpstr>PowerPoint Presentation</vt:lpstr>
      <vt:lpstr>Fix1: Use “event” instead of polling</vt:lpstr>
      <vt:lpstr>Using “events” only  with nothing left in the main loop</vt:lpstr>
      <vt:lpstr>Case Study 2:  MCU Code</vt:lpstr>
      <vt:lpstr>Blocking I/O Operations</vt:lpstr>
      <vt:lpstr>Same Program with Timer Interrupt</vt:lpstr>
      <vt:lpstr>Interrupt Handling</vt:lpstr>
      <vt:lpstr>Multi-Interrupt Handling</vt:lpstr>
      <vt:lpstr>Important Note: Must minimize the time an ISR takes to execute</vt:lpstr>
      <vt:lpstr>Useful technique: Asynchronous Execution</vt:lpstr>
      <vt:lpstr>After using Asynchronous Execution: Execution Moved to main()</vt:lpstr>
      <vt:lpstr>Exercise:  Use Asynchronous Execution to fix this program</vt:lpstr>
    </vt:vector>
  </TitlesOfParts>
  <Company>MIT MEDIA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and Interfacing 261313</dc:title>
  <dc:creator>arnans</dc:creator>
  <cp:lastModifiedBy>ARNAN SIPITAKIAT</cp:lastModifiedBy>
  <cp:revision>156</cp:revision>
  <dcterms:created xsi:type="dcterms:W3CDTF">2008-06-16T08:10:29Z</dcterms:created>
  <dcterms:modified xsi:type="dcterms:W3CDTF">2021-02-18T18:06:15Z</dcterms:modified>
</cp:coreProperties>
</file>