
<file path=[Content_Types].xml><?xml version="1.0" encoding="utf-8"?>
<Types xmlns="http://schemas.openxmlformats.org/package/2006/content-types">
  <Default Extension="png" ContentType="image/png"/>
  <Default Extension="mov" ContentType="video/quicktime"/>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76" r:id="rId3"/>
    <p:sldId id="258" r:id="rId4"/>
    <p:sldId id="263" r:id="rId5"/>
    <p:sldId id="262" r:id="rId6"/>
    <p:sldId id="270" r:id="rId7"/>
    <p:sldId id="267" r:id="rId8"/>
    <p:sldId id="272" r:id="rId9"/>
    <p:sldId id="271" r:id="rId10"/>
    <p:sldId id="259" r:id="rId11"/>
    <p:sldId id="273" r:id="rId12"/>
    <p:sldId id="269" r:id="rId13"/>
    <p:sldId id="261" r:id="rId14"/>
    <p:sldId id="277"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066" autoAdjust="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904DC1-706D-43F0-8C05-DAD358BD07F6}" type="datetimeFigureOut">
              <a:rPr lang="en-US" smtClean="0"/>
              <a:t>7/27/2016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1467C9-3DB6-4447-83F1-5FA5F4B79008}" type="slidenum">
              <a:rPr lang="en-US" smtClean="0"/>
              <a:t>‹#›</a:t>
            </a:fld>
            <a:endParaRPr lang="en-US"/>
          </a:p>
        </p:txBody>
      </p:sp>
    </p:spTree>
    <p:extLst>
      <p:ext uri="{BB962C8B-B14F-4D97-AF65-F5344CB8AC3E}">
        <p14:creationId xmlns:p14="http://schemas.microsoft.com/office/powerpoint/2010/main" val="343258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point of this example is to illustrate that you can distinguish the action of a movement from its effect. In this case, “tipping over” would be the effect and “poking” would be the action. </a:t>
            </a:r>
            <a:endParaRPr lang="en-US" dirty="0"/>
          </a:p>
        </p:txBody>
      </p:sp>
      <p:sp>
        <p:nvSpPr>
          <p:cNvPr id="4" name="Slide Number Placeholder 3"/>
          <p:cNvSpPr>
            <a:spLocks noGrp="1"/>
          </p:cNvSpPr>
          <p:nvPr>
            <p:ph type="sldNum" sz="quarter" idx="10"/>
          </p:nvPr>
        </p:nvSpPr>
        <p:spPr/>
        <p:txBody>
          <a:bodyPr/>
          <a:lstStyle/>
          <a:p>
            <a:fld id="{D2CCA0FF-687F-4119-A776-215199A7ABBF}" type="slidenum">
              <a:rPr lang="en-US" smtClean="0"/>
              <a:t>2</a:t>
            </a:fld>
            <a:endParaRPr lang="en-US"/>
          </a:p>
        </p:txBody>
      </p:sp>
    </p:spTree>
    <p:extLst>
      <p:ext uri="{BB962C8B-B14F-4D97-AF65-F5344CB8AC3E}">
        <p14:creationId xmlns:p14="http://schemas.microsoft.com/office/powerpoint/2010/main" val="3225650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CCA0FF-687F-4119-A776-215199A7ABBF}" type="slidenum">
              <a:rPr lang="en-US" smtClean="0"/>
              <a:t>13</a:t>
            </a:fld>
            <a:endParaRPr lang="en-US"/>
          </a:p>
        </p:txBody>
      </p:sp>
    </p:spTree>
    <p:extLst>
      <p:ext uri="{BB962C8B-B14F-4D97-AF65-F5344CB8AC3E}">
        <p14:creationId xmlns:p14="http://schemas.microsoft.com/office/powerpoint/2010/main" val="3850470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CCA0FF-687F-4119-A776-215199A7ABBF}" type="slidenum">
              <a:rPr lang="en-US" smtClean="0"/>
              <a:t>14</a:t>
            </a:fld>
            <a:endParaRPr lang="en-US"/>
          </a:p>
        </p:txBody>
      </p:sp>
    </p:spTree>
    <p:extLst>
      <p:ext uri="{BB962C8B-B14F-4D97-AF65-F5344CB8AC3E}">
        <p14:creationId xmlns:p14="http://schemas.microsoft.com/office/powerpoint/2010/main" val="2911815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CCA0FF-687F-4119-A776-215199A7ABBF}" type="slidenum">
              <a:rPr lang="en-US" smtClean="0"/>
              <a:t>15</a:t>
            </a:fld>
            <a:endParaRPr lang="en-US"/>
          </a:p>
        </p:txBody>
      </p:sp>
    </p:spTree>
    <p:extLst>
      <p:ext uri="{BB962C8B-B14F-4D97-AF65-F5344CB8AC3E}">
        <p14:creationId xmlns:p14="http://schemas.microsoft.com/office/powerpoint/2010/main" val="2007744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CCA0FF-687F-4119-A776-215199A7ABBF}" type="slidenum">
              <a:rPr lang="en-US" smtClean="0"/>
              <a:t>16</a:t>
            </a:fld>
            <a:endParaRPr lang="en-US"/>
          </a:p>
        </p:txBody>
      </p:sp>
    </p:spTree>
    <p:extLst>
      <p:ext uri="{BB962C8B-B14F-4D97-AF65-F5344CB8AC3E}">
        <p14:creationId xmlns:p14="http://schemas.microsoft.com/office/powerpoint/2010/main" val="3544941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CCA0FF-687F-4119-A776-215199A7ABBF}" type="slidenum">
              <a:rPr lang="en-US" smtClean="0"/>
              <a:t>3</a:t>
            </a:fld>
            <a:endParaRPr lang="en-US"/>
          </a:p>
        </p:txBody>
      </p:sp>
    </p:spTree>
    <p:extLst>
      <p:ext uri="{BB962C8B-B14F-4D97-AF65-F5344CB8AC3E}">
        <p14:creationId xmlns:p14="http://schemas.microsoft.com/office/powerpoint/2010/main" val="521742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way that language encodes these two concepts varies across languages.  </a:t>
            </a:r>
            <a:endParaRPr lang="en-US" dirty="0"/>
          </a:p>
        </p:txBody>
      </p:sp>
      <p:sp>
        <p:nvSpPr>
          <p:cNvPr id="4" name="Slide Number Placeholder 3"/>
          <p:cNvSpPr>
            <a:spLocks noGrp="1"/>
          </p:cNvSpPr>
          <p:nvPr>
            <p:ph type="sldNum" sz="quarter" idx="10"/>
          </p:nvPr>
        </p:nvSpPr>
        <p:spPr/>
        <p:txBody>
          <a:bodyPr/>
          <a:lstStyle/>
          <a:p>
            <a:fld id="{D2CCA0FF-687F-4119-A776-215199A7ABBF}" type="slidenum">
              <a:rPr lang="en-US" smtClean="0"/>
              <a:t>4</a:t>
            </a:fld>
            <a:endParaRPr lang="en-US"/>
          </a:p>
        </p:txBody>
      </p:sp>
    </p:spTree>
    <p:extLst>
      <p:ext uri="{BB962C8B-B14F-4D97-AF65-F5344CB8AC3E}">
        <p14:creationId xmlns:p14="http://schemas.microsoft.com/office/powerpoint/2010/main" val="3474607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the same way children learn which phonemic contrasts are relevant to their native language and show preferential processing of these contrasts, people have biases about whether verbs are likely to encode manner or path depending on their native language. </a:t>
            </a:r>
          </a:p>
          <a:p>
            <a:endParaRPr lang="en-US" dirty="0"/>
          </a:p>
        </p:txBody>
      </p:sp>
      <p:sp>
        <p:nvSpPr>
          <p:cNvPr id="4" name="Slide Number Placeholder 3"/>
          <p:cNvSpPr>
            <a:spLocks noGrp="1"/>
          </p:cNvSpPr>
          <p:nvPr>
            <p:ph type="sldNum" sz="quarter" idx="10"/>
          </p:nvPr>
        </p:nvSpPr>
        <p:spPr/>
        <p:txBody>
          <a:bodyPr/>
          <a:lstStyle/>
          <a:p>
            <a:fld id="{D2CCA0FF-687F-4119-A776-215199A7ABBF}" type="slidenum">
              <a:rPr lang="en-US" smtClean="0"/>
              <a:t>5</a:t>
            </a:fld>
            <a:endParaRPr lang="en-US"/>
          </a:p>
        </p:txBody>
      </p:sp>
    </p:spTree>
    <p:extLst>
      <p:ext uri="{BB962C8B-B14F-4D97-AF65-F5344CB8AC3E}">
        <p14:creationId xmlns:p14="http://schemas.microsoft.com/office/powerpoint/2010/main" val="4176057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CCA0FF-687F-4119-A776-215199A7ABBF}" type="slidenum">
              <a:rPr lang="en-US" smtClean="0"/>
              <a:t>6</a:t>
            </a:fld>
            <a:endParaRPr lang="en-US"/>
          </a:p>
        </p:txBody>
      </p:sp>
    </p:spTree>
    <p:extLst>
      <p:ext uri="{BB962C8B-B14F-4D97-AF65-F5344CB8AC3E}">
        <p14:creationId xmlns:p14="http://schemas.microsoft.com/office/powerpoint/2010/main" val="2751203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CCA0FF-687F-4119-A776-215199A7ABBF}" type="slidenum">
              <a:rPr lang="en-US" smtClean="0"/>
              <a:t>7</a:t>
            </a:fld>
            <a:endParaRPr lang="en-US"/>
          </a:p>
        </p:txBody>
      </p:sp>
    </p:spTree>
    <p:extLst>
      <p:ext uri="{BB962C8B-B14F-4D97-AF65-F5344CB8AC3E}">
        <p14:creationId xmlns:p14="http://schemas.microsoft.com/office/powerpoint/2010/main" val="4154046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CCA0FF-687F-4119-A776-215199A7ABBF}" type="slidenum">
              <a:rPr lang="en-US" smtClean="0"/>
              <a:t>8</a:t>
            </a:fld>
            <a:endParaRPr lang="en-US"/>
          </a:p>
        </p:txBody>
      </p:sp>
    </p:spTree>
    <p:extLst>
      <p:ext uri="{BB962C8B-B14F-4D97-AF65-F5344CB8AC3E}">
        <p14:creationId xmlns:p14="http://schemas.microsoft.com/office/powerpoint/2010/main" val="2400406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CCA0FF-687F-4119-A776-215199A7ABBF}" type="slidenum">
              <a:rPr lang="en-US" smtClean="0"/>
              <a:t>9</a:t>
            </a:fld>
            <a:endParaRPr lang="en-US"/>
          </a:p>
        </p:txBody>
      </p:sp>
    </p:spTree>
    <p:extLst>
      <p:ext uri="{BB962C8B-B14F-4D97-AF65-F5344CB8AC3E}">
        <p14:creationId xmlns:p14="http://schemas.microsoft.com/office/powerpoint/2010/main" val="2021588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CCA0FF-687F-4119-A776-215199A7ABBF}" type="slidenum">
              <a:rPr lang="en-US" smtClean="0"/>
              <a:t>10</a:t>
            </a:fld>
            <a:endParaRPr lang="en-US"/>
          </a:p>
        </p:txBody>
      </p:sp>
    </p:spTree>
    <p:extLst>
      <p:ext uri="{BB962C8B-B14F-4D97-AF65-F5344CB8AC3E}">
        <p14:creationId xmlns:p14="http://schemas.microsoft.com/office/powerpoint/2010/main" val="1608630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5B2DED7-CEB7-4E31-BF7D-C4FF4027100E}" type="datetimeFigureOut">
              <a:rPr lang="en-US" smtClean="0"/>
              <a:t>7/27/2016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607A1-478E-49A0-BE21-75E9B6FB6BD7}" type="slidenum">
              <a:rPr lang="en-US" smtClean="0"/>
              <a:t>‹#›</a:t>
            </a:fld>
            <a:endParaRPr lang="en-US"/>
          </a:p>
        </p:txBody>
      </p:sp>
    </p:spTree>
    <p:extLst>
      <p:ext uri="{BB962C8B-B14F-4D97-AF65-F5344CB8AC3E}">
        <p14:creationId xmlns:p14="http://schemas.microsoft.com/office/powerpoint/2010/main" val="821764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B2DED7-CEB7-4E31-BF7D-C4FF4027100E}" type="datetimeFigureOut">
              <a:rPr lang="en-US" smtClean="0"/>
              <a:t>7/27/2016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607A1-478E-49A0-BE21-75E9B6FB6BD7}" type="slidenum">
              <a:rPr lang="en-US" smtClean="0"/>
              <a:t>‹#›</a:t>
            </a:fld>
            <a:endParaRPr lang="en-US"/>
          </a:p>
        </p:txBody>
      </p:sp>
    </p:spTree>
    <p:extLst>
      <p:ext uri="{BB962C8B-B14F-4D97-AF65-F5344CB8AC3E}">
        <p14:creationId xmlns:p14="http://schemas.microsoft.com/office/powerpoint/2010/main" val="283423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B2DED7-CEB7-4E31-BF7D-C4FF4027100E}" type="datetimeFigureOut">
              <a:rPr lang="en-US" smtClean="0"/>
              <a:t>7/27/2016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607A1-478E-49A0-BE21-75E9B6FB6BD7}" type="slidenum">
              <a:rPr lang="en-US" smtClean="0"/>
              <a:t>‹#›</a:t>
            </a:fld>
            <a:endParaRPr lang="en-US"/>
          </a:p>
        </p:txBody>
      </p:sp>
    </p:spTree>
    <p:extLst>
      <p:ext uri="{BB962C8B-B14F-4D97-AF65-F5344CB8AC3E}">
        <p14:creationId xmlns:p14="http://schemas.microsoft.com/office/powerpoint/2010/main" val="230526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B2DED7-CEB7-4E31-BF7D-C4FF4027100E}" type="datetimeFigureOut">
              <a:rPr lang="en-US" smtClean="0"/>
              <a:t>7/27/2016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607A1-478E-49A0-BE21-75E9B6FB6BD7}" type="slidenum">
              <a:rPr lang="en-US" smtClean="0"/>
              <a:t>‹#›</a:t>
            </a:fld>
            <a:endParaRPr lang="en-US"/>
          </a:p>
        </p:txBody>
      </p:sp>
    </p:spTree>
    <p:extLst>
      <p:ext uri="{BB962C8B-B14F-4D97-AF65-F5344CB8AC3E}">
        <p14:creationId xmlns:p14="http://schemas.microsoft.com/office/powerpoint/2010/main" val="3827770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B2DED7-CEB7-4E31-BF7D-C4FF4027100E}" type="datetimeFigureOut">
              <a:rPr lang="en-US" smtClean="0"/>
              <a:t>7/27/2016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607A1-478E-49A0-BE21-75E9B6FB6BD7}" type="slidenum">
              <a:rPr lang="en-US" smtClean="0"/>
              <a:t>‹#›</a:t>
            </a:fld>
            <a:endParaRPr lang="en-US"/>
          </a:p>
        </p:txBody>
      </p:sp>
    </p:spTree>
    <p:extLst>
      <p:ext uri="{BB962C8B-B14F-4D97-AF65-F5344CB8AC3E}">
        <p14:creationId xmlns:p14="http://schemas.microsoft.com/office/powerpoint/2010/main" val="35956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B2DED7-CEB7-4E31-BF7D-C4FF4027100E}" type="datetimeFigureOut">
              <a:rPr lang="en-US" smtClean="0"/>
              <a:t>7/27/2016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607A1-478E-49A0-BE21-75E9B6FB6BD7}" type="slidenum">
              <a:rPr lang="en-US" smtClean="0"/>
              <a:t>‹#›</a:t>
            </a:fld>
            <a:endParaRPr lang="en-US"/>
          </a:p>
        </p:txBody>
      </p:sp>
    </p:spTree>
    <p:extLst>
      <p:ext uri="{BB962C8B-B14F-4D97-AF65-F5344CB8AC3E}">
        <p14:creationId xmlns:p14="http://schemas.microsoft.com/office/powerpoint/2010/main" val="4195867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B2DED7-CEB7-4E31-BF7D-C4FF4027100E}" type="datetimeFigureOut">
              <a:rPr lang="en-US" smtClean="0"/>
              <a:t>7/27/2016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E607A1-478E-49A0-BE21-75E9B6FB6BD7}" type="slidenum">
              <a:rPr lang="en-US" smtClean="0"/>
              <a:t>‹#›</a:t>
            </a:fld>
            <a:endParaRPr lang="en-US"/>
          </a:p>
        </p:txBody>
      </p:sp>
    </p:spTree>
    <p:extLst>
      <p:ext uri="{BB962C8B-B14F-4D97-AF65-F5344CB8AC3E}">
        <p14:creationId xmlns:p14="http://schemas.microsoft.com/office/powerpoint/2010/main" val="870037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B2DED7-CEB7-4E31-BF7D-C4FF4027100E}" type="datetimeFigureOut">
              <a:rPr lang="en-US" smtClean="0"/>
              <a:t>7/27/2016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E607A1-478E-49A0-BE21-75E9B6FB6BD7}" type="slidenum">
              <a:rPr lang="en-US" smtClean="0"/>
              <a:t>‹#›</a:t>
            </a:fld>
            <a:endParaRPr lang="en-US"/>
          </a:p>
        </p:txBody>
      </p:sp>
    </p:spTree>
    <p:extLst>
      <p:ext uri="{BB962C8B-B14F-4D97-AF65-F5344CB8AC3E}">
        <p14:creationId xmlns:p14="http://schemas.microsoft.com/office/powerpoint/2010/main" val="2373422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B2DED7-CEB7-4E31-BF7D-C4FF4027100E}" type="datetimeFigureOut">
              <a:rPr lang="en-US" smtClean="0"/>
              <a:t>7/27/2016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E607A1-478E-49A0-BE21-75E9B6FB6BD7}" type="slidenum">
              <a:rPr lang="en-US" smtClean="0"/>
              <a:t>‹#›</a:t>
            </a:fld>
            <a:endParaRPr lang="en-US"/>
          </a:p>
        </p:txBody>
      </p:sp>
    </p:spTree>
    <p:extLst>
      <p:ext uri="{BB962C8B-B14F-4D97-AF65-F5344CB8AC3E}">
        <p14:creationId xmlns:p14="http://schemas.microsoft.com/office/powerpoint/2010/main" val="146749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B2DED7-CEB7-4E31-BF7D-C4FF4027100E}" type="datetimeFigureOut">
              <a:rPr lang="en-US" smtClean="0"/>
              <a:t>7/27/2016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607A1-478E-49A0-BE21-75E9B6FB6BD7}" type="slidenum">
              <a:rPr lang="en-US" smtClean="0"/>
              <a:t>‹#›</a:t>
            </a:fld>
            <a:endParaRPr lang="en-US"/>
          </a:p>
        </p:txBody>
      </p:sp>
    </p:spTree>
    <p:extLst>
      <p:ext uri="{BB962C8B-B14F-4D97-AF65-F5344CB8AC3E}">
        <p14:creationId xmlns:p14="http://schemas.microsoft.com/office/powerpoint/2010/main" val="7836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B2DED7-CEB7-4E31-BF7D-C4FF4027100E}" type="datetimeFigureOut">
              <a:rPr lang="en-US" smtClean="0"/>
              <a:t>7/27/2016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607A1-478E-49A0-BE21-75E9B6FB6BD7}" type="slidenum">
              <a:rPr lang="en-US" smtClean="0"/>
              <a:t>‹#›</a:t>
            </a:fld>
            <a:endParaRPr lang="en-US"/>
          </a:p>
        </p:txBody>
      </p:sp>
    </p:spTree>
    <p:extLst>
      <p:ext uri="{BB962C8B-B14F-4D97-AF65-F5344CB8AC3E}">
        <p14:creationId xmlns:p14="http://schemas.microsoft.com/office/powerpoint/2010/main" val="1359266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B2DED7-CEB7-4E31-BF7D-C4FF4027100E}" type="datetimeFigureOut">
              <a:rPr lang="en-US" smtClean="0"/>
              <a:t>7/27/2016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E607A1-478E-49A0-BE21-75E9B6FB6BD7}" type="slidenum">
              <a:rPr lang="en-US" smtClean="0"/>
              <a:t>‹#›</a:t>
            </a:fld>
            <a:endParaRPr lang="en-US"/>
          </a:p>
        </p:txBody>
      </p:sp>
    </p:spTree>
    <p:extLst>
      <p:ext uri="{BB962C8B-B14F-4D97-AF65-F5344CB8AC3E}">
        <p14:creationId xmlns:p14="http://schemas.microsoft.com/office/powerpoint/2010/main" val="4021653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ov"/><Relationship Id="rId1" Type="http://schemas.microsoft.com/office/2007/relationships/media" Target="../media/media1.mov"/><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549"/>
            <a:ext cx="12191999" cy="890516"/>
          </a:xfrm>
          <a:prstGeom prst="rect">
            <a:avLst/>
          </a:prstGeom>
          <a:solidFill>
            <a:schemeClr val="accent1">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ectangle 4"/>
          <p:cNvSpPr/>
          <p:nvPr/>
        </p:nvSpPr>
        <p:spPr>
          <a:xfrm rot="7746905">
            <a:off x="-1071007" y="-240239"/>
            <a:ext cx="2698196" cy="1506838"/>
          </a:xfrm>
          <a:prstGeom prst="rect">
            <a:avLst/>
          </a:prstGeom>
          <a:solidFill>
            <a:schemeClr val="accent3"/>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TextBox 5"/>
          <p:cNvSpPr txBox="1"/>
          <p:nvPr/>
        </p:nvSpPr>
        <p:spPr>
          <a:xfrm>
            <a:off x="3155719" y="3163053"/>
            <a:ext cx="5524453" cy="646331"/>
          </a:xfrm>
          <a:prstGeom prst="rect">
            <a:avLst/>
          </a:prstGeom>
          <a:noFill/>
        </p:spPr>
        <p:txBody>
          <a:bodyPr wrap="square" rtlCol="0">
            <a:spAutoFit/>
          </a:bodyPr>
          <a:lstStyle/>
          <a:p>
            <a:pPr algn="ctr"/>
            <a:r>
              <a:rPr lang="en-US" sz="3600" dirty="0">
                <a:solidFill>
                  <a:srgbClr val="002060"/>
                </a:solidFill>
                <a:latin typeface="Arial" panose="020B0604020202020204" pitchFamily="34" charset="0"/>
                <a:cs typeface="Arial" panose="020B0604020202020204" pitchFamily="34" charset="0"/>
              </a:rPr>
              <a:t>(Manner Path Priming)</a:t>
            </a:r>
          </a:p>
        </p:txBody>
      </p:sp>
      <p:sp>
        <p:nvSpPr>
          <p:cNvPr id="7" name="TextBox 6"/>
          <p:cNvSpPr txBox="1"/>
          <p:nvPr/>
        </p:nvSpPr>
        <p:spPr>
          <a:xfrm>
            <a:off x="2122049" y="4103401"/>
            <a:ext cx="7591791" cy="1569660"/>
          </a:xfrm>
          <a:prstGeom prst="rect">
            <a:avLst/>
          </a:prstGeom>
          <a:noFill/>
        </p:spPr>
        <p:txBody>
          <a:bodyPr wrap="square" rtlCol="0">
            <a:spAutoFit/>
          </a:bodyPr>
          <a:lstStyle/>
          <a:p>
            <a:pPr algn="ctr"/>
            <a:r>
              <a:rPr lang="en-US" sz="2400" dirty="0">
                <a:latin typeface="+mj-lt"/>
                <a:cs typeface="Aharoni" panose="02010803020104030203" pitchFamily="2" charset="-79"/>
              </a:rPr>
              <a:t>Anna </a:t>
            </a:r>
            <a:r>
              <a:rPr lang="en-US" sz="2400" dirty="0" err="1">
                <a:latin typeface="+mj-lt"/>
                <a:cs typeface="Aharoni" panose="02010803020104030203" pitchFamily="2" charset="-79"/>
              </a:rPr>
              <a:t>Serrichio</a:t>
            </a:r>
            <a:endParaRPr lang="en-US" sz="2400" dirty="0">
              <a:latin typeface="+mj-lt"/>
              <a:cs typeface="Aharoni" panose="02010803020104030203" pitchFamily="2" charset="-79"/>
            </a:endParaRPr>
          </a:p>
          <a:p>
            <a:pPr algn="ctr"/>
            <a:r>
              <a:rPr lang="en-US" sz="2400" dirty="0">
                <a:latin typeface="+mj-lt"/>
                <a:cs typeface="Aharoni" panose="02010803020104030203" pitchFamily="2" charset="-79"/>
              </a:rPr>
              <a:t>Snedeker Lab </a:t>
            </a:r>
          </a:p>
          <a:p>
            <a:pPr algn="ctr"/>
            <a:r>
              <a:rPr lang="en-US" sz="2400" dirty="0">
                <a:latin typeface="+mj-lt"/>
                <a:cs typeface="Aharoni" panose="02010803020104030203" pitchFamily="2" charset="-79"/>
              </a:rPr>
              <a:t>LDS Summer 2016 Internship</a:t>
            </a:r>
          </a:p>
          <a:p>
            <a:pPr algn="ctr"/>
            <a:r>
              <a:rPr lang="en-US" sz="2400" dirty="0">
                <a:latin typeface="+mj-lt"/>
                <a:cs typeface="Aharoni" panose="02010803020104030203" pitchFamily="2" charset="-79"/>
              </a:rPr>
              <a:t>Mentor: Melissa Kline</a:t>
            </a:r>
          </a:p>
        </p:txBody>
      </p:sp>
      <p:sp>
        <p:nvSpPr>
          <p:cNvPr id="8" name="TextBox 7"/>
          <p:cNvSpPr txBox="1"/>
          <p:nvPr/>
        </p:nvSpPr>
        <p:spPr>
          <a:xfrm>
            <a:off x="298172" y="2332056"/>
            <a:ext cx="11595653" cy="830997"/>
          </a:xfrm>
          <a:prstGeom prst="rect">
            <a:avLst/>
          </a:prstGeom>
          <a:noFill/>
        </p:spPr>
        <p:txBody>
          <a:bodyPr wrap="square" rtlCol="0">
            <a:spAutoFit/>
          </a:bodyPr>
          <a:lstStyle/>
          <a:p>
            <a:pPr algn="ctr"/>
            <a:r>
              <a:rPr lang="en-US" sz="4800" dirty="0">
                <a:solidFill>
                  <a:srgbClr val="002060"/>
                </a:solidFill>
                <a:latin typeface="Arial" panose="020B0604020202020204" pitchFamily="34" charset="0"/>
                <a:cs typeface="Arial" panose="020B0604020202020204" pitchFamily="34" charset="0"/>
              </a:rPr>
              <a:t>Lexicalization Biases in Verb Meanings </a:t>
            </a:r>
          </a:p>
        </p:txBody>
      </p:sp>
    </p:spTree>
    <p:extLst>
      <p:ext uri="{BB962C8B-B14F-4D97-AF65-F5344CB8AC3E}">
        <p14:creationId xmlns:p14="http://schemas.microsoft.com/office/powerpoint/2010/main" val="266823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4549"/>
            <a:ext cx="12191999" cy="890516"/>
          </a:xfrm>
          <a:prstGeom prst="rect">
            <a:avLst/>
          </a:prstGeom>
          <a:solidFill>
            <a:schemeClr val="accent1">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TextBox 4"/>
          <p:cNvSpPr txBox="1"/>
          <p:nvPr/>
        </p:nvSpPr>
        <p:spPr>
          <a:xfrm>
            <a:off x="3989150" y="386299"/>
            <a:ext cx="2091520" cy="646331"/>
          </a:xfrm>
          <a:prstGeom prst="rect">
            <a:avLst/>
          </a:prstGeom>
          <a:noFill/>
        </p:spPr>
        <p:txBody>
          <a:bodyPr wrap="square" rtlCol="0">
            <a:spAutoFit/>
          </a:bodyPr>
          <a:lstStyle/>
          <a:p>
            <a:r>
              <a:rPr lang="en-US" sz="3600" dirty="0">
                <a:solidFill>
                  <a:srgbClr val="002060"/>
                </a:solidFill>
                <a:latin typeface="Aharoni" panose="02010803020104030203" pitchFamily="2" charset="-79"/>
                <a:cs typeface="Aharoni" panose="02010803020104030203" pitchFamily="2" charset="-79"/>
              </a:rPr>
              <a:t>Method</a:t>
            </a:r>
          </a:p>
        </p:txBody>
      </p:sp>
      <p:sp>
        <p:nvSpPr>
          <p:cNvPr id="8" name="TextBox 7"/>
          <p:cNvSpPr txBox="1"/>
          <p:nvPr/>
        </p:nvSpPr>
        <p:spPr>
          <a:xfrm>
            <a:off x="877166" y="502264"/>
            <a:ext cx="2234819"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Background</a:t>
            </a:r>
          </a:p>
        </p:txBody>
      </p:sp>
      <p:sp>
        <p:nvSpPr>
          <p:cNvPr id="2" name="Content Placeholder 1"/>
          <p:cNvSpPr>
            <a:spLocks noGrp="1"/>
          </p:cNvSpPr>
          <p:nvPr>
            <p:ph idx="1"/>
          </p:nvPr>
        </p:nvSpPr>
        <p:spPr>
          <a:xfrm>
            <a:off x="652670" y="1906156"/>
            <a:ext cx="6760771" cy="4951844"/>
          </a:xfrm>
        </p:spPr>
        <p:txBody>
          <a:bodyPr>
            <a:normAutofit/>
          </a:bodyPr>
          <a:lstStyle/>
          <a:p>
            <a:r>
              <a:rPr lang="en-US" dirty="0"/>
              <a:t>Base phase: 8 action-effect trials with evidence for action or effect</a:t>
            </a:r>
          </a:p>
          <a:p>
            <a:endParaRPr lang="en-US" dirty="0"/>
          </a:p>
          <a:p>
            <a:endParaRPr lang="en-US" dirty="0"/>
          </a:p>
          <a:p>
            <a:endParaRPr lang="en-US" dirty="0"/>
          </a:p>
          <a:p>
            <a:pPr marL="0" indent="0">
              <a:buNone/>
            </a:pPr>
            <a:endParaRPr lang="en-US" dirty="0"/>
          </a:p>
          <a:p>
            <a:endParaRPr lang="en-US" dirty="0"/>
          </a:p>
          <a:p>
            <a:endParaRPr lang="en-US" dirty="0"/>
          </a:p>
          <a:p>
            <a:r>
              <a:rPr lang="en-US" dirty="0"/>
              <a:t>Extension phase: 8 manner-path test trials</a:t>
            </a:r>
          </a:p>
        </p:txBody>
      </p:sp>
      <p:sp>
        <p:nvSpPr>
          <p:cNvPr id="9" name="TextBox 8"/>
          <p:cNvSpPr txBox="1"/>
          <p:nvPr/>
        </p:nvSpPr>
        <p:spPr>
          <a:xfrm>
            <a:off x="6836792" y="502264"/>
            <a:ext cx="1514475"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Results</a:t>
            </a:r>
          </a:p>
        </p:txBody>
      </p:sp>
      <p:sp>
        <p:nvSpPr>
          <p:cNvPr id="10" name="TextBox 9"/>
          <p:cNvSpPr txBox="1"/>
          <p:nvPr/>
        </p:nvSpPr>
        <p:spPr>
          <a:xfrm>
            <a:off x="9245128" y="502264"/>
            <a:ext cx="2190750"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Discussion</a:t>
            </a:r>
          </a:p>
        </p:txBody>
      </p:sp>
      <p:sp>
        <p:nvSpPr>
          <p:cNvPr id="11" name="Title 1"/>
          <p:cNvSpPr>
            <a:spLocks noGrp="1"/>
          </p:cNvSpPr>
          <p:nvPr>
            <p:ph type="title"/>
          </p:nvPr>
        </p:nvSpPr>
        <p:spPr>
          <a:xfrm>
            <a:off x="499600" y="1124962"/>
            <a:ext cx="10380435" cy="833544"/>
          </a:xfrm>
        </p:spPr>
        <p:txBody>
          <a:bodyPr>
            <a:normAutofit/>
          </a:bodyPr>
          <a:lstStyle/>
          <a:p>
            <a:r>
              <a:rPr lang="en-US" dirty="0">
                <a:latin typeface="Arial" panose="020B0604020202020204" pitchFamily="34" charset="0"/>
                <a:cs typeface="Arial" panose="020B0604020202020204" pitchFamily="34" charset="0"/>
              </a:rPr>
              <a:t>Design</a:t>
            </a:r>
          </a:p>
        </p:txBody>
      </p:sp>
      <p:sp>
        <p:nvSpPr>
          <p:cNvPr id="12" name="Rectangle 11"/>
          <p:cNvSpPr/>
          <p:nvPr/>
        </p:nvSpPr>
        <p:spPr>
          <a:xfrm>
            <a:off x="8009580" y="1645275"/>
            <a:ext cx="1178120" cy="7079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Bias Test</a:t>
            </a:r>
          </a:p>
        </p:txBody>
      </p:sp>
      <p:sp>
        <p:nvSpPr>
          <p:cNvPr id="13" name="Rectangle 12"/>
          <p:cNvSpPr/>
          <p:nvPr/>
        </p:nvSpPr>
        <p:spPr>
          <a:xfrm>
            <a:off x="7997845" y="2924070"/>
            <a:ext cx="1178120" cy="6862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Evidence</a:t>
            </a:r>
          </a:p>
        </p:txBody>
      </p:sp>
      <p:sp>
        <p:nvSpPr>
          <p:cNvPr id="14" name="Rectangle 13"/>
          <p:cNvSpPr/>
          <p:nvPr/>
        </p:nvSpPr>
        <p:spPr>
          <a:xfrm>
            <a:off x="7160172" y="4283829"/>
            <a:ext cx="1178120" cy="6862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Action</a:t>
            </a:r>
          </a:p>
        </p:txBody>
      </p:sp>
      <p:sp>
        <p:nvSpPr>
          <p:cNvPr id="15" name="Rectangle 14"/>
          <p:cNvSpPr/>
          <p:nvPr/>
        </p:nvSpPr>
        <p:spPr>
          <a:xfrm>
            <a:off x="8829932" y="4283829"/>
            <a:ext cx="1166949" cy="6862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Effect</a:t>
            </a:r>
          </a:p>
        </p:txBody>
      </p:sp>
      <p:sp>
        <p:nvSpPr>
          <p:cNvPr id="16" name="Rectangle 15"/>
          <p:cNvSpPr/>
          <p:nvPr/>
        </p:nvSpPr>
        <p:spPr>
          <a:xfrm>
            <a:off x="7997845" y="5643588"/>
            <a:ext cx="1172534" cy="6862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Test Trial</a:t>
            </a:r>
          </a:p>
        </p:txBody>
      </p:sp>
      <p:cxnSp>
        <p:nvCxnSpPr>
          <p:cNvPr id="17" name="Straight Arrow Connector 16"/>
          <p:cNvCxnSpPr/>
          <p:nvPr/>
        </p:nvCxnSpPr>
        <p:spPr>
          <a:xfrm>
            <a:off x="8584112" y="2386337"/>
            <a:ext cx="1" cy="53773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686793" y="3643413"/>
            <a:ext cx="569867" cy="562847"/>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879836" y="3660822"/>
            <a:ext cx="576942" cy="528027"/>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889086" y="5047652"/>
            <a:ext cx="428900" cy="547687"/>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8915975" y="5035481"/>
            <a:ext cx="428897" cy="542709"/>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Right Brace 21"/>
          <p:cNvSpPr/>
          <p:nvPr/>
        </p:nvSpPr>
        <p:spPr>
          <a:xfrm>
            <a:off x="6428302" y="3584594"/>
            <a:ext cx="432875" cy="2240532"/>
          </a:xfrm>
          <a:prstGeom prst="rightBrace">
            <a:avLst>
              <a:gd name="adj1" fmla="val 30264"/>
              <a:gd name="adj2" fmla="val 50000"/>
            </a:avLst>
          </a:prstGeom>
          <a:noFill/>
          <a:ln w="571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sp>
        <p:nvSpPr>
          <p:cNvPr id="23" name="Right Brace 22"/>
          <p:cNvSpPr/>
          <p:nvPr/>
        </p:nvSpPr>
        <p:spPr>
          <a:xfrm flipH="1">
            <a:off x="10286006" y="3584594"/>
            <a:ext cx="538109" cy="2240532"/>
          </a:xfrm>
          <a:prstGeom prst="rightBrace">
            <a:avLst>
              <a:gd name="adj1" fmla="val 30264"/>
              <a:gd name="adj2" fmla="val 50000"/>
            </a:avLst>
          </a:prstGeom>
          <a:noFill/>
          <a:ln w="571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6" name="Rectangle 5"/>
          <p:cNvSpPr/>
          <p:nvPr/>
        </p:nvSpPr>
        <p:spPr>
          <a:xfrm>
            <a:off x="5281462" y="3974893"/>
            <a:ext cx="1245704" cy="1631216"/>
          </a:xfrm>
          <a:prstGeom prst="rect">
            <a:avLst/>
          </a:prstGeom>
        </p:spPr>
        <p:txBody>
          <a:bodyPr wrap="square">
            <a:spAutoFit/>
          </a:bodyPr>
          <a:lstStyle/>
          <a:p>
            <a:r>
              <a:rPr lang="en-US" sz="2000" b="1" i="1" dirty="0">
                <a:solidFill>
                  <a:srgbClr val="0070C0"/>
                </a:solidFill>
              </a:rPr>
              <a:t>Hammer</a:t>
            </a:r>
          </a:p>
          <a:p>
            <a:r>
              <a:rPr lang="en-US" sz="2000" b="1" i="1" dirty="0">
                <a:solidFill>
                  <a:srgbClr val="0070C0"/>
                </a:solidFill>
              </a:rPr>
              <a:t>Comb</a:t>
            </a:r>
          </a:p>
          <a:p>
            <a:r>
              <a:rPr lang="en-US" sz="2000" b="1" i="1" dirty="0">
                <a:solidFill>
                  <a:srgbClr val="0070C0"/>
                </a:solidFill>
              </a:rPr>
              <a:t>Poker</a:t>
            </a:r>
          </a:p>
          <a:p>
            <a:r>
              <a:rPr lang="en-US" sz="2000" b="1" i="1" dirty="0">
                <a:solidFill>
                  <a:srgbClr val="0070C0"/>
                </a:solidFill>
              </a:rPr>
              <a:t>Baseball Bat</a:t>
            </a:r>
          </a:p>
        </p:txBody>
      </p:sp>
      <p:sp>
        <p:nvSpPr>
          <p:cNvPr id="7" name="Rectangle 6"/>
          <p:cNvSpPr/>
          <p:nvPr/>
        </p:nvSpPr>
        <p:spPr>
          <a:xfrm>
            <a:off x="10660624" y="4128782"/>
            <a:ext cx="1736035" cy="1323439"/>
          </a:xfrm>
          <a:prstGeom prst="rect">
            <a:avLst/>
          </a:prstGeom>
        </p:spPr>
        <p:txBody>
          <a:bodyPr wrap="square">
            <a:spAutoFit/>
          </a:bodyPr>
          <a:lstStyle/>
          <a:p>
            <a:r>
              <a:rPr lang="en-US" sz="2000" b="1" i="1" dirty="0">
                <a:solidFill>
                  <a:srgbClr val="00B050"/>
                </a:solidFill>
              </a:rPr>
              <a:t>Flattening</a:t>
            </a:r>
          </a:p>
          <a:p>
            <a:r>
              <a:rPr lang="en-US" sz="2000" b="1" i="1" dirty="0">
                <a:solidFill>
                  <a:srgbClr val="00B050"/>
                </a:solidFill>
              </a:rPr>
              <a:t>Ripping</a:t>
            </a:r>
          </a:p>
          <a:p>
            <a:r>
              <a:rPr lang="en-US" sz="2000" b="1" i="1" dirty="0">
                <a:solidFill>
                  <a:srgbClr val="00B050"/>
                </a:solidFill>
              </a:rPr>
              <a:t>Crushing</a:t>
            </a:r>
          </a:p>
          <a:p>
            <a:r>
              <a:rPr lang="en-US" sz="2000" b="1" i="1" dirty="0">
                <a:solidFill>
                  <a:srgbClr val="00B050"/>
                </a:solidFill>
              </a:rPr>
              <a:t>Tipping over</a:t>
            </a:r>
          </a:p>
        </p:txBody>
      </p:sp>
      <p:sp>
        <p:nvSpPr>
          <p:cNvPr id="24" name="Rectangle 23"/>
          <p:cNvSpPr/>
          <p:nvPr/>
        </p:nvSpPr>
        <p:spPr>
          <a:xfrm>
            <a:off x="11435878" y="1604519"/>
            <a:ext cx="1178120" cy="7079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Bias Test</a:t>
            </a:r>
          </a:p>
        </p:txBody>
      </p:sp>
      <p:cxnSp>
        <p:nvCxnSpPr>
          <p:cNvPr id="26" name="Elbow Connector 25"/>
          <p:cNvCxnSpPr>
            <a:stCxn id="16" idx="3"/>
            <a:endCxn id="24" idx="1"/>
          </p:cNvCxnSpPr>
          <p:nvPr/>
        </p:nvCxnSpPr>
        <p:spPr>
          <a:xfrm flipV="1">
            <a:off x="9170379" y="1958506"/>
            <a:ext cx="2265499" cy="4028209"/>
          </a:xfrm>
          <a:prstGeom prst="bentConnector3">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72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22"/>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3"/>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6" grpId="0"/>
      <p:bldP spid="6" grpId="1"/>
      <p:bldP spid="7" grpId="0"/>
      <p:bldP spid="7" grpId="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549"/>
            <a:ext cx="12191999" cy="890516"/>
          </a:xfrm>
          <a:prstGeom prst="rect">
            <a:avLst/>
          </a:prstGeom>
          <a:solidFill>
            <a:schemeClr val="accent1">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TextBox 4"/>
          <p:cNvSpPr txBox="1"/>
          <p:nvPr/>
        </p:nvSpPr>
        <p:spPr>
          <a:xfrm>
            <a:off x="6598883" y="386299"/>
            <a:ext cx="2091520" cy="646331"/>
          </a:xfrm>
          <a:prstGeom prst="rect">
            <a:avLst/>
          </a:prstGeom>
          <a:noFill/>
        </p:spPr>
        <p:txBody>
          <a:bodyPr wrap="square" rtlCol="0">
            <a:spAutoFit/>
          </a:bodyPr>
          <a:lstStyle/>
          <a:p>
            <a:r>
              <a:rPr lang="en-US" sz="3600" dirty="0">
                <a:solidFill>
                  <a:srgbClr val="002060"/>
                </a:solidFill>
                <a:latin typeface="Aharoni" panose="02010803020104030203" pitchFamily="2" charset="-79"/>
                <a:cs typeface="Aharoni" panose="02010803020104030203" pitchFamily="2" charset="-79"/>
              </a:rPr>
              <a:t>Results</a:t>
            </a:r>
          </a:p>
        </p:txBody>
      </p:sp>
      <p:sp>
        <p:nvSpPr>
          <p:cNvPr id="9" name="TextBox 8"/>
          <p:cNvSpPr txBox="1"/>
          <p:nvPr/>
        </p:nvSpPr>
        <p:spPr>
          <a:xfrm>
            <a:off x="4119930" y="502264"/>
            <a:ext cx="1638300"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Method</a:t>
            </a:r>
          </a:p>
        </p:txBody>
      </p:sp>
      <p:sp>
        <p:nvSpPr>
          <p:cNvPr id="13" name="TextBox 12"/>
          <p:cNvSpPr txBox="1"/>
          <p:nvPr/>
        </p:nvSpPr>
        <p:spPr>
          <a:xfrm>
            <a:off x="877166" y="502264"/>
            <a:ext cx="2234819"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Background</a:t>
            </a:r>
          </a:p>
        </p:txBody>
      </p:sp>
      <p:sp>
        <p:nvSpPr>
          <p:cNvPr id="14" name="TextBox 13"/>
          <p:cNvSpPr txBox="1"/>
          <p:nvPr/>
        </p:nvSpPr>
        <p:spPr>
          <a:xfrm>
            <a:off x="9245128" y="502264"/>
            <a:ext cx="2190750"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Discussion</a:t>
            </a:r>
          </a:p>
        </p:txBody>
      </p:sp>
      <p:sp>
        <p:nvSpPr>
          <p:cNvPr id="10" name="Title 1"/>
          <p:cNvSpPr>
            <a:spLocks noGrp="1"/>
          </p:cNvSpPr>
          <p:nvPr>
            <p:ph type="title"/>
          </p:nvPr>
        </p:nvSpPr>
        <p:spPr>
          <a:xfrm>
            <a:off x="592364" y="1177970"/>
            <a:ext cx="11149061" cy="1207421"/>
          </a:xfrm>
        </p:spPr>
        <p:txBody>
          <a:bodyPr>
            <a:normAutofit fontScale="90000"/>
          </a:bodyPr>
          <a:lstStyle/>
          <a:p>
            <a:r>
              <a:rPr lang="en-US" dirty="0">
                <a:latin typeface="Arial" panose="020B0604020202020204" pitchFamily="34" charset="0"/>
                <a:cs typeface="Arial" panose="020B0604020202020204" pitchFamily="34" charset="0"/>
              </a:rPr>
              <a:t>Evidence for action or effect affects predictions of verb meanings</a:t>
            </a:r>
          </a:p>
        </p:txBody>
      </p:sp>
      <p:pic>
        <p:nvPicPr>
          <p:cNvPr id="2" name="Picture 1"/>
          <p:cNvPicPr>
            <a:picLocks noChangeAspect="1"/>
          </p:cNvPicPr>
          <p:nvPr/>
        </p:nvPicPr>
        <p:blipFill rotWithShape="1">
          <a:blip r:embed="rId2"/>
          <a:srcRect t="2016"/>
          <a:stretch/>
        </p:blipFill>
        <p:spPr>
          <a:xfrm>
            <a:off x="3059159" y="2385391"/>
            <a:ext cx="5398141" cy="4358925"/>
          </a:xfrm>
          <a:prstGeom prst="rect">
            <a:avLst/>
          </a:prstGeom>
        </p:spPr>
      </p:pic>
      <p:sp>
        <p:nvSpPr>
          <p:cNvPr id="11" name="TextBox 10"/>
          <p:cNvSpPr txBox="1"/>
          <p:nvPr/>
        </p:nvSpPr>
        <p:spPr>
          <a:xfrm rot="16200000">
            <a:off x="1275820" y="4252363"/>
            <a:ext cx="3566679" cy="369332"/>
          </a:xfrm>
          <a:prstGeom prst="rect">
            <a:avLst/>
          </a:prstGeom>
          <a:solidFill>
            <a:schemeClr val="bg1"/>
          </a:solidFill>
        </p:spPr>
        <p:txBody>
          <a:bodyPr wrap="square" rtlCol="0">
            <a:spAutoFit/>
          </a:bodyPr>
          <a:lstStyle/>
          <a:p>
            <a:r>
              <a:rPr lang="en-US" dirty="0"/>
              <a:t>Proportion choosing action/manner</a:t>
            </a:r>
          </a:p>
        </p:txBody>
      </p:sp>
      <p:sp>
        <p:nvSpPr>
          <p:cNvPr id="12" name="TextBox 11"/>
          <p:cNvSpPr txBox="1"/>
          <p:nvPr/>
        </p:nvSpPr>
        <p:spPr>
          <a:xfrm>
            <a:off x="882662" y="4948138"/>
            <a:ext cx="1347994" cy="369332"/>
          </a:xfrm>
          <a:prstGeom prst="rect">
            <a:avLst/>
          </a:prstGeom>
          <a:solidFill>
            <a:schemeClr val="bg1"/>
          </a:solidFill>
        </p:spPr>
        <p:txBody>
          <a:bodyPr wrap="square" rtlCol="0">
            <a:spAutoFit/>
          </a:bodyPr>
          <a:lstStyle/>
          <a:p>
            <a:r>
              <a:rPr lang="en-US" dirty="0"/>
              <a:t>Condition</a:t>
            </a:r>
          </a:p>
        </p:txBody>
      </p:sp>
      <p:sp>
        <p:nvSpPr>
          <p:cNvPr id="15" name="TextBox 14"/>
          <p:cNvSpPr txBox="1"/>
          <p:nvPr/>
        </p:nvSpPr>
        <p:spPr>
          <a:xfrm>
            <a:off x="6608277" y="6431826"/>
            <a:ext cx="1849023" cy="369332"/>
          </a:xfrm>
          <a:prstGeom prst="rect">
            <a:avLst/>
          </a:prstGeom>
          <a:solidFill>
            <a:schemeClr val="bg1"/>
          </a:solidFill>
        </p:spPr>
        <p:txBody>
          <a:bodyPr wrap="square" rtlCol="0">
            <a:spAutoFit/>
          </a:bodyPr>
          <a:lstStyle/>
          <a:p>
            <a:r>
              <a:rPr lang="en-US" dirty="0"/>
              <a:t>Extension</a:t>
            </a:r>
          </a:p>
        </p:txBody>
      </p:sp>
      <p:pic>
        <p:nvPicPr>
          <p:cNvPr id="6" name="Picture 5"/>
          <p:cNvPicPr>
            <a:picLocks noChangeAspect="1"/>
          </p:cNvPicPr>
          <p:nvPr/>
        </p:nvPicPr>
        <p:blipFill>
          <a:blip r:embed="rId3"/>
          <a:stretch>
            <a:fillRect/>
          </a:stretch>
        </p:blipFill>
        <p:spPr>
          <a:xfrm>
            <a:off x="958916" y="5441353"/>
            <a:ext cx="173131" cy="177570"/>
          </a:xfrm>
          <a:prstGeom prst="rect">
            <a:avLst/>
          </a:prstGeom>
        </p:spPr>
      </p:pic>
      <p:pic>
        <p:nvPicPr>
          <p:cNvPr id="7" name="Picture 6"/>
          <p:cNvPicPr>
            <a:picLocks noChangeAspect="1"/>
          </p:cNvPicPr>
          <p:nvPr/>
        </p:nvPicPr>
        <p:blipFill>
          <a:blip r:embed="rId4"/>
          <a:stretch>
            <a:fillRect/>
          </a:stretch>
        </p:blipFill>
        <p:spPr>
          <a:xfrm>
            <a:off x="945662" y="5866689"/>
            <a:ext cx="186385" cy="166126"/>
          </a:xfrm>
          <a:prstGeom prst="rect">
            <a:avLst/>
          </a:prstGeom>
        </p:spPr>
      </p:pic>
      <p:sp>
        <p:nvSpPr>
          <p:cNvPr id="16" name="TextBox 15"/>
          <p:cNvSpPr txBox="1"/>
          <p:nvPr/>
        </p:nvSpPr>
        <p:spPr>
          <a:xfrm>
            <a:off x="4597460" y="6431826"/>
            <a:ext cx="683239" cy="369332"/>
          </a:xfrm>
          <a:prstGeom prst="rect">
            <a:avLst/>
          </a:prstGeom>
          <a:solidFill>
            <a:schemeClr val="bg1"/>
          </a:solidFill>
        </p:spPr>
        <p:txBody>
          <a:bodyPr wrap="square" rtlCol="0">
            <a:spAutoFit/>
          </a:bodyPr>
          <a:lstStyle/>
          <a:p>
            <a:r>
              <a:rPr lang="en-US" dirty="0"/>
              <a:t>Base</a:t>
            </a:r>
          </a:p>
        </p:txBody>
      </p:sp>
      <p:sp>
        <p:nvSpPr>
          <p:cNvPr id="18" name="TextBox 17"/>
          <p:cNvSpPr txBox="1"/>
          <p:nvPr/>
        </p:nvSpPr>
        <p:spPr>
          <a:xfrm>
            <a:off x="1171996" y="5371591"/>
            <a:ext cx="1347994" cy="369332"/>
          </a:xfrm>
          <a:prstGeom prst="rect">
            <a:avLst/>
          </a:prstGeom>
          <a:solidFill>
            <a:schemeClr val="bg1"/>
          </a:solidFill>
        </p:spPr>
        <p:txBody>
          <a:bodyPr wrap="square" rtlCol="0">
            <a:spAutoFit/>
          </a:bodyPr>
          <a:lstStyle/>
          <a:p>
            <a:r>
              <a:rPr lang="en-US" dirty="0"/>
              <a:t>Action</a:t>
            </a:r>
          </a:p>
        </p:txBody>
      </p:sp>
      <p:sp>
        <p:nvSpPr>
          <p:cNvPr id="19" name="TextBox 18"/>
          <p:cNvSpPr txBox="1"/>
          <p:nvPr/>
        </p:nvSpPr>
        <p:spPr>
          <a:xfrm>
            <a:off x="1189552" y="5747372"/>
            <a:ext cx="1347994" cy="369332"/>
          </a:xfrm>
          <a:prstGeom prst="rect">
            <a:avLst/>
          </a:prstGeom>
          <a:solidFill>
            <a:schemeClr val="bg1"/>
          </a:solidFill>
        </p:spPr>
        <p:txBody>
          <a:bodyPr wrap="square" rtlCol="0">
            <a:spAutoFit/>
          </a:bodyPr>
          <a:lstStyle/>
          <a:p>
            <a:r>
              <a:rPr lang="en-US" dirty="0"/>
              <a:t>Effect</a:t>
            </a:r>
          </a:p>
        </p:txBody>
      </p:sp>
      <p:sp>
        <p:nvSpPr>
          <p:cNvPr id="20" name="TextBox 19"/>
          <p:cNvSpPr txBox="1"/>
          <p:nvPr/>
        </p:nvSpPr>
        <p:spPr>
          <a:xfrm>
            <a:off x="4660983" y="3333533"/>
            <a:ext cx="449810" cy="646331"/>
          </a:xfrm>
          <a:prstGeom prst="rect">
            <a:avLst/>
          </a:prstGeom>
          <a:noFill/>
        </p:spPr>
        <p:txBody>
          <a:bodyPr wrap="square" rtlCol="0">
            <a:spAutoFit/>
          </a:bodyPr>
          <a:lstStyle/>
          <a:p>
            <a:r>
              <a:rPr lang="en-US" sz="3600" dirty="0">
                <a:solidFill>
                  <a:schemeClr val="tx1">
                    <a:lumMod val="65000"/>
                    <a:lumOff val="35000"/>
                  </a:schemeClr>
                </a:solidFill>
              </a:rPr>
              <a:t>*</a:t>
            </a:r>
          </a:p>
        </p:txBody>
      </p:sp>
      <p:sp>
        <p:nvSpPr>
          <p:cNvPr id="21" name="TextBox 20"/>
          <p:cNvSpPr txBox="1"/>
          <p:nvPr/>
        </p:nvSpPr>
        <p:spPr>
          <a:xfrm>
            <a:off x="6833665" y="3344033"/>
            <a:ext cx="449810" cy="646331"/>
          </a:xfrm>
          <a:prstGeom prst="rect">
            <a:avLst/>
          </a:prstGeom>
          <a:noFill/>
        </p:spPr>
        <p:txBody>
          <a:bodyPr wrap="square" rtlCol="0">
            <a:spAutoFit/>
          </a:bodyPr>
          <a:lstStyle/>
          <a:p>
            <a:r>
              <a:rPr lang="en-US" sz="3600" dirty="0">
                <a:solidFill>
                  <a:schemeClr val="tx1">
                    <a:lumMod val="65000"/>
                    <a:lumOff val="35000"/>
                  </a:schemeClr>
                </a:solidFill>
              </a:rPr>
              <a:t>*</a:t>
            </a:r>
          </a:p>
        </p:txBody>
      </p:sp>
      <p:sp>
        <p:nvSpPr>
          <p:cNvPr id="3" name="Rectangle 2"/>
          <p:cNvSpPr/>
          <p:nvPr/>
        </p:nvSpPr>
        <p:spPr>
          <a:xfrm>
            <a:off x="5912257" y="3474092"/>
            <a:ext cx="2292626" cy="28398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9051235" y="3344033"/>
            <a:ext cx="1616765" cy="1477328"/>
          </a:xfrm>
          <a:prstGeom prst="rect">
            <a:avLst/>
          </a:prstGeom>
          <a:noFill/>
        </p:spPr>
        <p:txBody>
          <a:bodyPr wrap="square" rtlCol="0">
            <a:spAutoFit/>
          </a:bodyPr>
          <a:lstStyle/>
          <a:p>
            <a:r>
              <a:rPr lang="en-US" dirty="0"/>
              <a:t>Base</a:t>
            </a:r>
          </a:p>
          <a:p>
            <a:r>
              <a:rPr lang="en-US" dirty="0"/>
              <a:t>p &lt; 0.006</a:t>
            </a:r>
          </a:p>
          <a:p>
            <a:endParaRPr lang="en-US" dirty="0"/>
          </a:p>
          <a:p>
            <a:r>
              <a:rPr lang="en-US" dirty="0"/>
              <a:t>Extension</a:t>
            </a:r>
          </a:p>
          <a:p>
            <a:r>
              <a:rPr lang="en-US" dirty="0"/>
              <a:t>p &lt; 0.039 </a:t>
            </a:r>
          </a:p>
        </p:txBody>
      </p:sp>
    </p:spTree>
    <p:extLst>
      <p:ext uri="{BB962C8B-B14F-4D97-AF65-F5344CB8AC3E}">
        <p14:creationId xmlns:p14="http://schemas.microsoft.com/office/powerpoint/2010/main" val="379477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P spid="16" grpId="0" animBg="1"/>
      <p:bldP spid="18" grpId="0" animBg="1"/>
      <p:bldP spid="19" grpId="0" animBg="1"/>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44055" y="1633171"/>
            <a:ext cx="11179782" cy="4606070"/>
          </a:xfrm>
          <a:prstGeom prst="rect">
            <a:avLst/>
          </a:prstGeom>
        </p:spPr>
      </p:pic>
      <p:sp>
        <p:nvSpPr>
          <p:cNvPr id="4" name="Rectangle 3"/>
          <p:cNvSpPr/>
          <p:nvPr/>
        </p:nvSpPr>
        <p:spPr>
          <a:xfrm>
            <a:off x="0" y="-4549"/>
            <a:ext cx="12191999" cy="890516"/>
          </a:xfrm>
          <a:prstGeom prst="rect">
            <a:avLst/>
          </a:prstGeom>
          <a:solidFill>
            <a:schemeClr val="accent1">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TextBox 4"/>
          <p:cNvSpPr txBox="1"/>
          <p:nvPr/>
        </p:nvSpPr>
        <p:spPr>
          <a:xfrm>
            <a:off x="6598883" y="386299"/>
            <a:ext cx="2091520" cy="646331"/>
          </a:xfrm>
          <a:prstGeom prst="rect">
            <a:avLst/>
          </a:prstGeom>
          <a:noFill/>
        </p:spPr>
        <p:txBody>
          <a:bodyPr wrap="square" rtlCol="0">
            <a:spAutoFit/>
          </a:bodyPr>
          <a:lstStyle/>
          <a:p>
            <a:r>
              <a:rPr lang="en-US" sz="3600" dirty="0">
                <a:solidFill>
                  <a:srgbClr val="002060"/>
                </a:solidFill>
                <a:latin typeface="Aharoni" panose="02010803020104030203" pitchFamily="2" charset="-79"/>
                <a:cs typeface="Aharoni" panose="02010803020104030203" pitchFamily="2" charset="-79"/>
              </a:rPr>
              <a:t>Results</a:t>
            </a:r>
          </a:p>
        </p:txBody>
      </p:sp>
      <p:sp>
        <p:nvSpPr>
          <p:cNvPr id="9" name="TextBox 8"/>
          <p:cNvSpPr txBox="1"/>
          <p:nvPr/>
        </p:nvSpPr>
        <p:spPr>
          <a:xfrm>
            <a:off x="4119930" y="502264"/>
            <a:ext cx="1638300"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Method</a:t>
            </a:r>
          </a:p>
        </p:txBody>
      </p:sp>
      <p:sp>
        <p:nvSpPr>
          <p:cNvPr id="13" name="TextBox 12"/>
          <p:cNvSpPr txBox="1"/>
          <p:nvPr/>
        </p:nvSpPr>
        <p:spPr>
          <a:xfrm>
            <a:off x="877166" y="502264"/>
            <a:ext cx="2234819"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Background</a:t>
            </a:r>
          </a:p>
        </p:txBody>
      </p:sp>
      <p:sp>
        <p:nvSpPr>
          <p:cNvPr id="14" name="TextBox 13"/>
          <p:cNvSpPr txBox="1"/>
          <p:nvPr/>
        </p:nvSpPr>
        <p:spPr>
          <a:xfrm>
            <a:off x="9245128" y="502264"/>
            <a:ext cx="2190750"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Discussion</a:t>
            </a:r>
          </a:p>
        </p:txBody>
      </p:sp>
      <p:sp>
        <p:nvSpPr>
          <p:cNvPr id="10" name="Title 1"/>
          <p:cNvSpPr>
            <a:spLocks noGrp="1"/>
          </p:cNvSpPr>
          <p:nvPr>
            <p:ph type="title"/>
          </p:nvPr>
        </p:nvSpPr>
        <p:spPr>
          <a:xfrm>
            <a:off x="499600" y="1124962"/>
            <a:ext cx="10380435" cy="833544"/>
          </a:xfrm>
        </p:spPr>
        <p:txBody>
          <a:bodyPr>
            <a:normAutofit/>
          </a:bodyPr>
          <a:lstStyle/>
          <a:p>
            <a:r>
              <a:rPr lang="en-US" dirty="0">
                <a:latin typeface="Arial" panose="020B0604020202020204" pitchFamily="34" charset="0"/>
                <a:cs typeface="Arial" panose="020B0604020202020204" pitchFamily="34" charset="0"/>
              </a:rPr>
              <a:t>Strength of bias increases with trials</a:t>
            </a:r>
          </a:p>
        </p:txBody>
      </p:sp>
      <p:sp>
        <p:nvSpPr>
          <p:cNvPr id="11" name="Right Brace 10"/>
          <p:cNvSpPr/>
          <p:nvPr/>
        </p:nvSpPr>
        <p:spPr>
          <a:xfrm rot="5400000">
            <a:off x="3456731" y="4276876"/>
            <a:ext cx="432875" cy="4033295"/>
          </a:xfrm>
          <a:prstGeom prst="rightBrace">
            <a:avLst>
              <a:gd name="adj1" fmla="val 30264"/>
              <a:gd name="adj2" fmla="val 50000"/>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ysClr val="windowText" lastClr="000000"/>
              </a:solidFill>
            </a:endParaRPr>
          </a:p>
        </p:txBody>
      </p:sp>
      <p:sp>
        <p:nvSpPr>
          <p:cNvPr id="15" name="TextBox 14"/>
          <p:cNvSpPr txBox="1"/>
          <p:nvPr/>
        </p:nvSpPr>
        <p:spPr>
          <a:xfrm>
            <a:off x="2232239" y="6488668"/>
            <a:ext cx="2247336" cy="369332"/>
          </a:xfrm>
          <a:prstGeom prst="rect">
            <a:avLst/>
          </a:prstGeom>
          <a:solidFill>
            <a:schemeClr val="bg1"/>
          </a:solidFill>
        </p:spPr>
        <p:txBody>
          <a:bodyPr wrap="square" rtlCol="0">
            <a:spAutoFit/>
          </a:bodyPr>
          <a:lstStyle/>
          <a:p>
            <a:r>
              <a:rPr lang="en-US" dirty="0"/>
              <a:t>BASE (Action/Effect)</a:t>
            </a:r>
          </a:p>
        </p:txBody>
      </p:sp>
      <p:sp>
        <p:nvSpPr>
          <p:cNvPr id="2" name="Rectangle 1"/>
          <p:cNvSpPr/>
          <p:nvPr/>
        </p:nvSpPr>
        <p:spPr>
          <a:xfrm>
            <a:off x="5689817" y="6015023"/>
            <a:ext cx="655822" cy="3432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980037" y="6414872"/>
            <a:ext cx="2707302" cy="369332"/>
          </a:xfrm>
          <a:prstGeom prst="rect">
            <a:avLst/>
          </a:prstGeom>
          <a:solidFill>
            <a:schemeClr val="bg1"/>
          </a:solidFill>
        </p:spPr>
        <p:txBody>
          <a:bodyPr wrap="square" rtlCol="0">
            <a:spAutoFit/>
          </a:bodyPr>
          <a:lstStyle/>
          <a:p>
            <a:r>
              <a:rPr lang="en-US" dirty="0"/>
              <a:t>EXTENSION (Manner/Path)</a:t>
            </a:r>
          </a:p>
        </p:txBody>
      </p:sp>
      <p:sp>
        <p:nvSpPr>
          <p:cNvPr id="12" name="Right Brace 11"/>
          <p:cNvSpPr/>
          <p:nvPr/>
        </p:nvSpPr>
        <p:spPr>
          <a:xfrm rot="5400000">
            <a:off x="7915421" y="3936769"/>
            <a:ext cx="383351" cy="4697735"/>
          </a:xfrm>
          <a:prstGeom prst="rightBrace">
            <a:avLst>
              <a:gd name="adj1" fmla="val 30264"/>
              <a:gd name="adj2" fmla="val 50000"/>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ysClr val="windowText" lastClr="000000"/>
              </a:solidFill>
            </a:endParaRPr>
          </a:p>
        </p:txBody>
      </p:sp>
      <p:sp>
        <p:nvSpPr>
          <p:cNvPr id="17" name="TextBox 16"/>
          <p:cNvSpPr txBox="1"/>
          <p:nvPr/>
        </p:nvSpPr>
        <p:spPr>
          <a:xfrm rot="5400000">
            <a:off x="-439402" y="3751540"/>
            <a:ext cx="2247336" cy="369332"/>
          </a:xfrm>
          <a:prstGeom prst="rect">
            <a:avLst/>
          </a:prstGeom>
          <a:solidFill>
            <a:schemeClr val="bg1"/>
          </a:solidFill>
        </p:spPr>
        <p:txBody>
          <a:bodyPr wrap="square" rtlCol="0">
            <a:spAutoFit/>
          </a:bodyPr>
          <a:lstStyle/>
          <a:p>
            <a:endParaRPr lang="en-US" b="1" dirty="0"/>
          </a:p>
        </p:txBody>
      </p:sp>
      <p:sp>
        <p:nvSpPr>
          <p:cNvPr id="18" name="TextBox 17"/>
          <p:cNvSpPr txBox="1"/>
          <p:nvPr/>
        </p:nvSpPr>
        <p:spPr>
          <a:xfrm rot="16200000">
            <a:off x="-1344033" y="3751539"/>
            <a:ext cx="3831723" cy="369332"/>
          </a:xfrm>
          <a:prstGeom prst="rect">
            <a:avLst/>
          </a:prstGeom>
          <a:solidFill>
            <a:schemeClr val="bg1"/>
          </a:solidFill>
        </p:spPr>
        <p:txBody>
          <a:bodyPr wrap="square" rtlCol="0">
            <a:spAutoFit/>
          </a:bodyPr>
          <a:lstStyle/>
          <a:p>
            <a:r>
              <a:rPr lang="en-US" dirty="0"/>
              <a:t>Proportion choosing action/manner</a:t>
            </a:r>
          </a:p>
        </p:txBody>
      </p:sp>
      <p:pic>
        <p:nvPicPr>
          <p:cNvPr id="7" name="Picture 6"/>
          <p:cNvPicPr>
            <a:picLocks noChangeAspect="1"/>
          </p:cNvPicPr>
          <p:nvPr/>
        </p:nvPicPr>
        <p:blipFill>
          <a:blip r:embed="rId3"/>
          <a:stretch>
            <a:fillRect/>
          </a:stretch>
        </p:blipFill>
        <p:spPr>
          <a:xfrm>
            <a:off x="5457532" y="2134137"/>
            <a:ext cx="5280546" cy="1833523"/>
          </a:xfrm>
          <a:prstGeom prst="rect">
            <a:avLst/>
          </a:prstGeom>
        </p:spPr>
      </p:pic>
      <p:pic>
        <p:nvPicPr>
          <p:cNvPr id="19" name="Picture 18"/>
          <p:cNvPicPr>
            <a:picLocks noChangeAspect="1"/>
          </p:cNvPicPr>
          <p:nvPr/>
        </p:nvPicPr>
        <p:blipFill>
          <a:blip r:embed="rId3"/>
          <a:stretch>
            <a:fillRect/>
          </a:stretch>
        </p:blipFill>
        <p:spPr>
          <a:xfrm>
            <a:off x="5457532" y="3564799"/>
            <a:ext cx="5280546" cy="1833523"/>
          </a:xfrm>
          <a:prstGeom prst="rect">
            <a:avLst/>
          </a:prstGeom>
        </p:spPr>
      </p:pic>
    </p:spTree>
    <p:extLst>
      <p:ext uri="{BB962C8B-B14F-4D97-AF65-F5344CB8AC3E}">
        <p14:creationId xmlns:p14="http://schemas.microsoft.com/office/powerpoint/2010/main" val="412886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549"/>
            <a:ext cx="12191999" cy="890516"/>
          </a:xfrm>
          <a:prstGeom prst="rect">
            <a:avLst/>
          </a:prstGeom>
          <a:solidFill>
            <a:schemeClr val="accent1">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TextBox 4"/>
          <p:cNvSpPr txBox="1"/>
          <p:nvPr/>
        </p:nvSpPr>
        <p:spPr>
          <a:xfrm>
            <a:off x="8921172" y="379153"/>
            <a:ext cx="2396121" cy="646331"/>
          </a:xfrm>
          <a:prstGeom prst="rect">
            <a:avLst/>
          </a:prstGeom>
          <a:noFill/>
        </p:spPr>
        <p:txBody>
          <a:bodyPr wrap="square" rtlCol="0">
            <a:spAutoFit/>
          </a:bodyPr>
          <a:lstStyle/>
          <a:p>
            <a:r>
              <a:rPr lang="en-US" sz="3600" dirty="0">
                <a:solidFill>
                  <a:srgbClr val="002060"/>
                </a:solidFill>
                <a:latin typeface="Aharoni" panose="02010803020104030203" pitchFamily="2" charset="-79"/>
                <a:cs typeface="Aharoni" panose="02010803020104030203" pitchFamily="2" charset="-79"/>
              </a:rPr>
              <a:t>Discussion</a:t>
            </a:r>
          </a:p>
        </p:txBody>
      </p:sp>
      <p:sp>
        <p:nvSpPr>
          <p:cNvPr id="9" name="TextBox 8"/>
          <p:cNvSpPr txBox="1"/>
          <p:nvPr/>
        </p:nvSpPr>
        <p:spPr>
          <a:xfrm>
            <a:off x="4119930" y="502264"/>
            <a:ext cx="1638300"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Method</a:t>
            </a:r>
          </a:p>
        </p:txBody>
      </p:sp>
      <p:sp>
        <p:nvSpPr>
          <p:cNvPr id="10" name="TextBox 9"/>
          <p:cNvSpPr txBox="1"/>
          <p:nvPr/>
        </p:nvSpPr>
        <p:spPr>
          <a:xfrm>
            <a:off x="877166" y="502264"/>
            <a:ext cx="2234819"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Background</a:t>
            </a:r>
          </a:p>
        </p:txBody>
      </p:sp>
      <p:sp>
        <p:nvSpPr>
          <p:cNvPr id="11" name="TextBox 10"/>
          <p:cNvSpPr txBox="1"/>
          <p:nvPr/>
        </p:nvSpPr>
        <p:spPr>
          <a:xfrm>
            <a:off x="6531992" y="502264"/>
            <a:ext cx="1514475"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Results</a:t>
            </a:r>
          </a:p>
        </p:txBody>
      </p:sp>
      <p:sp>
        <p:nvSpPr>
          <p:cNvPr id="3" name="Content Placeholder 2"/>
          <p:cNvSpPr>
            <a:spLocks noGrp="1"/>
          </p:cNvSpPr>
          <p:nvPr>
            <p:ph idx="1"/>
          </p:nvPr>
        </p:nvSpPr>
        <p:spPr>
          <a:xfrm>
            <a:off x="877166" y="2057984"/>
            <a:ext cx="10515600" cy="4539764"/>
          </a:xfrm>
        </p:spPr>
        <p:txBody>
          <a:bodyPr>
            <a:normAutofit/>
          </a:bodyPr>
          <a:lstStyle/>
          <a:p>
            <a:pPr marL="0" indent="0">
              <a:buNone/>
            </a:pPr>
            <a:r>
              <a:rPr lang="en-US" dirty="0"/>
              <a:t>1. How </a:t>
            </a:r>
            <a:r>
              <a:rPr lang="en-US" i="1" dirty="0"/>
              <a:t>flexible</a:t>
            </a:r>
            <a:r>
              <a:rPr lang="en-US" dirty="0"/>
              <a:t> are lexicalization biases?</a:t>
            </a:r>
          </a:p>
          <a:p>
            <a:r>
              <a:rPr lang="en-US" dirty="0"/>
              <a:t>Lexicalization biases are flexible and can be updated on the basis of experience. They are sensitive other features of input and are updated as new words are encountered. </a:t>
            </a:r>
          </a:p>
          <a:p>
            <a:endParaRPr lang="en-US" dirty="0"/>
          </a:p>
          <a:p>
            <a:pPr marL="0" indent="0">
              <a:buNone/>
            </a:pPr>
            <a:r>
              <a:rPr lang="en-US" dirty="0"/>
              <a:t>2.   How </a:t>
            </a:r>
            <a:r>
              <a:rPr lang="en-US" i="1" dirty="0"/>
              <a:t>abstract</a:t>
            </a:r>
            <a:r>
              <a:rPr lang="en-US" dirty="0"/>
              <a:t> is this semantic reorganization? </a:t>
            </a:r>
          </a:p>
          <a:p>
            <a:r>
              <a:rPr lang="en-US" dirty="0"/>
              <a:t>Lexicalization biases are abstract and reflect underlying conceptual features of words</a:t>
            </a:r>
          </a:p>
        </p:txBody>
      </p:sp>
      <p:sp>
        <p:nvSpPr>
          <p:cNvPr id="12" name="Title 1"/>
          <p:cNvSpPr>
            <a:spLocks noGrp="1"/>
          </p:cNvSpPr>
          <p:nvPr>
            <p:ph type="title"/>
          </p:nvPr>
        </p:nvSpPr>
        <p:spPr>
          <a:xfrm>
            <a:off x="499600" y="1124962"/>
            <a:ext cx="10380435" cy="833544"/>
          </a:xfrm>
        </p:spPr>
        <p:txBody>
          <a:bodyPr>
            <a:normAutofit/>
          </a:bodyPr>
          <a:lstStyle/>
          <a:p>
            <a:r>
              <a:rPr lang="en-US" dirty="0">
                <a:latin typeface="Arial" panose="020B0604020202020204" pitchFamily="34" charset="0"/>
                <a:cs typeface="Arial" panose="020B0604020202020204" pitchFamily="34" charset="0"/>
              </a:rPr>
              <a:t>Conclusions</a:t>
            </a:r>
          </a:p>
        </p:txBody>
      </p:sp>
    </p:spTree>
    <p:extLst>
      <p:ext uri="{BB962C8B-B14F-4D97-AF65-F5344CB8AC3E}">
        <p14:creationId xmlns:p14="http://schemas.microsoft.com/office/powerpoint/2010/main" val="3893790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549"/>
            <a:ext cx="12191999" cy="890516"/>
          </a:xfrm>
          <a:prstGeom prst="rect">
            <a:avLst/>
          </a:prstGeom>
          <a:solidFill>
            <a:schemeClr val="accent1">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TextBox 4"/>
          <p:cNvSpPr txBox="1"/>
          <p:nvPr/>
        </p:nvSpPr>
        <p:spPr>
          <a:xfrm>
            <a:off x="8921172" y="379153"/>
            <a:ext cx="2396121" cy="646331"/>
          </a:xfrm>
          <a:prstGeom prst="rect">
            <a:avLst/>
          </a:prstGeom>
          <a:noFill/>
        </p:spPr>
        <p:txBody>
          <a:bodyPr wrap="square" rtlCol="0">
            <a:spAutoFit/>
          </a:bodyPr>
          <a:lstStyle/>
          <a:p>
            <a:r>
              <a:rPr lang="en-US" sz="3600" dirty="0">
                <a:solidFill>
                  <a:srgbClr val="002060"/>
                </a:solidFill>
                <a:latin typeface="Aharoni" panose="02010803020104030203" pitchFamily="2" charset="-79"/>
                <a:cs typeface="Aharoni" panose="02010803020104030203" pitchFamily="2" charset="-79"/>
              </a:rPr>
              <a:t>Discussion</a:t>
            </a:r>
          </a:p>
        </p:txBody>
      </p:sp>
      <p:sp>
        <p:nvSpPr>
          <p:cNvPr id="9" name="TextBox 8"/>
          <p:cNvSpPr txBox="1"/>
          <p:nvPr/>
        </p:nvSpPr>
        <p:spPr>
          <a:xfrm>
            <a:off x="4119930" y="502264"/>
            <a:ext cx="1638300"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Method</a:t>
            </a:r>
          </a:p>
        </p:txBody>
      </p:sp>
      <p:sp>
        <p:nvSpPr>
          <p:cNvPr id="10" name="TextBox 9"/>
          <p:cNvSpPr txBox="1"/>
          <p:nvPr/>
        </p:nvSpPr>
        <p:spPr>
          <a:xfrm>
            <a:off x="877166" y="502264"/>
            <a:ext cx="2234819"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Background</a:t>
            </a:r>
          </a:p>
        </p:txBody>
      </p:sp>
      <p:sp>
        <p:nvSpPr>
          <p:cNvPr id="11" name="TextBox 10"/>
          <p:cNvSpPr txBox="1"/>
          <p:nvPr/>
        </p:nvSpPr>
        <p:spPr>
          <a:xfrm>
            <a:off x="6531992" y="502264"/>
            <a:ext cx="1514475"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Results</a:t>
            </a:r>
          </a:p>
        </p:txBody>
      </p:sp>
      <p:sp>
        <p:nvSpPr>
          <p:cNvPr id="3" name="Content Placeholder 2"/>
          <p:cNvSpPr>
            <a:spLocks noGrp="1"/>
          </p:cNvSpPr>
          <p:nvPr>
            <p:ph idx="1"/>
          </p:nvPr>
        </p:nvSpPr>
        <p:spPr>
          <a:xfrm>
            <a:off x="877166" y="2057984"/>
            <a:ext cx="10515600" cy="2106053"/>
          </a:xfrm>
        </p:spPr>
        <p:txBody>
          <a:bodyPr>
            <a:normAutofit/>
          </a:bodyPr>
          <a:lstStyle/>
          <a:p>
            <a:r>
              <a:rPr lang="en-US" dirty="0"/>
              <a:t>Biases reflect prior linguistic experiences. Consistent with the idea that English is a verb-framed language, participants showed a stronger effect for the mapping of action onto manner than effect onto path. </a:t>
            </a:r>
          </a:p>
        </p:txBody>
      </p:sp>
      <p:sp>
        <p:nvSpPr>
          <p:cNvPr id="12" name="Title 1"/>
          <p:cNvSpPr>
            <a:spLocks noGrp="1"/>
          </p:cNvSpPr>
          <p:nvPr>
            <p:ph type="title"/>
          </p:nvPr>
        </p:nvSpPr>
        <p:spPr>
          <a:xfrm>
            <a:off x="499600" y="1124962"/>
            <a:ext cx="10380435" cy="833544"/>
          </a:xfrm>
        </p:spPr>
        <p:txBody>
          <a:bodyPr>
            <a:normAutofit/>
          </a:bodyPr>
          <a:lstStyle/>
          <a:p>
            <a:r>
              <a:rPr lang="en-US" dirty="0">
                <a:latin typeface="Arial" panose="020B0604020202020204" pitchFamily="34" charset="0"/>
                <a:cs typeface="Arial" panose="020B0604020202020204" pitchFamily="34" charset="0"/>
              </a:rPr>
              <a:t>Conclusions</a:t>
            </a:r>
          </a:p>
        </p:txBody>
      </p:sp>
    </p:spTree>
    <p:extLst>
      <p:ext uri="{BB962C8B-B14F-4D97-AF65-F5344CB8AC3E}">
        <p14:creationId xmlns:p14="http://schemas.microsoft.com/office/powerpoint/2010/main" val="4035864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549"/>
            <a:ext cx="12191999" cy="890516"/>
          </a:xfrm>
          <a:prstGeom prst="rect">
            <a:avLst/>
          </a:prstGeom>
          <a:solidFill>
            <a:schemeClr val="accent1">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TextBox 4"/>
          <p:cNvSpPr txBox="1"/>
          <p:nvPr/>
        </p:nvSpPr>
        <p:spPr>
          <a:xfrm>
            <a:off x="8921172" y="379153"/>
            <a:ext cx="2396121" cy="646331"/>
          </a:xfrm>
          <a:prstGeom prst="rect">
            <a:avLst/>
          </a:prstGeom>
          <a:noFill/>
        </p:spPr>
        <p:txBody>
          <a:bodyPr wrap="square" rtlCol="0">
            <a:spAutoFit/>
          </a:bodyPr>
          <a:lstStyle/>
          <a:p>
            <a:r>
              <a:rPr lang="en-US" sz="3600" dirty="0">
                <a:solidFill>
                  <a:srgbClr val="002060"/>
                </a:solidFill>
                <a:latin typeface="Aharoni" panose="02010803020104030203" pitchFamily="2" charset="-79"/>
                <a:cs typeface="Aharoni" panose="02010803020104030203" pitchFamily="2" charset="-79"/>
              </a:rPr>
              <a:t>Discussion</a:t>
            </a:r>
          </a:p>
        </p:txBody>
      </p:sp>
      <p:sp>
        <p:nvSpPr>
          <p:cNvPr id="9" name="TextBox 8"/>
          <p:cNvSpPr txBox="1"/>
          <p:nvPr/>
        </p:nvSpPr>
        <p:spPr>
          <a:xfrm>
            <a:off x="4119930" y="502264"/>
            <a:ext cx="1638300"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Method</a:t>
            </a:r>
          </a:p>
        </p:txBody>
      </p:sp>
      <p:sp>
        <p:nvSpPr>
          <p:cNvPr id="10" name="TextBox 9"/>
          <p:cNvSpPr txBox="1"/>
          <p:nvPr/>
        </p:nvSpPr>
        <p:spPr>
          <a:xfrm>
            <a:off x="877166" y="502264"/>
            <a:ext cx="2234819"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Background</a:t>
            </a:r>
          </a:p>
        </p:txBody>
      </p:sp>
      <p:sp>
        <p:nvSpPr>
          <p:cNvPr id="11" name="TextBox 10"/>
          <p:cNvSpPr txBox="1"/>
          <p:nvPr/>
        </p:nvSpPr>
        <p:spPr>
          <a:xfrm>
            <a:off x="6531992" y="502264"/>
            <a:ext cx="1514475"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Results</a:t>
            </a:r>
          </a:p>
        </p:txBody>
      </p:sp>
      <p:sp>
        <p:nvSpPr>
          <p:cNvPr id="7" name="Title 1"/>
          <p:cNvSpPr>
            <a:spLocks noGrp="1"/>
          </p:cNvSpPr>
          <p:nvPr>
            <p:ph type="title"/>
          </p:nvPr>
        </p:nvSpPr>
        <p:spPr>
          <a:xfrm>
            <a:off x="499600" y="1124962"/>
            <a:ext cx="10380435" cy="833544"/>
          </a:xfrm>
        </p:spPr>
        <p:txBody>
          <a:bodyPr>
            <a:normAutofit/>
          </a:bodyPr>
          <a:lstStyle/>
          <a:p>
            <a:r>
              <a:rPr lang="en-US" dirty="0">
                <a:latin typeface="Arial" panose="020B0604020202020204" pitchFamily="34" charset="0"/>
                <a:cs typeface="Arial" panose="020B0604020202020204" pitchFamily="34" charset="0"/>
              </a:rPr>
              <a:t>Future Directions</a:t>
            </a:r>
          </a:p>
        </p:txBody>
      </p:sp>
      <p:sp>
        <p:nvSpPr>
          <p:cNvPr id="8" name="Content Placeholder 2"/>
          <p:cNvSpPr>
            <a:spLocks noGrp="1"/>
          </p:cNvSpPr>
          <p:nvPr>
            <p:ph idx="1"/>
          </p:nvPr>
        </p:nvSpPr>
        <p:spPr>
          <a:xfrm>
            <a:off x="838199" y="2057984"/>
            <a:ext cx="10515600" cy="2846988"/>
          </a:xfrm>
        </p:spPr>
        <p:txBody>
          <a:bodyPr>
            <a:normAutofit lnSpcReduction="10000"/>
          </a:bodyPr>
          <a:lstStyle/>
          <a:p>
            <a:r>
              <a:rPr lang="en-US" dirty="0"/>
              <a:t>Exploring whether there is a correlation between the strength of biases in the base phase and children’s responses in the extension phase</a:t>
            </a:r>
          </a:p>
          <a:p>
            <a:endParaRPr lang="en-US" dirty="0"/>
          </a:p>
          <a:p>
            <a:r>
              <a:rPr lang="en-US" dirty="0"/>
              <a:t>The next stage of the experiment involves examining whether evidence for manner and path in the base phase can be mapped onto action and effect in the extension phase. </a:t>
            </a:r>
          </a:p>
          <a:p>
            <a:pPr marL="0" indent="0">
              <a:buNone/>
            </a:pPr>
            <a:endParaRPr lang="en-US" dirty="0"/>
          </a:p>
          <a:p>
            <a:pPr marL="0" indent="0">
              <a:buNone/>
            </a:pPr>
            <a:endParaRPr lang="en-US" dirty="0"/>
          </a:p>
          <a:p>
            <a:pPr marL="0" indent="0">
              <a:buNone/>
            </a:pPr>
            <a:endParaRPr lang="en-US" dirty="0"/>
          </a:p>
        </p:txBody>
      </p:sp>
      <p:sp>
        <p:nvSpPr>
          <p:cNvPr id="2" name="Rectangle 1"/>
          <p:cNvSpPr/>
          <p:nvPr/>
        </p:nvSpPr>
        <p:spPr>
          <a:xfrm>
            <a:off x="3662672" y="4841675"/>
            <a:ext cx="1157106" cy="67984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solidFill>
                  <a:schemeClr val="tx1"/>
                </a:solidFill>
              </a:rPr>
              <a:t>Action</a:t>
            </a:r>
          </a:p>
        </p:txBody>
      </p:sp>
      <p:sp>
        <p:nvSpPr>
          <p:cNvPr id="12" name="Rectangle 11"/>
          <p:cNvSpPr/>
          <p:nvPr/>
        </p:nvSpPr>
        <p:spPr>
          <a:xfrm>
            <a:off x="3640334" y="5620999"/>
            <a:ext cx="1179444" cy="67984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solidFill>
                  <a:schemeClr val="tx1"/>
                </a:solidFill>
              </a:rPr>
              <a:t>Effect</a:t>
            </a:r>
          </a:p>
        </p:txBody>
      </p:sp>
      <p:sp>
        <p:nvSpPr>
          <p:cNvPr id="13" name="Rectangle 12"/>
          <p:cNvSpPr/>
          <p:nvPr/>
        </p:nvSpPr>
        <p:spPr>
          <a:xfrm>
            <a:off x="6674925" y="4841675"/>
            <a:ext cx="1157106" cy="67984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solidFill>
                  <a:schemeClr val="tx1"/>
                </a:solidFill>
              </a:rPr>
              <a:t>Manner</a:t>
            </a:r>
          </a:p>
        </p:txBody>
      </p:sp>
      <p:sp>
        <p:nvSpPr>
          <p:cNvPr id="14" name="Rectangle 13"/>
          <p:cNvSpPr/>
          <p:nvPr/>
        </p:nvSpPr>
        <p:spPr>
          <a:xfrm>
            <a:off x="6674925" y="5611732"/>
            <a:ext cx="1179444" cy="67984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solidFill>
                  <a:schemeClr val="tx1"/>
                </a:solidFill>
              </a:rPr>
              <a:t>Path</a:t>
            </a:r>
          </a:p>
        </p:txBody>
      </p:sp>
      <p:sp>
        <p:nvSpPr>
          <p:cNvPr id="16" name="Right Arrow 15"/>
          <p:cNvSpPr/>
          <p:nvPr/>
        </p:nvSpPr>
        <p:spPr>
          <a:xfrm>
            <a:off x="4998463" y="4876798"/>
            <a:ext cx="1428837" cy="3048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ight Arrow 16"/>
          <p:cNvSpPr/>
          <p:nvPr/>
        </p:nvSpPr>
        <p:spPr>
          <a:xfrm>
            <a:off x="5032933" y="5646855"/>
            <a:ext cx="1428837" cy="3048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ight Arrow 18"/>
          <p:cNvSpPr/>
          <p:nvPr/>
        </p:nvSpPr>
        <p:spPr>
          <a:xfrm rot="10800000">
            <a:off x="4998462" y="5216721"/>
            <a:ext cx="1428837" cy="304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ight Arrow 19"/>
          <p:cNvSpPr/>
          <p:nvPr/>
        </p:nvSpPr>
        <p:spPr>
          <a:xfrm rot="10800000">
            <a:off x="4994801" y="5977511"/>
            <a:ext cx="1428837" cy="304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0713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549"/>
            <a:ext cx="12191999" cy="890516"/>
          </a:xfrm>
          <a:prstGeom prst="rect">
            <a:avLst/>
          </a:prstGeom>
          <a:solidFill>
            <a:schemeClr val="accent1">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TextBox 4"/>
          <p:cNvSpPr txBox="1"/>
          <p:nvPr/>
        </p:nvSpPr>
        <p:spPr>
          <a:xfrm>
            <a:off x="8921172" y="379153"/>
            <a:ext cx="2396121" cy="646331"/>
          </a:xfrm>
          <a:prstGeom prst="rect">
            <a:avLst/>
          </a:prstGeom>
          <a:noFill/>
        </p:spPr>
        <p:txBody>
          <a:bodyPr wrap="square" rtlCol="0">
            <a:spAutoFit/>
          </a:bodyPr>
          <a:lstStyle/>
          <a:p>
            <a:r>
              <a:rPr lang="en-US" sz="3600" dirty="0">
                <a:solidFill>
                  <a:srgbClr val="002060"/>
                </a:solidFill>
                <a:latin typeface="Aharoni" panose="02010803020104030203" pitchFamily="2" charset="-79"/>
                <a:cs typeface="Aharoni" panose="02010803020104030203" pitchFamily="2" charset="-79"/>
              </a:rPr>
              <a:t>Discussion</a:t>
            </a:r>
          </a:p>
        </p:txBody>
      </p:sp>
      <p:sp>
        <p:nvSpPr>
          <p:cNvPr id="9" name="TextBox 8"/>
          <p:cNvSpPr txBox="1"/>
          <p:nvPr/>
        </p:nvSpPr>
        <p:spPr>
          <a:xfrm>
            <a:off x="4119930" y="502264"/>
            <a:ext cx="1638300"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Method</a:t>
            </a:r>
          </a:p>
        </p:txBody>
      </p:sp>
      <p:sp>
        <p:nvSpPr>
          <p:cNvPr id="10" name="TextBox 9"/>
          <p:cNvSpPr txBox="1"/>
          <p:nvPr/>
        </p:nvSpPr>
        <p:spPr>
          <a:xfrm>
            <a:off x="877166" y="502264"/>
            <a:ext cx="2234819"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Background</a:t>
            </a:r>
          </a:p>
        </p:txBody>
      </p:sp>
      <p:sp>
        <p:nvSpPr>
          <p:cNvPr id="11" name="TextBox 10"/>
          <p:cNvSpPr txBox="1"/>
          <p:nvPr/>
        </p:nvSpPr>
        <p:spPr>
          <a:xfrm>
            <a:off x="6531992" y="502264"/>
            <a:ext cx="1514475"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Results</a:t>
            </a:r>
          </a:p>
        </p:txBody>
      </p:sp>
      <p:sp>
        <p:nvSpPr>
          <p:cNvPr id="7" name="Title 1"/>
          <p:cNvSpPr>
            <a:spLocks noGrp="1"/>
          </p:cNvSpPr>
          <p:nvPr>
            <p:ph type="title"/>
          </p:nvPr>
        </p:nvSpPr>
        <p:spPr>
          <a:xfrm>
            <a:off x="499600" y="1124962"/>
            <a:ext cx="10380435" cy="833544"/>
          </a:xfrm>
        </p:spPr>
        <p:txBody>
          <a:bodyPr>
            <a:normAutofit/>
          </a:bodyPr>
          <a:lstStyle/>
          <a:p>
            <a:r>
              <a:rPr lang="en-US" dirty="0">
                <a:latin typeface="Arial" panose="020B0604020202020204" pitchFamily="34" charset="0"/>
                <a:cs typeface="Arial" panose="020B0604020202020204" pitchFamily="34" charset="0"/>
              </a:rPr>
              <a:t>Future Directions</a:t>
            </a:r>
          </a:p>
        </p:txBody>
      </p:sp>
      <p:sp>
        <p:nvSpPr>
          <p:cNvPr id="8" name="Content Placeholder 2"/>
          <p:cNvSpPr>
            <a:spLocks noGrp="1"/>
          </p:cNvSpPr>
          <p:nvPr>
            <p:ph idx="1"/>
          </p:nvPr>
        </p:nvSpPr>
        <p:spPr>
          <a:xfrm>
            <a:off x="838199" y="2057984"/>
            <a:ext cx="10515600" cy="4410526"/>
          </a:xfrm>
        </p:spPr>
        <p:txBody>
          <a:bodyPr/>
          <a:lstStyle/>
          <a:p>
            <a:r>
              <a:rPr lang="en-US" dirty="0"/>
              <a:t>Running the experiment with Spanish-speaking participants to see if there is a reversal in the strength of </a:t>
            </a:r>
            <a:r>
              <a:rPr lang="en-US" i="1" dirty="0"/>
              <a:t>action </a:t>
            </a:r>
            <a:r>
              <a:rPr lang="en-US" sz="2400" i="1" dirty="0">
                <a:sym typeface="Wingdings" panose="05000000000000000000" pitchFamily="2" charset="2"/>
              </a:rPr>
              <a:t></a:t>
            </a:r>
            <a:r>
              <a:rPr lang="en-US" i="1" dirty="0">
                <a:sym typeface="Wingdings" panose="05000000000000000000" pitchFamily="2" charset="2"/>
              </a:rPr>
              <a:t> manner </a:t>
            </a:r>
            <a:r>
              <a:rPr lang="en-US" dirty="0">
                <a:sym typeface="Wingdings" panose="05000000000000000000" pitchFamily="2" charset="2"/>
              </a:rPr>
              <a:t>and </a:t>
            </a:r>
            <a:r>
              <a:rPr lang="en-US" i="1" dirty="0">
                <a:sym typeface="Wingdings" panose="05000000000000000000" pitchFamily="2" charset="2"/>
              </a:rPr>
              <a:t>effect </a:t>
            </a:r>
            <a:r>
              <a:rPr lang="en-US" sz="2400" i="1" dirty="0">
                <a:sym typeface="Wingdings" panose="05000000000000000000" pitchFamily="2" charset="2"/>
              </a:rPr>
              <a:t></a:t>
            </a:r>
            <a:r>
              <a:rPr lang="en-US" i="1" dirty="0">
                <a:sym typeface="Wingdings" panose="05000000000000000000" pitchFamily="2" charset="2"/>
              </a:rPr>
              <a:t> path </a:t>
            </a:r>
            <a:r>
              <a:rPr lang="en-US" dirty="0">
                <a:sym typeface="Wingdings" panose="05000000000000000000" pitchFamily="2" charset="2"/>
              </a:rPr>
              <a:t>bias. </a:t>
            </a:r>
          </a:p>
          <a:p>
            <a:endParaRPr lang="en-US" dirty="0">
              <a:sym typeface="Wingdings" panose="05000000000000000000" pitchFamily="2" charset="2"/>
            </a:endParaRPr>
          </a:p>
          <a:p>
            <a:r>
              <a:rPr lang="en-US" dirty="0">
                <a:sym typeface="Wingdings" panose="05000000000000000000" pitchFamily="2" charset="2"/>
              </a:rPr>
              <a:t>Investigating whether the action/effect and manner/path concepts are consistent with the two-streams hypothesis and whether they depend on cortical regions in the ‘what’ and ‘where’ pathways</a:t>
            </a:r>
            <a:endParaRPr lang="en-US" dirty="0"/>
          </a:p>
        </p:txBody>
      </p:sp>
    </p:spTree>
    <p:extLst>
      <p:ext uri="{BB962C8B-B14F-4D97-AF65-F5344CB8AC3E}">
        <p14:creationId xmlns:p14="http://schemas.microsoft.com/office/powerpoint/2010/main" val="2068830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12191999" cy="890516"/>
          </a:xfrm>
          <a:prstGeom prst="rect">
            <a:avLst/>
          </a:prstGeom>
          <a:solidFill>
            <a:schemeClr val="accent1">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TextBox 4"/>
          <p:cNvSpPr txBox="1"/>
          <p:nvPr/>
        </p:nvSpPr>
        <p:spPr>
          <a:xfrm>
            <a:off x="656889" y="388574"/>
            <a:ext cx="2891620" cy="646331"/>
          </a:xfrm>
          <a:prstGeom prst="rect">
            <a:avLst/>
          </a:prstGeom>
          <a:noFill/>
        </p:spPr>
        <p:txBody>
          <a:bodyPr wrap="square" rtlCol="0">
            <a:spAutoFit/>
          </a:bodyPr>
          <a:lstStyle/>
          <a:p>
            <a:r>
              <a:rPr lang="en-US" sz="3600" dirty="0">
                <a:solidFill>
                  <a:srgbClr val="002060"/>
                </a:solidFill>
                <a:latin typeface="Aharoni" panose="02010803020104030203" pitchFamily="2" charset="-79"/>
                <a:cs typeface="Aharoni" panose="02010803020104030203" pitchFamily="2" charset="-79"/>
              </a:rPr>
              <a:t>Background</a:t>
            </a:r>
          </a:p>
        </p:txBody>
      </p:sp>
      <p:sp>
        <p:nvSpPr>
          <p:cNvPr id="6" name="TextBox 5"/>
          <p:cNvSpPr txBox="1"/>
          <p:nvPr/>
        </p:nvSpPr>
        <p:spPr>
          <a:xfrm>
            <a:off x="4304631" y="502264"/>
            <a:ext cx="1638300"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Method</a:t>
            </a:r>
          </a:p>
        </p:txBody>
      </p:sp>
      <p:sp>
        <p:nvSpPr>
          <p:cNvPr id="7" name="TextBox 6"/>
          <p:cNvSpPr txBox="1"/>
          <p:nvPr/>
        </p:nvSpPr>
        <p:spPr>
          <a:xfrm>
            <a:off x="6836792" y="502264"/>
            <a:ext cx="1514475"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Results</a:t>
            </a:r>
          </a:p>
        </p:txBody>
      </p:sp>
      <p:sp>
        <p:nvSpPr>
          <p:cNvPr id="8" name="TextBox 7"/>
          <p:cNvSpPr txBox="1"/>
          <p:nvPr/>
        </p:nvSpPr>
        <p:spPr>
          <a:xfrm>
            <a:off x="9245128" y="502264"/>
            <a:ext cx="2190750"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Discussion</a:t>
            </a:r>
          </a:p>
        </p:txBody>
      </p:sp>
      <p:pic>
        <p:nvPicPr>
          <p:cNvPr id="10" name="poker.empty.trash.5s">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2885948" y="1407068"/>
            <a:ext cx="6359180" cy="4768950"/>
          </a:xfrm>
        </p:spPr>
      </p:pic>
    </p:spTree>
    <p:extLst>
      <p:ext uri="{BB962C8B-B14F-4D97-AF65-F5344CB8AC3E}">
        <p14:creationId xmlns:p14="http://schemas.microsoft.com/office/powerpoint/2010/main" val="241157664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0"/>
                                        </p:tgtEl>
                                      </p:cBhvr>
                                    </p:cmd>
                                  </p:childTnLst>
                                </p:cTn>
                              </p:par>
                            </p:childTnLst>
                          </p:cTn>
                        </p:par>
                      </p:childTnLst>
                    </p:cTn>
                  </p:par>
                </p:childTnLst>
              </p:cTn>
              <p:nextCondLst>
                <p:cond evt="onClick" delay="0">
                  <p:tgtEl>
                    <p:spTgt spid="10"/>
                  </p:tgtEl>
                </p:cond>
              </p:nextCondLst>
            </p:seq>
            <p:video>
              <p:cMediaNode vol="80000">
                <p:cTn id="7" fill="hold" display="0">
                  <p:stCondLst>
                    <p:cond delay="indefinite"/>
                  </p:stCondLst>
                </p:cTn>
                <p:tgtEl>
                  <p:spTgt spid="10"/>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12191999" cy="890516"/>
          </a:xfrm>
          <a:prstGeom prst="rect">
            <a:avLst/>
          </a:prstGeom>
          <a:solidFill>
            <a:schemeClr val="accent1">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TextBox 4"/>
          <p:cNvSpPr txBox="1"/>
          <p:nvPr/>
        </p:nvSpPr>
        <p:spPr>
          <a:xfrm>
            <a:off x="656889" y="388574"/>
            <a:ext cx="2891620" cy="646331"/>
          </a:xfrm>
          <a:prstGeom prst="rect">
            <a:avLst/>
          </a:prstGeom>
          <a:noFill/>
        </p:spPr>
        <p:txBody>
          <a:bodyPr wrap="square" rtlCol="0">
            <a:spAutoFit/>
          </a:bodyPr>
          <a:lstStyle/>
          <a:p>
            <a:r>
              <a:rPr lang="en-US" sz="3600" dirty="0">
                <a:solidFill>
                  <a:srgbClr val="002060"/>
                </a:solidFill>
                <a:latin typeface="Aharoni" panose="02010803020104030203" pitchFamily="2" charset="-79"/>
                <a:cs typeface="Aharoni" panose="02010803020104030203" pitchFamily="2" charset="-79"/>
              </a:rPr>
              <a:t>Background</a:t>
            </a:r>
          </a:p>
        </p:txBody>
      </p:sp>
      <p:sp>
        <p:nvSpPr>
          <p:cNvPr id="6" name="TextBox 5"/>
          <p:cNvSpPr txBox="1"/>
          <p:nvPr/>
        </p:nvSpPr>
        <p:spPr>
          <a:xfrm>
            <a:off x="4304631" y="502264"/>
            <a:ext cx="1638300"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Method</a:t>
            </a:r>
          </a:p>
        </p:txBody>
      </p:sp>
      <p:sp>
        <p:nvSpPr>
          <p:cNvPr id="7" name="TextBox 6"/>
          <p:cNvSpPr txBox="1"/>
          <p:nvPr/>
        </p:nvSpPr>
        <p:spPr>
          <a:xfrm>
            <a:off x="6836792" y="502264"/>
            <a:ext cx="1514475"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Results</a:t>
            </a:r>
          </a:p>
        </p:txBody>
      </p:sp>
      <p:sp>
        <p:nvSpPr>
          <p:cNvPr id="8" name="TextBox 7"/>
          <p:cNvSpPr txBox="1"/>
          <p:nvPr/>
        </p:nvSpPr>
        <p:spPr>
          <a:xfrm>
            <a:off x="9245128" y="502264"/>
            <a:ext cx="2190750"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Discussion</a:t>
            </a:r>
          </a:p>
        </p:txBody>
      </p:sp>
      <p:sp>
        <p:nvSpPr>
          <p:cNvPr id="3" name="Content Placeholder 2"/>
          <p:cNvSpPr>
            <a:spLocks noGrp="1"/>
          </p:cNvSpPr>
          <p:nvPr>
            <p:ph idx="1"/>
          </p:nvPr>
        </p:nvSpPr>
        <p:spPr>
          <a:xfrm>
            <a:off x="838200" y="2192952"/>
            <a:ext cx="10515600" cy="4056615"/>
          </a:xfrm>
        </p:spPr>
        <p:txBody>
          <a:bodyPr/>
          <a:lstStyle/>
          <a:p>
            <a:r>
              <a:rPr lang="en-US" dirty="0"/>
              <a:t>Infants as young as 14 months old can distinguish between action and outcome when watching others perform a task </a:t>
            </a:r>
            <a:r>
              <a:rPr lang="en-US" sz="2400" dirty="0"/>
              <a:t>(</a:t>
            </a:r>
            <a:r>
              <a:rPr lang="en-US" sz="2400" dirty="0" err="1"/>
              <a:t>Gergely</a:t>
            </a:r>
            <a:r>
              <a:rPr lang="en-US" sz="2400" dirty="0"/>
              <a:t>, </a:t>
            </a:r>
            <a:r>
              <a:rPr lang="en-US" sz="2400" dirty="0" err="1"/>
              <a:t>Bekkering</a:t>
            </a:r>
            <a:r>
              <a:rPr lang="en-US" sz="2400" dirty="0"/>
              <a:t> &amp; </a:t>
            </a:r>
            <a:r>
              <a:rPr lang="en-US" sz="2400" dirty="0" err="1"/>
              <a:t>Király</a:t>
            </a:r>
            <a:r>
              <a:rPr lang="en-US" sz="2400" dirty="0"/>
              <a:t>, 2002) </a:t>
            </a:r>
          </a:p>
          <a:p>
            <a:endParaRPr lang="en-US" dirty="0"/>
          </a:p>
        </p:txBody>
      </p:sp>
      <p:sp>
        <p:nvSpPr>
          <p:cNvPr id="11" name="Title 1"/>
          <p:cNvSpPr>
            <a:spLocks noGrp="1"/>
          </p:cNvSpPr>
          <p:nvPr>
            <p:ph type="title"/>
          </p:nvPr>
        </p:nvSpPr>
        <p:spPr>
          <a:xfrm>
            <a:off x="499599" y="1124962"/>
            <a:ext cx="11599635" cy="833544"/>
          </a:xfrm>
        </p:spPr>
        <p:txBody>
          <a:bodyPr>
            <a:normAutofit fontScale="90000"/>
          </a:bodyPr>
          <a:lstStyle/>
          <a:p>
            <a:r>
              <a:rPr lang="en-US" dirty="0">
                <a:latin typeface="Arial" panose="020B0604020202020204" pitchFamily="34" charset="0"/>
                <a:cs typeface="Arial" panose="020B0604020202020204" pitchFamily="34" charset="0"/>
              </a:rPr>
              <a:t>Early conceptual development of action and effect</a:t>
            </a:r>
          </a:p>
        </p:txBody>
      </p:sp>
    </p:spTree>
    <p:extLst>
      <p:ext uri="{BB962C8B-B14F-4D97-AF65-F5344CB8AC3E}">
        <p14:creationId xmlns:p14="http://schemas.microsoft.com/office/powerpoint/2010/main" val="552823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12191999" cy="890516"/>
          </a:xfrm>
          <a:prstGeom prst="rect">
            <a:avLst/>
          </a:prstGeom>
          <a:solidFill>
            <a:schemeClr val="accent1">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TextBox 4"/>
          <p:cNvSpPr txBox="1"/>
          <p:nvPr/>
        </p:nvSpPr>
        <p:spPr>
          <a:xfrm>
            <a:off x="656889" y="388574"/>
            <a:ext cx="2891620" cy="646331"/>
          </a:xfrm>
          <a:prstGeom prst="rect">
            <a:avLst/>
          </a:prstGeom>
          <a:noFill/>
        </p:spPr>
        <p:txBody>
          <a:bodyPr wrap="square" rtlCol="0">
            <a:spAutoFit/>
          </a:bodyPr>
          <a:lstStyle/>
          <a:p>
            <a:r>
              <a:rPr lang="en-US" sz="3600" dirty="0">
                <a:solidFill>
                  <a:srgbClr val="002060"/>
                </a:solidFill>
                <a:latin typeface="Aharoni" panose="02010803020104030203" pitchFamily="2" charset="-79"/>
                <a:cs typeface="Aharoni" panose="02010803020104030203" pitchFamily="2" charset="-79"/>
              </a:rPr>
              <a:t>Background</a:t>
            </a:r>
          </a:p>
        </p:txBody>
      </p:sp>
      <p:sp>
        <p:nvSpPr>
          <p:cNvPr id="6" name="TextBox 5"/>
          <p:cNvSpPr txBox="1"/>
          <p:nvPr/>
        </p:nvSpPr>
        <p:spPr>
          <a:xfrm>
            <a:off x="4304631" y="502264"/>
            <a:ext cx="1638300"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Method</a:t>
            </a:r>
          </a:p>
        </p:txBody>
      </p:sp>
      <p:sp>
        <p:nvSpPr>
          <p:cNvPr id="7" name="TextBox 6"/>
          <p:cNvSpPr txBox="1"/>
          <p:nvPr/>
        </p:nvSpPr>
        <p:spPr>
          <a:xfrm>
            <a:off x="6836792" y="502264"/>
            <a:ext cx="1514475"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Results</a:t>
            </a:r>
          </a:p>
        </p:txBody>
      </p:sp>
      <p:sp>
        <p:nvSpPr>
          <p:cNvPr id="8" name="TextBox 7"/>
          <p:cNvSpPr txBox="1"/>
          <p:nvPr/>
        </p:nvSpPr>
        <p:spPr>
          <a:xfrm>
            <a:off x="9245128" y="502264"/>
            <a:ext cx="2190750"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Discussion</a:t>
            </a:r>
          </a:p>
        </p:txBody>
      </p:sp>
      <p:sp>
        <p:nvSpPr>
          <p:cNvPr id="2" name="Title 1"/>
          <p:cNvSpPr>
            <a:spLocks noGrp="1"/>
          </p:cNvSpPr>
          <p:nvPr>
            <p:ph type="title"/>
          </p:nvPr>
        </p:nvSpPr>
        <p:spPr>
          <a:xfrm>
            <a:off x="499600" y="1124962"/>
            <a:ext cx="10936278" cy="833544"/>
          </a:xfrm>
        </p:spPr>
        <p:txBody>
          <a:bodyPr>
            <a:normAutofit fontScale="90000"/>
          </a:bodyPr>
          <a:lstStyle/>
          <a:p>
            <a:r>
              <a:rPr lang="en-US" dirty="0">
                <a:latin typeface="Arial" panose="020B0604020202020204" pitchFamily="34" charset="0"/>
                <a:cs typeface="Arial" panose="020B0604020202020204" pitchFamily="34" charset="0"/>
              </a:rPr>
              <a:t>Conceptual mapping onto semantic categories</a:t>
            </a:r>
          </a:p>
        </p:txBody>
      </p:sp>
      <p:sp>
        <p:nvSpPr>
          <p:cNvPr id="3" name="Content Placeholder 2"/>
          <p:cNvSpPr>
            <a:spLocks noGrp="1"/>
          </p:cNvSpPr>
          <p:nvPr>
            <p:ph idx="1"/>
          </p:nvPr>
        </p:nvSpPr>
        <p:spPr>
          <a:xfrm>
            <a:off x="455033" y="2192952"/>
            <a:ext cx="4668748" cy="3615842"/>
          </a:xfrm>
        </p:spPr>
        <p:txBody>
          <a:bodyPr>
            <a:normAutofit/>
          </a:bodyPr>
          <a:lstStyle/>
          <a:p>
            <a:pPr marL="0" indent="0" algn="ctr">
              <a:buNone/>
            </a:pPr>
            <a:r>
              <a:rPr lang="en-US" b="1" dirty="0"/>
              <a:t>Verb framed languages </a:t>
            </a:r>
          </a:p>
          <a:p>
            <a:r>
              <a:rPr lang="en-US" dirty="0"/>
              <a:t>Most verbs encode manner</a:t>
            </a:r>
          </a:p>
          <a:p>
            <a:r>
              <a:rPr lang="en-US" dirty="0"/>
              <a:t>Path is often encoded in the prepositional phrase</a:t>
            </a:r>
          </a:p>
          <a:p>
            <a:pPr marL="0" indent="0">
              <a:buNone/>
            </a:pPr>
            <a:endParaRPr lang="en-US" dirty="0"/>
          </a:p>
          <a:p>
            <a:r>
              <a:rPr lang="en-US" dirty="0"/>
              <a:t>Example: English </a:t>
            </a:r>
          </a:p>
          <a:p>
            <a:pPr marL="0" indent="0">
              <a:buNone/>
            </a:pPr>
            <a:r>
              <a:rPr lang="en-US" dirty="0"/>
              <a:t>“</a:t>
            </a:r>
            <a:r>
              <a:rPr lang="en-US" i="1" dirty="0"/>
              <a:t>She</a:t>
            </a:r>
            <a:r>
              <a:rPr lang="en-US" b="1" i="1" dirty="0"/>
              <a:t> </a:t>
            </a:r>
            <a:r>
              <a:rPr lang="en-US" b="1" i="1" dirty="0">
                <a:solidFill>
                  <a:srgbClr val="00B050"/>
                </a:solidFill>
              </a:rPr>
              <a:t>ran</a:t>
            </a:r>
            <a:r>
              <a:rPr lang="en-US" b="1" i="1" dirty="0"/>
              <a:t> </a:t>
            </a:r>
            <a:r>
              <a:rPr lang="en-US" b="1" i="1" dirty="0">
                <a:solidFill>
                  <a:srgbClr val="0070C0"/>
                </a:solidFill>
              </a:rPr>
              <a:t>out of</a:t>
            </a:r>
            <a:r>
              <a:rPr lang="en-US" i="1" dirty="0">
                <a:solidFill>
                  <a:srgbClr val="0070C0"/>
                </a:solidFill>
              </a:rPr>
              <a:t> </a:t>
            </a:r>
            <a:r>
              <a:rPr lang="en-US" i="1" dirty="0"/>
              <a:t>the room</a:t>
            </a:r>
            <a:r>
              <a:rPr lang="en-US" dirty="0"/>
              <a:t>”. </a:t>
            </a:r>
          </a:p>
        </p:txBody>
      </p:sp>
      <p:sp>
        <p:nvSpPr>
          <p:cNvPr id="11" name="Content Placeholder 2"/>
          <p:cNvSpPr txBox="1">
            <a:spLocks/>
          </p:cNvSpPr>
          <p:nvPr/>
        </p:nvSpPr>
        <p:spPr>
          <a:xfrm>
            <a:off x="6096000" y="2188608"/>
            <a:ext cx="5273617" cy="39338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dirty="0"/>
              <a:t>Satellite framed languages </a:t>
            </a:r>
          </a:p>
          <a:p>
            <a:r>
              <a:rPr lang="en-US" dirty="0"/>
              <a:t>Most verbs encode path</a:t>
            </a:r>
          </a:p>
          <a:p>
            <a:r>
              <a:rPr lang="en-US" dirty="0"/>
              <a:t>Manner is often encoded in the prepositional phrase</a:t>
            </a:r>
          </a:p>
          <a:p>
            <a:pPr marL="0" indent="0">
              <a:buNone/>
            </a:pPr>
            <a:endParaRPr lang="en-US" dirty="0"/>
          </a:p>
          <a:p>
            <a:r>
              <a:rPr lang="en-US" dirty="0"/>
              <a:t>Example: Spanish</a:t>
            </a:r>
          </a:p>
          <a:p>
            <a:pPr marL="0" indent="0">
              <a:buNone/>
            </a:pPr>
            <a:r>
              <a:rPr lang="en-US" dirty="0"/>
              <a:t>“</a:t>
            </a:r>
            <a:r>
              <a:rPr lang="en-US" i="1" dirty="0"/>
              <a:t>Ella</a:t>
            </a:r>
            <a:r>
              <a:rPr lang="en-US" b="1" i="1" dirty="0"/>
              <a:t> </a:t>
            </a:r>
            <a:r>
              <a:rPr lang="en-US" b="1" i="1" dirty="0" err="1">
                <a:solidFill>
                  <a:srgbClr val="0070C0"/>
                </a:solidFill>
              </a:rPr>
              <a:t>salió</a:t>
            </a:r>
            <a:r>
              <a:rPr lang="en-US" b="1" i="1" dirty="0"/>
              <a:t> </a:t>
            </a:r>
            <a:r>
              <a:rPr lang="en-US" i="1" dirty="0"/>
              <a:t>del </a:t>
            </a:r>
            <a:r>
              <a:rPr lang="en-US" i="1" dirty="0" err="1"/>
              <a:t>cuarto</a:t>
            </a:r>
            <a:r>
              <a:rPr lang="en-US" i="1" dirty="0"/>
              <a:t> </a:t>
            </a:r>
            <a:r>
              <a:rPr lang="en-US" b="1" i="1" dirty="0" err="1">
                <a:solidFill>
                  <a:srgbClr val="00B050"/>
                </a:solidFill>
              </a:rPr>
              <a:t>corriendo</a:t>
            </a:r>
            <a:r>
              <a:rPr lang="en-US" dirty="0"/>
              <a:t>”. </a:t>
            </a:r>
          </a:p>
        </p:txBody>
      </p:sp>
      <p:sp>
        <p:nvSpPr>
          <p:cNvPr id="12" name="Right Brace 11"/>
          <p:cNvSpPr/>
          <p:nvPr/>
        </p:nvSpPr>
        <p:spPr>
          <a:xfrm rot="5400000">
            <a:off x="991284" y="5222961"/>
            <a:ext cx="432875" cy="1101666"/>
          </a:xfrm>
          <a:prstGeom prst="rightBrace">
            <a:avLst>
              <a:gd name="adj1" fmla="val 30264"/>
              <a:gd name="adj2" fmla="val 50000"/>
            </a:avLst>
          </a:prstGeom>
          <a:noFill/>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ysClr val="windowText" lastClr="000000"/>
              </a:solidFill>
            </a:endParaRPr>
          </a:p>
        </p:txBody>
      </p:sp>
      <p:sp>
        <p:nvSpPr>
          <p:cNvPr id="13" name="Right Brace 12"/>
          <p:cNvSpPr/>
          <p:nvPr/>
        </p:nvSpPr>
        <p:spPr>
          <a:xfrm rot="5400000">
            <a:off x="2864238" y="4653530"/>
            <a:ext cx="432875" cy="2240532"/>
          </a:xfrm>
          <a:prstGeom prst="rightBrace">
            <a:avLst>
              <a:gd name="adj1" fmla="val 30264"/>
              <a:gd name="adj2" fmla="val 50000"/>
            </a:avLst>
          </a:prstGeom>
          <a:noFill/>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ysClr val="windowText" lastClr="000000"/>
              </a:solidFill>
            </a:endParaRPr>
          </a:p>
        </p:txBody>
      </p:sp>
      <p:sp>
        <p:nvSpPr>
          <p:cNvPr id="14" name="Right Brace 13"/>
          <p:cNvSpPr/>
          <p:nvPr/>
        </p:nvSpPr>
        <p:spPr>
          <a:xfrm rot="5400000">
            <a:off x="9016559" y="4360540"/>
            <a:ext cx="432875" cy="2896510"/>
          </a:xfrm>
          <a:prstGeom prst="rightBrace">
            <a:avLst>
              <a:gd name="adj1" fmla="val 30264"/>
              <a:gd name="adj2" fmla="val 50000"/>
            </a:avLst>
          </a:prstGeom>
          <a:noFill/>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ysClr val="windowText" lastClr="000000"/>
              </a:solidFill>
            </a:endParaRPr>
          </a:p>
        </p:txBody>
      </p:sp>
      <p:sp>
        <p:nvSpPr>
          <p:cNvPr id="15" name="Right Brace 14"/>
          <p:cNvSpPr/>
          <p:nvPr/>
        </p:nvSpPr>
        <p:spPr>
          <a:xfrm rot="5400000">
            <a:off x="6812465" y="5238371"/>
            <a:ext cx="412747" cy="1120720"/>
          </a:xfrm>
          <a:prstGeom prst="rightBrace">
            <a:avLst>
              <a:gd name="adj1" fmla="val 30264"/>
              <a:gd name="adj2" fmla="val 50000"/>
            </a:avLst>
          </a:prstGeom>
          <a:noFill/>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ysClr val="windowText" lastClr="000000"/>
              </a:solidFill>
            </a:endParaRPr>
          </a:p>
        </p:txBody>
      </p:sp>
      <p:sp>
        <p:nvSpPr>
          <p:cNvPr id="16" name="TextBox 15"/>
          <p:cNvSpPr txBox="1"/>
          <p:nvPr/>
        </p:nvSpPr>
        <p:spPr>
          <a:xfrm>
            <a:off x="590240" y="6262647"/>
            <a:ext cx="1298713" cy="646331"/>
          </a:xfrm>
          <a:prstGeom prst="rect">
            <a:avLst/>
          </a:prstGeom>
          <a:noFill/>
        </p:spPr>
        <p:txBody>
          <a:bodyPr wrap="square" rtlCol="0">
            <a:spAutoFit/>
          </a:bodyPr>
          <a:lstStyle/>
          <a:p>
            <a:pPr algn="ctr"/>
            <a:r>
              <a:rPr lang="en-US" dirty="0"/>
              <a:t>verb phrase</a:t>
            </a:r>
          </a:p>
          <a:p>
            <a:pPr algn="ctr"/>
            <a:r>
              <a:rPr lang="en-US" dirty="0"/>
              <a:t>(manner)</a:t>
            </a:r>
          </a:p>
        </p:txBody>
      </p:sp>
      <p:sp>
        <p:nvSpPr>
          <p:cNvPr id="17" name="TextBox 16"/>
          <p:cNvSpPr txBox="1"/>
          <p:nvPr/>
        </p:nvSpPr>
        <p:spPr>
          <a:xfrm>
            <a:off x="6458478" y="6291967"/>
            <a:ext cx="1298713" cy="646331"/>
          </a:xfrm>
          <a:prstGeom prst="rect">
            <a:avLst/>
          </a:prstGeom>
          <a:noFill/>
        </p:spPr>
        <p:txBody>
          <a:bodyPr wrap="square" rtlCol="0">
            <a:spAutoFit/>
          </a:bodyPr>
          <a:lstStyle/>
          <a:p>
            <a:pPr algn="ctr"/>
            <a:r>
              <a:rPr lang="en-US" dirty="0"/>
              <a:t>verb phrase</a:t>
            </a:r>
          </a:p>
          <a:p>
            <a:pPr algn="ctr"/>
            <a:r>
              <a:rPr lang="en-US" dirty="0"/>
              <a:t>(path)</a:t>
            </a:r>
          </a:p>
        </p:txBody>
      </p:sp>
      <p:sp>
        <p:nvSpPr>
          <p:cNvPr id="18" name="TextBox 17"/>
          <p:cNvSpPr txBox="1"/>
          <p:nvPr/>
        </p:nvSpPr>
        <p:spPr>
          <a:xfrm>
            <a:off x="2102699" y="6286336"/>
            <a:ext cx="2344222" cy="646331"/>
          </a:xfrm>
          <a:prstGeom prst="rect">
            <a:avLst/>
          </a:prstGeom>
          <a:noFill/>
        </p:spPr>
        <p:txBody>
          <a:bodyPr wrap="square" rtlCol="0">
            <a:spAutoFit/>
          </a:bodyPr>
          <a:lstStyle/>
          <a:p>
            <a:pPr algn="ctr"/>
            <a:r>
              <a:rPr lang="en-US" dirty="0"/>
              <a:t>prepositional phrase</a:t>
            </a:r>
          </a:p>
          <a:p>
            <a:pPr algn="ctr"/>
            <a:r>
              <a:rPr lang="en-US" dirty="0"/>
              <a:t>(path)</a:t>
            </a:r>
          </a:p>
        </p:txBody>
      </p:sp>
      <p:sp>
        <p:nvSpPr>
          <p:cNvPr id="19" name="TextBox 18"/>
          <p:cNvSpPr txBox="1"/>
          <p:nvPr/>
        </p:nvSpPr>
        <p:spPr>
          <a:xfrm>
            <a:off x="8351267" y="6262647"/>
            <a:ext cx="2267710" cy="646331"/>
          </a:xfrm>
          <a:prstGeom prst="rect">
            <a:avLst/>
          </a:prstGeom>
          <a:noFill/>
        </p:spPr>
        <p:txBody>
          <a:bodyPr wrap="square" rtlCol="0">
            <a:spAutoFit/>
          </a:bodyPr>
          <a:lstStyle/>
          <a:p>
            <a:pPr algn="ctr"/>
            <a:r>
              <a:rPr lang="en-US" dirty="0"/>
              <a:t>prepositional phrase</a:t>
            </a:r>
          </a:p>
          <a:p>
            <a:pPr algn="ctr"/>
            <a:r>
              <a:rPr lang="en-US" dirty="0"/>
              <a:t>(manner)</a:t>
            </a:r>
          </a:p>
        </p:txBody>
      </p:sp>
    </p:spTree>
    <p:extLst>
      <p:ext uri="{BB962C8B-B14F-4D97-AF65-F5344CB8AC3E}">
        <p14:creationId xmlns:p14="http://schemas.microsoft.com/office/powerpoint/2010/main" val="232982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15" grpId="0" animBg="1"/>
      <p:bldP spid="17"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12191999" cy="890516"/>
          </a:xfrm>
          <a:prstGeom prst="rect">
            <a:avLst/>
          </a:prstGeom>
          <a:solidFill>
            <a:schemeClr val="accent1">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TextBox 4"/>
          <p:cNvSpPr txBox="1"/>
          <p:nvPr/>
        </p:nvSpPr>
        <p:spPr>
          <a:xfrm>
            <a:off x="656889" y="388574"/>
            <a:ext cx="2891620" cy="646331"/>
          </a:xfrm>
          <a:prstGeom prst="rect">
            <a:avLst/>
          </a:prstGeom>
          <a:noFill/>
        </p:spPr>
        <p:txBody>
          <a:bodyPr wrap="square" rtlCol="0">
            <a:spAutoFit/>
          </a:bodyPr>
          <a:lstStyle/>
          <a:p>
            <a:r>
              <a:rPr lang="en-US" sz="3600" dirty="0">
                <a:solidFill>
                  <a:srgbClr val="002060"/>
                </a:solidFill>
                <a:latin typeface="Aharoni" panose="02010803020104030203" pitchFamily="2" charset="-79"/>
                <a:cs typeface="Aharoni" panose="02010803020104030203" pitchFamily="2" charset="-79"/>
              </a:rPr>
              <a:t>Background</a:t>
            </a:r>
          </a:p>
        </p:txBody>
      </p:sp>
      <p:sp>
        <p:nvSpPr>
          <p:cNvPr id="6" name="TextBox 5"/>
          <p:cNvSpPr txBox="1"/>
          <p:nvPr/>
        </p:nvSpPr>
        <p:spPr>
          <a:xfrm>
            <a:off x="4304631" y="502264"/>
            <a:ext cx="1638300"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Method</a:t>
            </a:r>
          </a:p>
        </p:txBody>
      </p:sp>
      <p:sp>
        <p:nvSpPr>
          <p:cNvPr id="7" name="TextBox 6"/>
          <p:cNvSpPr txBox="1"/>
          <p:nvPr/>
        </p:nvSpPr>
        <p:spPr>
          <a:xfrm>
            <a:off x="6836792" y="502264"/>
            <a:ext cx="1514475"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Results</a:t>
            </a:r>
          </a:p>
        </p:txBody>
      </p:sp>
      <p:sp>
        <p:nvSpPr>
          <p:cNvPr id="8" name="TextBox 7"/>
          <p:cNvSpPr txBox="1"/>
          <p:nvPr/>
        </p:nvSpPr>
        <p:spPr>
          <a:xfrm>
            <a:off x="9245128" y="502264"/>
            <a:ext cx="2190750"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Discussion</a:t>
            </a:r>
          </a:p>
        </p:txBody>
      </p:sp>
      <p:sp>
        <p:nvSpPr>
          <p:cNvPr id="3" name="Content Placeholder 2"/>
          <p:cNvSpPr>
            <a:spLocks noGrp="1"/>
          </p:cNvSpPr>
          <p:nvPr>
            <p:ph idx="1"/>
          </p:nvPr>
        </p:nvSpPr>
        <p:spPr>
          <a:xfrm>
            <a:off x="685131" y="2164980"/>
            <a:ext cx="10515600" cy="4693020"/>
          </a:xfrm>
        </p:spPr>
        <p:txBody>
          <a:bodyPr>
            <a:normAutofit/>
          </a:bodyPr>
          <a:lstStyle/>
          <a:p>
            <a:r>
              <a:rPr lang="en-US" dirty="0"/>
              <a:t>Speech-perception metaphor: Presence of lexicalization biases based on manner and path</a:t>
            </a:r>
          </a:p>
          <a:p>
            <a:r>
              <a:rPr lang="en-US" dirty="0"/>
              <a:t>These biases can be altered with experience. </a:t>
            </a:r>
          </a:p>
          <a:p>
            <a:pPr lvl="1"/>
            <a:r>
              <a:rPr lang="en-US" dirty="0"/>
              <a:t>For example, if children are exposed to many novel verbs that encode path, they develop an effect bias and predict future new words will also encode path (</a:t>
            </a:r>
            <a:r>
              <a:rPr lang="en-US" dirty="0" err="1"/>
              <a:t>Havasi</a:t>
            </a:r>
            <a:r>
              <a:rPr lang="en-US" dirty="0"/>
              <a:t>, Shafto &amp; Snedeker, 2013) </a:t>
            </a:r>
          </a:p>
          <a:p>
            <a:r>
              <a:rPr lang="en-US" dirty="0"/>
              <a:t>Some evidence that adults can map manner/path onto action/effect (</a:t>
            </a:r>
            <a:r>
              <a:rPr lang="en-US" dirty="0" err="1"/>
              <a:t>Geojo</a:t>
            </a:r>
            <a:r>
              <a:rPr lang="en-US" dirty="0"/>
              <a:t>, 2014)</a:t>
            </a:r>
          </a:p>
          <a:p>
            <a:endParaRPr lang="en-US" dirty="0"/>
          </a:p>
        </p:txBody>
      </p:sp>
      <p:sp>
        <p:nvSpPr>
          <p:cNvPr id="9" name="Title 1"/>
          <p:cNvSpPr>
            <a:spLocks noGrp="1"/>
          </p:cNvSpPr>
          <p:nvPr>
            <p:ph type="title"/>
          </p:nvPr>
        </p:nvSpPr>
        <p:spPr>
          <a:xfrm>
            <a:off x="459842" y="1110976"/>
            <a:ext cx="11599635" cy="833544"/>
          </a:xfrm>
        </p:spPr>
        <p:txBody>
          <a:bodyPr>
            <a:normAutofit fontScale="90000"/>
          </a:bodyPr>
          <a:lstStyle/>
          <a:p>
            <a:r>
              <a:rPr lang="en-US" dirty="0">
                <a:latin typeface="Arial" panose="020B0604020202020204" pitchFamily="34" charset="0"/>
                <a:cs typeface="Arial" panose="020B0604020202020204" pitchFamily="34" charset="0"/>
              </a:rPr>
              <a:t>Lexicalization biases and semantic reorganization</a:t>
            </a:r>
          </a:p>
        </p:txBody>
      </p:sp>
    </p:spTree>
    <p:extLst>
      <p:ext uri="{BB962C8B-B14F-4D97-AF65-F5344CB8AC3E}">
        <p14:creationId xmlns:p14="http://schemas.microsoft.com/office/powerpoint/2010/main" val="3285987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12191999" cy="890516"/>
          </a:xfrm>
          <a:prstGeom prst="rect">
            <a:avLst/>
          </a:prstGeom>
          <a:solidFill>
            <a:schemeClr val="accent1">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TextBox 4"/>
          <p:cNvSpPr txBox="1"/>
          <p:nvPr/>
        </p:nvSpPr>
        <p:spPr>
          <a:xfrm>
            <a:off x="656889" y="388574"/>
            <a:ext cx="2891620" cy="646331"/>
          </a:xfrm>
          <a:prstGeom prst="rect">
            <a:avLst/>
          </a:prstGeom>
          <a:noFill/>
        </p:spPr>
        <p:txBody>
          <a:bodyPr wrap="square" rtlCol="0">
            <a:spAutoFit/>
          </a:bodyPr>
          <a:lstStyle/>
          <a:p>
            <a:r>
              <a:rPr lang="en-US" sz="3600" dirty="0">
                <a:solidFill>
                  <a:srgbClr val="002060"/>
                </a:solidFill>
                <a:latin typeface="Aharoni" panose="02010803020104030203" pitchFamily="2" charset="-79"/>
                <a:cs typeface="Aharoni" panose="02010803020104030203" pitchFamily="2" charset="-79"/>
              </a:rPr>
              <a:t>Background</a:t>
            </a:r>
          </a:p>
        </p:txBody>
      </p:sp>
      <p:sp>
        <p:nvSpPr>
          <p:cNvPr id="6" name="TextBox 5"/>
          <p:cNvSpPr txBox="1"/>
          <p:nvPr/>
        </p:nvSpPr>
        <p:spPr>
          <a:xfrm>
            <a:off x="4304631" y="502264"/>
            <a:ext cx="1638300"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Method</a:t>
            </a:r>
          </a:p>
        </p:txBody>
      </p:sp>
      <p:sp>
        <p:nvSpPr>
          <p:cNvPr id="7" name="TextBox 6"/>
          <p:cNvSpPr txBox="1"/>
          <p:nvPr/>
        </p:nvSpPr>
        <p:spPr>
          <a:xfrm>
            <a:off x="6836792" y="502264"/>
            <a:ext cx="1514475"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Results</a:t>
            </a:r>
          </a:p>
        </p:txBody>
      </p:sp>
      <p:sp>
        <p:nvSpPr>
          <p:cNvPr id="8" name="TextBox 7"/>
          <p:cNvSpPr txBox="1"/>
          <p:nvPr/>
        </p:nvSpPr>
        <p:spPr>
          <a:xfrm>
            <a:off x="9245128" y="502264"/>
            <a:ext cx="2190750"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Discussion</a:t>
            </a:r>
          </a:p>
        </p:txBody>
      </p:sp>
      <p:sp>
        <p:nvSpPr>
          <p:cNvPr id="3" name="Content Placeholder 2"/>
          <p:cNvSpPr>
            <a:spLocks noGrp="1"/>
          </p:cNvSpPr>
          <p:nvPr>
            <p:ph idx="1"/>
          </p:nvPr>
        </p:nvSpPr>
        <p:spPr>
          <a:xfrm>
            <a:off x="499599" y="2033695"/>
            <a:ext cx="10817759" cy="3170109"/>
          </a:xfrm>
        </p:spPr>
        <p:txBody>
          <a:bodyPr/>
          <a:lstStyle/>
          <a:p>
            <a:pPr marL="514350" indent="-514350">
              <a:buAutoNum type="arabicPeriod"/>
            </a:pPr>
            <a:r>
              <a:rPr lang="en-US" dirty="0"/>
              <a:t>How </a:t>
            </a:r>
            <a:r>
              <a:rPr lang="en-US" i="1" dirty="0"/>
              <a:t>flexible</a:t>
            </a:r>
            <a:r>
              <a:rPr lang="en-US" dirty="0"/>
              <a:t> are lexicalization biases?</a:t>
            </a:r>
          </a:p>
          <a:p>
            <a:pPr lvl="1">
              <a:buFontTx/>
              <a:buChar char="-"/>
            </a:pPr>
            <a:r>
              <a:rPr lang="en-US" dirty="0"/>
              <a:t>Can they be reorganized semantically? Can young children learn to predict whether novel verbs are likely to encode action or effect based on evidence they encounter? </a:t>
            </a:r>
          </a:p>
          <a:p>
            <a:pPr marL="0" indent="0">
              <a:buNone/>
            </a:pPr>
            <a:r>
              <a:rPr lang="en-US" dirty="0"/>
              <a:t>2.   How </a:t>
            </a:r>
            <a:r>
              <a:rPr lang="en-US" i="1" dirty="0"/>
              <a:t>abstract</a:t>
            </a:r>
            <a:r>
              <a:rPr lang="en-US" dirty="0"/>
              <a:t> is this semantic reorganization? </a:t>
            </a:r>
          </a:p>
          <a:p>
            <a:pPr lvl="1">
              <a:buFontTx/>
              <a:buChar char="-"/>
            </a:pPr>
            <a:r>
              <a:rPr lang="en-US" dirty="0"/>
              <a:t>Does prediction of action verbs map on to manner and does the prediction of effect verbs map on to path? </a:t>
            </a:r>
          </a:p>
          <a:p>
            <a:pPr lvl="1">
              <a:buFontTx/>
              <a:buChar char="-"/>
            </a:pPr>
            <a:endParaRPr lang="en-US" dirty="0"/>
          </a:p>
        </p:txBody>
      </p:sp>
      <p:sp>
        <p:nvSpPr>
          <p:cNvPr id="9" name="Title 1"/>
          <p:cNvSpPr>
            <a:spLocks noGrp="1"/>
          </p:cNvSpPr>
          <p:nvPr>
            <p:ph type="title"/>
          </p:nvPr>
        </p:nvSpPr>
        <p:spPr>
          <a:xfrm>
            <a:off x="499599" y="1124962"/>
            <a:ext cx="11599635" cy="833544"/>
          </a:xfrm>
        </p:spPr>
        <p:txBody>
          <a:bodyPr>
            <a:normAutofit/>
          </a:bodyPr>
          <a:lstStyle/>
          <a:p>
            <a:r>
              <a:rPr lang="en-US" dirty="0">
                <a:latin typeface="Arial" panose="020B0604020202020204" pitchFamily="34" charset="0"/>
                <a:cs typeface="Arial" panose="020B0604020202020204" pitchFamily="34" charset="0"/>
              </a:rPr>
              <a:t>Questions of interest</a:t>
            </a:r>
          </a:p>
        </p:txBody>
      </p:sp>
      <p:sp>
        <p:nvSpPr>
          <p:cNvPr id="10" name="Rectangle 9"/>
          <p:cNvSpPr/>
          <p:nvPr/>
        </p:nvSpPr>
        <p:spPr>
          <a:xfrm>
            <a:off x="1016803" y="5265749"/>
            <a:ext cx="1157106" cy="67984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solidFill>
                  <a:schemeClr val="tx1"/>
                </a:solidFill>
              </a:rPr>
              <a:t>Action</a:t>
            </a:r>
          </a:p>
        </p:txBody>
      </p:sp>
      <p:sp>
        <p:nvSpPr>
          <p:cNvPr id="11" name="Rectangle 10"/>
          <p:cNvSpPr/>
          <p:nvPr/>
        </p:nvSpPr>
        <p:spPr>
          <a:xfrm>
            <a:off x="994465" y="6045073"/>
            <a:ext cx="1179444" cy="67984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solidFill>
                  <a:schemeClr val="tx1"/>
                </a:solidFill>
              </a:rPr>
              <a:t>Effect</a:t>
            </a:r>
          </a:p>
        </p:txBody>
      </p:sp>
      <p:sp>
        <p:nvSpPr>
          <p:cNvPr id="12" name="Rectangle 11"/>
          <p:cNvSpPr/>
          <p:nvPr/>
        </p:nvSpPr>
        <p:spPr>
          <a:xfrm>
            <a:off x="4029056" y="5265749"/>
            <a:ext cx="1157106" cy="67984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solidFill>
                  <a:schemeClr val="tx1"/>
                </a:solidFill>
              </a:rPr>
              <a:t>Manner</a:t>
            </a:r>
          </a:p>
        </p:txBody>
      </p:sp>
      <p:sp>
        <p:nvSpPr>
          <p:cNvPr id="13" name="Rectangle 12"/>
          <p:cNvSpPr/>
          <p:nvPr/>
        </p:nvSpPr>
        <p:spPr>
          <a:xfrm>
            <a:off x="4029056" y="6035806"/>
            <a:ext cx="1179444" cy="67984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solidFill>
                  <a:schemeClr val="tx1"/>
                </a:solidFill>
              </a:rPr>
              <a:t>Path</a:t>
            </a:r>
          </a:p>
        </p:txBody>
      </p:sp>
      <p:sp>
        <p:nvSpPr>
          <p:cNvPr id="14" name="Right Arrow 13"/>
          <p:cNvSpPr/>
          <p:nvPr/>
        </p:nvSpPr>
        <p:spPr>
          <a:xfrm>
            <a:off x="2352594" y="5453272"/>
            <a:ext cx="1428837" cy="3048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Arrow 14"/>
          <p:cNvSpPr/>
          <p:nvPr/>
        </p:nvSpPr>
        <p:spPr>
          <a:xfrm>
            <a:off x="2387064" y="6232596"/>
            <a:ext cx="1428837" cy="3048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6535682" y="5238267"/>
            <a:ext cx="1157106" cy="67984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solidFill>
                  <a:schemeClr val="tx1"/>
                </a:solidFill>
              </a:rPr>
              <a:t>Action</a:t>
            </a:r>
          </a:p>
        </p:txBody>
      </p:sp>
      <p:sp>
        <p:nvSpPr>
          <p:cNvPr id="17" name="Rectangle 16"/>
          <p:cNvSpPr/>
          <p:nvPr/>
        </p:nvSpPr>
        <p:spPr>
          <a:xfrm>
            <a:off x="6513344" y="6017591"/>
            <a:ext cx="1179444" cy="67984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solidFill>
                  <a:schemeClr val="tx1"/>
                </a:solidFill>
              </a:rPr>
              <a:t>Effect</a:t>
            </a:r>
          </a:p>
        </p:txBody>
      </p:sp>
      <p:sp>
        <p:nvSpPr>
          <p:cNvPr id="18" name="Rectangle 17"/>
          <p:cNvSpPr/>
          <p:nvPr/>
        </p:nvSpPr>
        <p:spPr>
          <a:xfrm>
            <a:off x="9547935" y="5238267"/>
            <a:ext cx="1157106" cy="67984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solidFill>
                  <a:schemeClr val="tx1"/>
                </a:solidFill>
              </a:rPr>
              <a:t>Manner</a:t>
            </a:r>
          </a:p>
        </p:txBody>
      </p:sp>
      <p:sp>
        <p:nvSpPr>
          <p:cNvPr id="19" name="Rectangle 18"/>
          <p:cNvSpPr/>
          <p:nvPr/>
        </p:nvSpPr>
        <p:spPr>
          <a:xfrm>
            <a:off x="9547935" y="6008324"/>
            <a:ext cx="1179444" cy="67984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solidFill>
                  <a:schemeClr val="tx1"/>
                </a:solidFill>
              </a:rPr>
              <a:t>Path</a:t>
            </a:r>
          </a:p>
        </p:txBody>
      </p:sp>
      <p:sp>
        <p:nvSpPr>
          <p:cNvPr id="20" name="Right Arrow 19"/>
          <p:cNvSpPr/>
          <p:nvPr/>
        </p:nvSpPr>
        <p:spPr>
          <a:xfrm>
            <a:off x="7871473" y="5425790"/>
            <a:ext cx="1428837" cy="3048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ight Arrow 20"/>
          <p:cNvSpPr/>
          <p:nvPr/>
        </p:nvSpPr>
        <p:spPr>
          <a:xfrm>
            <a:off x="7905943" y="6205114"/>
            <a:ext cx="1428837" cy="3048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p:cNvCxnSpPr/>
          <p:nvPr/>
        </p:nvCxnSpPr>
        <p:spPr>
          <a:xfrm>
            <a:off x="8177674" y="5244678"/>
            <a:ext cx="808740" cy="127202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254309" y="5238267"/>
            <a:ext cx="502167" cy="14033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2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4549"/>
            <a:ext cx="12191999" cy="890516"/>
          </a:xfrm>
          <a:prstGeom prst="rect">
            <a:avLst/>
          </a:prstGeom>
          <a:solidFill>
            <a:schemeClr val="accent1">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TextBox 4"/>
          <p:cNvSpPr txBox="1"/>
          <p:nvPr/>
        </p:nvSpPr>
        <p:spPr>
          <a:xfrm>
            <a:off x="3989150" y="386299"/>
            <a:ext cx="2091520" cy="646331"/>
          </a:xfrm>
          <a:prstGeom prst="rect">
            <a:avLst/>
          </a:prstGeom>
          <a:noFill/>
        </p:spPr>
        <p:txBody>
          <a:bodyPr wrap="square" rtlCol="0">
            <a:spAutoFit/>
          </a:bodyPr>
          <a:lstStyle/>
          <a:p>
            <a:r>
              <a:rPr lang="en-US" sz="3600" dirty="0">
                <a:solidFill>
                  <a:srgbClr val="002060"/>
                </a:solidFill>
                <a:latin typeface="Aharoni" panose="02010803020104030203" pitchFamily="2" charset="-79"/>
                <a:cs typeface="Aharoni" panose="02010803020104030203" pitchFamily="2" charset="-79"/>
              </a:rPr>
              <a:t>Method</a:t>
            </a:r>
          </a:p>
        </p:txBody>
      </p:sp>
      <p:sp>
        <p:nvSpPr>
          <p:cNvPr id="8" name="TextBox 7"/>
          <p:cNvSpPr txBox="1"/>
          <p:nvPr/>
        </p:nvSpPr>
        <p:spPr>
          <a:xfrm>
            <a:off x="877166" y="502264"/>
            <a:ext cx="2234819"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Background</a:t>
            </a:r>
          </a:p>
        </p:txBody>
      </p:sp>
      <p:sp>
        <p:nvSpPr>
          <p:cNvPr id="9" name="TextBox 8"/>
          <p:cNvSpPr txBox="1"/>
          <p:nvPr/>
        </p:nvSpPr>
        <p:spPr>
          <a:xfrm>
            <a:off x="6836792" y="502264"/>
            <a:ext cx="1514475"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Results</a:t>
            </a:r>
          </a:p>
        </p:txBody>
      </p:sp>
      <p:sp>
        <p:nvSpPr>
          <p:cNvPr id="10" name="TextBox 9"/>
          <p:cNvSpPr txBox="1"/>
          <p:nvPr/>
        </p:nvSpPr>
        <p:spPr>
          <a:xfrm>
            <a:off x="9245128" y="502264"/>
            <a:ext cx="2190750"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Discussion</a:t>
            </a:r>
          </a:p>
        </p:txBody>
      </p:sp>
      <p:sp>
        <p:nvSpPr>
          <p:cNvPr id="11" name="Title 1"/>
          <p:cNvSpPr>
            <a:spLocks noGrp="1"/>
          </p:cNvSpPr>
          <p:nvPr>
            <p:ph type="title"/>
          </p:nvPr>
        </p:nvSpPr>
        <p:spPr>
          <a:xfrm>
            <a:off x="499600" y="1124962"/>
            <a:ext cx="10380435" cy="833544"/>
          </a:xfrm>
        </p:spPr>
        <p:txBody>
          <a:bodyPr>
            <a:normAutofit/>
          </a:bodyPr>
          <a:lstStyle/>
          <a:p>
            <a:r>
              <a:rPr lang="en-US" dirty="0">
                <a:latin typeface="Arial" panose="020B0604020202020204" pitchFamily="34" charset="0"/>
                <a:cs typeface="Arial" panose="020B0604020202020204" pitchFamily="34" charset="0"/>
              </a:rPr>
              <a:t>Stimuli</a:t>
            </a:r>
          </a:p>
        </p:txBody>
      </p:sp>
      <p:pic>
        <p:nvPicPr>
          <p:cNvPr id="12" name="Picture 11"/>
          <p:cNvPicPr>
            <a:picLocks noChangeAspect="1"/>
          </p:cNvPicPr>
          <p:nvPr/>
        </p:nvPicPr>
        <p:blipFill rotWithShape="1">
          <a:blip r:embed="rId3"/>
          <a:srcRect l="1181"/>
          <a:stretch/>
        </p:blipFill>
        <p:spPr>
          <a:xfrm>
            <a:off x="4277367" y="1139329"/>
            <a:ext cx="3005546" cy="2272596"/>
          </a:xfrm>
          <a:prstGeom prst="rect">
            <a:avLst/>
          </a:prstGeom>
        </p:spPr>
      </p:pic>
      <p:pic>
        <p:nvPicPr>
          <p:cNvPr id="13" name="Picture 12"/>
          <p:cNvPicPr>
            <a:picLocks noChangeAspect="1"/>
          </p:cNvPicPr>
          <p:nvPr/>
        </p:nvPicPr>
        <p:blipFill>
          <a:blip r:embed="rId4"/>
          <a:stretch>
            <a:fillRect/>
          </a:stretch>
        </p:blipFill>
        <p:spPr>
          <a:xfrm>
            <a:off x="2716900" y="4111662"/>
            <a:ext cx="2952750" cy="2227863"/>
          </a:xfrm>
          <a:prstGeom prst="rect">
            <a:avLst/>
          </a:prstGeom>
        </p:spPr>
      </p:pic>
      <p:pic>
        <p:nvPicPr>
          <p:cNvPr id="14" name="Picture 13"/>
          <p:cNvPicPr>
            <a:picLocks noChangeAspect="1"/>
          </p:cNvPicPr>
          <p:nvPr/>
        </p:nvPicPr>
        <p:blipFill>
          <a:blip r:embed="rId5"/>
          <a:stretch>
            <a:fillRect/>
          </a:stretch>
        </p:blipFill>
        <p:spPr>
          <a:xfrm>
            <a:off x="5884643" y="4111662"/>
            <a:ext cx="2952750" cy="2217903"/>
          </a:xfrm>
          <a:prstGeom prst="rect">
            <a:avLst/>
          </a:prstGeom>
        </p:spPr>
      </p:pic>
      <p:sp>
        <p:nvSpPr>
          <p:cNvPr id="15" name="TextBox 14"/>
          <p:cNvSpPr txBox="1"/>
          <p:nvPr/>
        </p:nvSpPr>
        <p:spPr>
          <a:xfrm>
            <a:off x="3722740" y="3411925"/>
            <a:ext cx="4323805" cy="369332"/>
          </a:xfrm>
          <a:prstGeom prst="rect">
            <a:avLst/>
          </a:prstGeom>
          <a:noFill/>
        </p:spPr>
        <p:txBody>
          <a:bodyPr wrap="square" rtlCol="0">
            <a:spAutoFit/>
          </a:bodyPr>
          <a:lstStyle/>
          <a:p>
            <a:r>
              <a:rPr lang="en-US" dirty="0"/>
              <a:t>“The monster is going to </a:t>
            </a:r>
            <a:r>
              <a:rPr lang="en-US" dirty="0" err="1"/>
              <a:t>blick</a:t>
            </a:r>
            <a:r>
              <a:rPr lang="en-US" dirty="0"/>
              <a:t> the bread.” </a:t>
            </a:r>
          </a:p>
        </p:txBody>
      </p:sp>
      <p:sp>
        <p:nvSpPr>
          <p:cNvPr id="16" name="TextBox 15"/>
          <p:cNvSpPr txBox="1"/>
          <p:nvPr/>
        </p:nvSpPr>
        <p:spPr>
          <a:xfrm>
            <a:off x="4483924" y="6485264"/>
            <a:ext cx="2592432" cy="369332"/>
          </a:xfrm>
          <a:prstGeom prst="rect">
            <a:avLst/>
          </a:prstGeom>
          <a:noFill/>
        </p:spPr>
        <p:txBody>
          <a:bodyPr wrap="square" rtlCol="0">
            <a:spAutoFit/>
          </a:bodyPr>
          <a:lstStyle/>
          <a:p>
            <a:r>
              <a:rPr lang="en-US" dirty="0"/>
              <a:t>“Which one is </a:t>
            </a:r>
            <a:r>
              <a:rPr lang="en-US" dirty="0" err="1"/>
              <a:t>blicking</a:t>
            </a:r>
            <a:r>
              <a:rPr lang="en-US" dirty="0"/>
              <a:t>?” </a:t>
            </a:r>
          </a:p>
        </p:txBody>
      </p:sp>
      <p:sp>
        <p:nvSpPr>
          <p:cNvPr id="17" name="Content Placeholder 1"/>
          <p:cNvSpPr>
            <a:spLocks noGrp="1"/>
          </p:cNvSpPr>
          <p:nvPr>
            <p:ph idx="1"/>
          </p:nvPr>
        </p:nvSpPr>
        <p:spPr>
          <a:xfrm>
            <a:off x="665922" y="1958506"/>
            <a:ext cx="2607365" cy="837704"/>
          </a:xfrm>
        </p:spPr>
        <p:txBody>
          <a:bodyPr>
            <a:normAutofit/>
          </a:bodyPr>
          <a:lstStyle/>
          <a:p>
            <a:r>
              <a:rPr lang="en-US" dirty="0"/>
              <a:t>Action/Effect</a:t>
            </a:r>
          </a:p>
        </p:txBody>
      </p:sp>
    </p:spTree>
    <p:extLst>
      <p:ext uri="{BB962C8B-B14F-4D97-AF65-F5344CB8AC3E}">
        <p14:creationId xmlns:p14="http://schemas.microsoft.com/office/powerpoint/2010/main" val="162980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4549"/>
            <a:ext cx="12191999" cy="890516"/>
          </a:xfrm>
          <a:prstGeom prst="rect">
            <a:avLst/>
          </a:prstGeom>
          <a:solidFill>
            <a:schemeClr val="accent1">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TextBox 4"/>
          <p:cNvSpPr txBox="1"/>
          <p:nvPr/>
        </p:nvSpPr>
        <p:spPr>
          <a:xfrm>
            <a:off x="3989150" y="386299"/>
            <a:ext cx="2091520" cy="646331"/>
          </a:xfrm>
          <a:prstGeom prst="rect">
            <a:avLst/>
          </a:prstGeom>
          <a:noFill/>
        </p:spPr>
        <p:txBody>
          <a:bodyPr wrap="square" rtlCol="0">
            <a:spAutoFit/>
          </a:bodyPr>
          <a:lstStyle/>
          <a:p>
            <a:r>
              <a:rPr lang="en-US" sz="3600" dirty="0">
                <a:solidFill>
                  <a:srgbClr val="002060"/>
                </a:solidFill>
                <a:latin typeface="Aharoni" panose="02010803020104030203" pitchFamily="2" charset="-79"/>
                <a:cs typeface="Aharoni" panose="02010803020104030203" pitchFamily="2" charset="-79"/>
              </a:rPr>
              <a:t>Method</a:t>
            </a:r>
          </a:p>
        </p:txBody>
      </p:sp>
      <p:sp>
        <p:nvSpPr>
          <p:cNvPr id="8" name="TextBox 7"/>
          <p:cNvSpPr txBox="1"/>
          <p:nvPr/>
        </p:nvSpPr>
        <p:spPr>
          <a:xfrm>
            <a:off x="877166" y="502264"/>
            <a:ext cx="2234819"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Background</a:t>
            </a:r>
          </a:p>
        </p:txBody>
      </p:sp>
      <p:sp>
        <p:nvSpPr>
          <p:cNvPr id="9" name="TextBox 8"/>
          <p:cNvSpPr txBox="1"/>
          <p:nvPr/>
        </p:nvSpPr>
        <p:spPr>
          <a:xfrm>
            <a:off x="6836792" y="502264"/>
            <a:ext cx="1514475"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Results</a:t>
            </a:r>
          </a:p>
        </p:txBody>
      </p:sp>
      <p:sp>
        <p:nvSpPr>
          <p:cNvPr id="10" name="TextBox 9"/>
          <p:cNvSpPr txBox="1"/>
          <p:nvPr/>
        </p:nvSpPr>
        <p:spPr>
          <a:xfrm>
            <a:off x="9245128" y="502264"/>
            <a:ext cx="2190750"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Discussion</a:t>
            </a:r>
          </a:p>
        </p:txBody>
      </p:sp>
      <p:sp>
        <p:nvSpPr>
          <p:cNvPr id="11" name="Title 1"/>
          <p:cNvSpPr>
            <a:spLocks noGrp="1"/>
          </p:cNvSpPr>
          <p:nvPr>
            <p:ph type="title"/>
          </p:nvPr>
        </p:nvSpPr>
        <p:spPr>
          <a:xfrm>
            <a:off x="499600" y="1124962"/>
            <a:ext cx="10380435" cy="833544"/>
          </a:xfrm>
        </p:spPr>
        <p:txBody>
          <a:bodyPr>
            <a:normAutofit/>
          </a:bodyPr>
          <a:lstStyle/>
          <a:p>
            <a:r>
              <a:rPr lang="en-US" dirty="0">
                <a:latin typeface="Arial" panose="020B0604020202020204" pitchFamily="34" charset="0"/>
                <a:cs typeface="Arial" panose="020B0604020202020204" pitchFamily="34" charset="0"/>
              </a:rPr>
              <a:t>Stimuli</a:t>
            </a:r>
          </a:p>
        </p:txBody>
      </p:sp>
      <p:pic>
        <p:nvPicPr>
          <p:cNvPr id="12" name="Picture 11"/>
          <p:cNvPicPr>
            <a:picLocks noChangeAspect="1"/>
          </p:cNvPicPr>
          <p:nvPr/>
        </p:nvPicPr>
        <p:blipFill rotWithShape="1">
          <a:blip r:embed="rId3"/>
          <a:srcRect l="1664" t="1096" r="1894" b="2408"/>
          <a:stretch/>
        </p:blipFill>
        <p:spPr>
          <a:xfrm>
            <a:off x="4096148" y="1072204"/>
            <a:ext cx="3187338" cy="2416630"/>
          </a:xfrm>
          <a:prstGeom prst="rect">
            <a:avLst/>
          </a:prstGeom>
        </p:spPr>
      </p:pic>
      <p:pic>
        <p:nvPicPr>
          <p:cNvPr id="13" name="Picture 12"/>
          <p:cNvPicPr>
            <a:picLocks noChangeAspect="1"/>
          </p:cNvPicPr>
          <p:nvPr/>
        </p:nvPicPr>
        <p:blipFill rotWithShape="1">
          <a:blip r:embed="rId4"/>
          <a:srcRect l="1968" t="2010" r="2108" b="4001"/>
          <a:stretch/>
        </p:blipFill>
        <p:spPr>
          <a:xfrm>
            <a:off x="2716106" y="4209078"/>
            <a:ext cx="2965268" cy="2207624"/>
          </a:xfrm>
          <a:prstGeom prst="rect">
            <a:avLst/>
          </a:prstGeom>
        </p:spPr>
      </p:pic>
      <p:pic>
        <p:nvPicPr>
          <p:cNvPr id="14" name="Picture 13"/>
          <p:cNvPicPr>
            <a:picLocks noChangeAspect="1"/>
          </p:cNvPicPr>
          <p:nvPr/>
        </p:nvPicPr>
        <p:blipFill rotWithShape="1">
          <a:blip r:embed="rId5"/>
          <a:srcRect l="1685" t="2011"/>
          <a:stretch/>
        </p:blipFill>
        <p:spPr>
          <a:xfrm>
            <a:off x="6059143" y="4154673"/>
            <a:ext cx="3069772" cy="2301603"/>
          </a:xfrm>
          <a:prstGeom prst="rect">
            <a:avLst/>
          </a:prstGeom>
        </p:spPr>
      </p:pic>
      <p:sp>
        <p:nvSpPr>
          <p:cNvPr id="15" name="TextBox 14"/>
          <p:cNvSpPr txBox="1"/>
          <p:nvPr/>
        </p:nvSpPr>
        <p:spPr>
          <a:xfrm>
            <a:off x="3548591" y="3561101"/>
            <a:ext cx="4487635" cy="369332"/>
          </a:xfrm>
          <a:prstGeom prst="rect">
            <a:avLst/>
          </a:prstGeom>
          <a:noFill/>
        </p:spPr>
        <p:txBody>
          <a:bodyPr wrap="square" rtlCol="0">
            <a:spAutoFit/>
          </a:bodyPr>
          <a:lstStyle/>
          <a:p>
            <a:r>
              <a:rPr lang="en-US" dirty="0"/>
              <a:t>“The monster is going to </a:t>
            </a:r>
            <a:r>
              <a:rPr lang="en-US" dirty="0" err="1"/>
              <a:t>burk</a:t>
            </a:r>
            <a:r>
              <a:rPr lang="en-US" dirty="0"/>
              <a:t> over the cone.” </a:t>
            </a:r>
          </a:p>
        </p:txBody>
      </p:sp>
      <p:sp>
        <p:nvSpPr>
          <p:cNvPr id="16" name="TextBox 15"/>
          <p:cNvSpPr txBox="1"/>
          <p:nvPr/>
        </p:nvSpPr>
        <p:spPr>
          <a:xfrm>
            <a:off x="4520136" y="6495850"/>
            <a:ext cx="2544547" cy="369332"/>
          </a:xfrm>
          <a:prstGeom prst="rect">
            <a:avLst/>
          </a:prstGeom>
          <a:noFill/>
        </p:spPr>
        <p:txBody>
          <a:bodyPr wrap="square" rtlCol="0">
            <a:spAutoFit/>
          </a:bodyPr>
          <a:lstStyle/>
          <a:p>
            <a:r>
              <a:rPr lang="en-US" dirty="0"/>
              <a:t>“Which one is burking?” </a:t>
            </a:r>
          </a:p>
        </p:txBody>
      </p:sp>
      <p:sp>
        <p:nvSpPr>
          <p:cNvPr id="17" name="Content Placeholder 1"/>
          <p:cNvSpPr>
            <a:spLocks noGrp="1"/>
          </p:cNvSpPr>
          <p:nvPr>
            <p:ph idx="1"/>
          </p:nvPr>
        </p:nvSpPr>
        <p:spPr>
          <a:xfrm>
            <a:off x="665922" y="1958506"/>
            <a:ext cx="2607365" cy="837704"/>
          </a:xfrm>
        </p:spPr>
        <p:txBody>
          <a:bodyPr>
            <a:normAutofit/>
          </a:bodyPr>
          <a:lstStyle/>
          <a:p>
            <a:r>
              <a:rPr lang="en-US" dirty="0"/>
              <a:t>Manner/Path</a:t>
            </a:r>
          </a:p>
        </p:txBody>
      </p:sp>
    </p:spTree>
    <p:extLst>
      <p:ext uri="{BB962C8B-B14F-4D97-AF65-F5344CB8AC3E}">
        <p14:creationId xmlns:p14="http://schemas.microsoft.com/office/powerpoint/2010/main" val="23031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4549"/>
            <a:ext cx="12191999" cy="890516"/>
          </a:xfrm>
          <a:prstGeom prst="rect">
            <a:avLst/>
          </a:prstGeom>
          <a:solidFill>
            <a:schemeClr val="accent1">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TextBox 4"/>
          <p:cNvSpPr txBox="1"/>
          <p:nvPr/>
        </p:nvSpPr>
        <p:spPr>
          <a:xfrm>
            <a:off x="3989150" y="386299"/>
            <a:ext cx="2091520" cy="646331"/>
          </a:xfrm>
          <a:prstGeom prst="rect">
            <a:avLst/>
          </a:prstGeom>
          <a:noFill/>
        </p:spPr>
        <p:txBody>
          <a:bodyPr wrap="square" rtlCol="0">
            <a:spAutoFit/>
          </a:bodyPr>
          <a:lstStyle/>
          <a:p>
            <a:r>
              <a:rPr lang="en-US" sz="3600" dirty="0">
                <a:solidFill>
                  <a:srgbClr val="002060"/>
                </a:solidFill>
                <a:latin typeface="Aharoni" panose="02010803020104030203" pitchFamily="2" charset="-79"/>
                <a:cs typeface="Aharoni" panose="02010803020104030203" pitchFamily="2" charset="-79"/>
              </a:rPr>
              <a:t>Method</a:t>
            </a:r>
          </a:p>
        </p:txBody>
      </p:sp>
      <p:sp>
        <p:nvSpPr>
          <p:cNvPr id="8" name="TextBox 7"/>
          <p:cNvSpPr txBox="1"/>
          <p:nvPr/>
        </p:nvSpPr>
        <p:spPr>
          <a:xfrm>
            <a:off x="877166" y="502264"/>
            <a:ext cx="2234819"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Background</a:t>
            </a:r>
          </a:p>
        </p:txBody>
      </p:sp>
      <p:sp>
        <p:nvSpPr>
          <p:cNvPr id="2" name="Content Placeholder 1"/>
          <p:cNvSpPr>
            <a:spLocks noGrp="1"/>
          </p:cNvSpPr>
          <p:nvPr>
            <p:ph idx="1"/>
          </p:nvPr>
        </p:nvSpPr>
        <p:spPr>
          <a:xfrm>
            <a:off x="665922" y="1958505"/>
            <a:ext cx="10611678" cy="4535059"/>
          </a:xfrm>
        </p:spPr>
        <p:txBody>
          <a:bodyPr>
            <a:normAutofit/>
          </a:bodyPr>
          <a:lstStyle/>
          <a:p>
            <a:r>
              <a:rPr lang="en-US" dirty="0"/>
              <a:t>Participants: 58 four- and five- year old English speaking children</a:t>
            </a:r>
          </a:p>
          <a:p>
            <a:r>
              <a:rPr lang="en-US" dirty="0"/>
              <a:t>Base phase: </a:t>
            </a:r>
          </a:p>
          <a:p>
            <a:pPr lvl="1"/>
            <a:r>
              <a:rPr lang="en-US" dirty="0"/>
              <a:t>Action condition – saw verbs that encoded action OR </a:t>
            </a:r>
          </a:p>
          <a:p>
            <a:pPr lvl="1"/>
            <a:r>
              <a:rPr lang="en-US" dirty="0"/>
              <a:t>Effect condition – saw verbs that encoded effect </a:t>
            </a:r>
          </a:p>
          <a:p>
            <a:pPr lvl="1"/>
            <a:r>
              <a:rPr lang="en-US" dirty="0"/>
              <a:t>Tested to see if providing evidence action or effect would lead participants to predict future verbs also encode action or effect depending on the condition </a:t>
            </a:r>
          </a:p>
          <a:p>
            <a:r>
              <a:rPr lang="en-US" dirty="0"/>
              <a:t>Extension phase: </a:t>
            </a:r>
          </a:p>
          <a:p>
            <a:pPr lvl="1"/>
            <a:r>
              <a:rPr lang="en-US" dirty="0"/>
              <a:t>Without prior evidence, participants were tested on whether they predicted novel verbs encoded manner or path </a:t>
            </a:r>
          </a:p>
          <a:p>
            <a:endParaRPr lang="en-US" dirty="0"/>
          </a:p>
        </p:txBody>
      </p:sp>
      <p:sp>
        <p:nvSpPr>
          <p:cNvPr id="9" name="TextBox 8"/>
          <p:cNvSpPr txBox="1"/>
          <p:nvPr/>
        </p:nvSpPr>
        <p:spPr>
          <a:xfrm>
            <a:off x="6836792" y="502264"/>
            <a:ext cx="1514475"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Results</a:t>
            </a:r>
          </a:p>
        </p:txBody>
      </p:sp>
      <p:sp>
        <p:nvSpPr>
          <p:cNvPr id="10" name="TextBox 9"/>
          <p:cNvSpPr txBox="1"/>
          <p:nvPr/>
        </p:nvSpPr>
        <p:spPr>
          <a:xfrm>
            <a:off x="9245128" y="502264"/>
            <a:ext cx="2190750" cy="523220"/>
          </a:xfrm>
          <a:prstGeom prst="rect">
            <a:avLst/>
          </a:prstGeom>
          <a:noFill/>
        </p:spPr>
        <p:txBody>
          <a:bodyPr wrap="square" rtlCol="0">
            <a:spAutoFit/>
          </a:bodyPr>
          <a:lstStyle/>
          <a:p>
            <a:r>
              <a:rPr lang="en-US" sz="2800" dirty="0">
                <a:solidFill>
                  <a:schemeClr val="tx1">
                    <a:lumMod val="50000"/>
                    <a:lumOff val="50000"/>
                  </a:schemeClr>
                </a:solidFill>
                <a:latin typeface="Aharoni" panose="02010803020104030203" pitchFamily="2" charset="-79"/>
                <a:cs typeface="Aharoni" panose="02010803020104030203" pitchFamily="2" charset="-79"/>
              </a:rPr>
              <a:t>Discussion</a:t>
            </a:r>
          </a:p>
        </p:txBody>
      </p:sp>
      <p:sp>
        <p:nvSpPr>
          <p:cNvPr id="11" name="Title 1"/>
          <p:cNvSpPr>
            <a:spLocks noGrp="1"/>
          </p:cNvSpPr>
          <p:nvPr>
            <p:ph type="title"/>
          </p:nvPr>
        </p:nvSpPr>
        <p:spPr>
          <a:xfrm>
            <a:off x="499600" y="1124962"/>
            <a:ext cx="10380435" cy="833544"/>
          </a:xfrm>
        </p:spPr>
        <p:txBody>
          <a:bodyPr>
            <a:normAutofit/>
          </a:bodyPr>
          <a:lstStyle/>
          <a:p>
            <a:r>
              <a:rPr lang="en-US" dirty="0">
                <a:latin typeface="Arial" panose="020B0604020202020204" pitchFamily="34" charset="0"/>
                <a:cs typeface="Arial" panose="020B0604020202020204" pitchFamily="34" charset="0"/>
              </a:rPr>
              <a:t>Design</a:t>
            </a:r>
          </a:p>
        </p:txBody>
      </p:sp>
    </p:spTree>
    <p:extLst>
      <p:ext uri="{BB962C8B-B14F-4D97-AF65-F5344CB8AC3E}">
        <p14:creationId xmlns:p14="http://schemas.microsoft.com/office/powerpoint/2010/main" val="344730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TotalTime>
  <Words>862</Words>
  <Application>Microsoft Office PowerPoint</Application>
  <PresentationFormat>Widescreen</PresentationFormat>
  <Paragraphs>201</Paragraphs>
  <Slides>16</Slides>
  <Notes>13</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Aharoni</vt:lpstr>
      <vt:lpstr>Arial</vt:lpstr>
      <vt:lpstr>Calibri</vt:lpstr>
      <vt:lpstr>Calibri Light</vt:lpstr>
      <vt:lpstr>Wingdings</vt:lpstr>
      <vt:lpstr>Office Theme</vt:lpstr>
      <vt:lpstr>PowerPoint Presentation</vt:lpstr>
      <vt:lpstr>PowerPoint Presentation</vt:lpstr>
      <vt:lpstr>Early conceptual development of action and effect</vt:lpstr>
      <vt:lpstr>Conceptual mapping onto semantic categories</vt:lpstr>
      <vt:lpstr>Lexicalization biases and semantic reorganization</vt:lpstr>
      <vt:lpstr>Questions of interest</vt:lpstr>
      <vt:lpstr>Stimuli</vt:lpstr>
      <vt:lpstr>Stimuli</vt:lpstr>
      <vt:lpstr>Design</vt:lpstr>
      <vt:lpstr>Design</vt:lpstr>
      <vt:lpstr>Evidence for action or effect affects predictions of verb meanings</vt:lpstr>
      <vt:lpstr>Strength of bias increases with trials</vt:lpstr>
      <vt:lpstr>Conclusions</vt:lpstr>
      <vt:lpstr>Conclusions</vt:lpstr>
      <vt:lpstr>Future Directions</vt:lpstr>
      <vt:lpstr>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dc:creator>
  <cp:lastModifiedBy>Anna</cp:lastModifiedBy>
  <cp:revision>50</cp:revision>
  <dcterms:created xsi:type="dcterms:W3CDTF">2016-07-21T18:18:27Z</dcterms:created>
  <dcterms:modified xsi:type="dcterms:W3CDTF">2016-07-27T16:06:31Z</dcterms:modified>
</cp:coreProperties>
</file>