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4" r:id="rId8"/>
    <p:sldId id="261" r:id="rId9"/>
    <p:sldId id="262" r:id="rId10"/>
    <p:sldId id="263" r:id="rId11"/>
    <p:sldId id="273" r:id="rId12"/>
    <p:sldId id="266" r:id="rId13"/>
    <p:sldId id="269" r:id="rId14"/>
    <p:sldId id="268" r:id="rId15"/>
    <p:sldId id="267" r:id="rId16"/>
    <p:sldId id="265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02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0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5D99-DE74-6D4E-8A16-E0FE2FB845E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498B-72F7-4945-B886-50A40D8F3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62335"/>
                </a:solidFill>
                <a:latin typeface="Calibri" charset="0"/>
                <a:cs typeface="Calibri" charset="0"/>
              </a:rPr>
              <a:t>Changing 4-6yo’s means/outcome verb biases within and across domains</a:t>
            </a:r>
            <a:br>
              <a:rPr lang="en-US" dirty="0" smtClean="0">
                <a:solidFill>
                  <a:srgbClr val="862335"/>
                </a:solidFill>
                <a:latin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Melissa Kline,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cs typeface="Calibri" charset="0"/>
              </a:rPr>
              <a:t>Annelot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cs typeface="Calibri" charset="0"/>
              </a:rPr>
              <a:t>Rechteren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 van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cs typeface="Calibri" charset="0"/>
              </a:rPr>
              <a:t>Hemert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 &amp; Jesse Snedeker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2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62335"/>
                </a:solidFill>
                <a:latin typeface="Calibri" charset="0"/>
                <a:cs typeface="Calibri" charset="0"/>
              </a:rPr>
              <a:t>Experiment 1 – Manner/Path biases</a:t>
            </a:r>
            <a:br>
              <a:rPr lang="en-US" dirty="0" smtClean="0">
                <a:solidFill>
                  <a:srgbClr val="862335"/>
                </a:solidFill>
                <a:latin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00779"/>
            <a:ext cx="8229600" cy="468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267" rIns="45720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spcBef>
                <a:spcPts val="2538"/>
              </a:spcBef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After learning Manner verbs, children expected subsequent verbs (bias test, trials 2-8) to have manner </a:t>
            </a: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extensions (</a:t>
            </a:r>
            <a:r>
              <a:rPr lang="en-US" sz="3200" b="0" dirty="0">
                <a:solidFill>
                  <a:schemeClr val="tx1"/>
                </a:solidFill>
                <a:latin typeface="Calibri" charset="0"/>
                <a:cs typeface="Calibri" charset="0"/>
              </a:rPr>
              <a:t>NONSIGNIFICANT TREND) </a:t>
            </a:r>
          </a:p>
          <a:p>
            <a:pPr algn="just">
              <a:spcBef>
                <a:spcPts val="2538"/>
              </a:spcBef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After </a:t>
            </a: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learning Path verbs they </a:t>
            </a: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made </a:t>
            </a: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more path </a:t>
            </a:r>
            <a:r>
              <a:rPr lang="en-US" sz="3200" b="0" dirty="0">
                <a:solidFill>
                  <a:schemeClr val="tx1"/>
                </a:solidFill>
                <a:latin typeface="Calibri" charset="0"/>
                <a:cs typeface="Calibri" charset="0"/>
              </a:rPr>
              <a:t>guesses (NONSIGNIFICANT TREND)  </a:t>
            </a:r>
            <a:endParaRPr lang="en-US" sz="3200" b="0" dirty="0" smtClean="0">
              <a:solidFill>
                <a:schemeClr val="tx1"/>
              </a:solidFill>
              <a:latin typeface="Calibri" charset="0"/>
              <a:cs typeface="Calibri" charset="0"/>
            </a:endParaRPr>
          </a:p>
          <a:p>
            <a:pPr algn="just">
              <a:spcBef>
                <a:spcPts val="2538"/>
              </a:spcBef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b="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n=31, replication, Shafto et al. Exp. 3 with new stimuli) </a:t>
            </a:r>
            <a:endParaRPr lang="en-US" sz="3200" b="0" dirty="0" smtClean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plo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362857"/>
            <a:ext cx="6906655" cy="62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862335"/>
                </a:solidFill>
                <a:latin typeface="Calibri" charset="0"/>
                <a:cs typeface="Calibri" charset="0"/>
              </a:rPr>
              <a:t>Experiment 2 – Action/Effect biases</a:t>
            </a:r>
            <a:br>
              <a:rPr lang="en-US" dirty="0">
                <a:solidFill>
                  <a:srgbClr val="862335"/>
                </a:solidFill>
                <a:latin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538"/>
              </a:spcBef>
              <a:defRPr/>
            </a:pPr>
            <a:r>
              <a:rPr lang="en-US" dirty="0" smtClean="0">
                <a:latin typeface="Calibri" charset="0"/>
                <a:cs typeface="Calibri" charset="0"/>
              </a:rPr>
              <a:t>Does </a:t>
            </a:r>
            <a:r>
              <a:rPr lang="en-US" dirty="0">
                <a:latin typeface="Calibri" charset="0"/>
                <a:cs typeface="Calibri" charset="0"/>
              </a:rPr>
              <a:t>training in one event domain lead to bias changes for verbs in another domain?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Change</a:t>
            </a:r>
            <a:r>
              <a:rPr lang="en-US" dirty="0">
                <a:latin typeface="Calibri" charset="0"/>
                <a:cs typeface="Calibri" charset="0"/>
              </a:rPr>
              <a:t>-of-State events that can generalize along a dimension of </a:t>
            </a:r>
            <a:r>
              <a:rPr lang="en-US" b="1" dirty="0">
                <a:latin typeface="Calibri" charset="0"/>
                <a:cs typeface="Calibri" charset="0"/>
              </a:rPr>
              <a:t>action</a:t>
            </a:r>
            <a:r>
              <a:rPr lang="en-US" dirty="0">
                <a:latin typeface="Calibri" charset="0"/>
                <a:cs typeface="Calibri" charset="0"/>
              </a:rPr>
              <a:t> ( center, e.g. ‘combing’) or </a:t>
            </a:r>
            <a:r>
              <a:rPr lang="en-US" b="1" dirty="0">
                <a:latin typeface="Calibri" charset="0"/>
                <a:cs typeface="Calibri" charset="0"/>
              </a:rPr>
              <a:t>effect</a:t>
            </a:r>
            <a:r>
              <a:rPr lang="en-US" dirty="0">
                <a:latin typeface="Calibri" charset="0"/>
                <a:cs typeface="Calibri" charset="0"/>
              </a:rPr>
              <a:t> (right, e.g. ‘ripping’).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Screen Shot 2016-03-01 at 12.10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2" y="3499109"/>
            <a:ext cx="3428998" cy="335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Screen Shot 2016-03-01 at 12.09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2" y="21334"/>
            <a:ext cx="3428998" cy="336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Screen Shot 2016-03-01 at 12.10.2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3548531"/>
            <a:ext cx="3276598" cy="330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83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2538"/>
              </a:spcBef>
              <a:defRPr/>
            </a:pPr>
            <a:r>
              <a:rPr lang="en-US" dirty="0">
                <a:latin typeface="Calibri" charset="0"/>
                <a:cs typeface="Calibri" charset="0"/>
              </a:rPr>
              <a:t>If early (domain-general) cognitive representations drive these biases, we should expect transfer. </a:t>
            </a:r>
          </a:p>
          <a:p>
            <a:pPr algn="just">
              <a:spcBef>
                <a:spcPts val="2538"/>
              </a:spcBef>
              <a:defRPr/>
            </a:pPr>
            <a:r>
              <a:rPr lang="en-US" dirty="0">
                <a:latin typeface="Calibri" charset="0"/>
                <a:cs typeface="Calibri" charset="0"/>
              </a:rPr>
              <a:t>If children (unlike adults) do not represent any similarities in event structure between Motion and Change-of-State domains we should see no transfer.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1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6" y="-520964"/>
            <a:ext cx="7523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3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143" y="950410"/>
            <a:ext cx="76381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-254000">
              <a:buFont typeface="Arial"/>
              <a:buChar char="•"/>
              <a:defRPr/>
            </a:pPr>
            <a:r>
              <a:rPr lang="en-US" sz="3200" dirty="0">
                <a:latin typeface="Calibri" charset="0"/>
                <a:cs typeface="Calibri" charset="0"/>
              </a:rPr>
              <a:t>After learning ACTION Change-of-state verbs (trials 2-8) children then guessed that novel verbs for Motion events were MANNER verbs (trials 9-16)</a:t>
            </a:r>
          </a:p>
          <a:p>
            <a:pPr>
              <a:defRPr/>
            </a:pPr>
            <a:endParaRPr lang="en-US" sz="3200" dirty="0">
              <a:latin typeface="Calibri" charset="0"/>
              <a:cs typeface="Calibri" charset="0"/>
            </a:endParaRPr>
          </a:p>
          <a:p>
            <a:pPr marL="254000" indent="-254000">
              <a:buFont typeface="Arial"/>
              <a:buChar char="•"/>
              <a:defRPr/>
            </a:pPr>
            <a:r>
              <a:rPr lang="en-US" sz="3200" dirty="0">
                <a:latin typeface="Calibri" charset="0"/>
                <a:cs typeface="Calibri" charset="0"/>
              </a:rPr>
              <a:t>After learning EFFECT Change-of-state verbs they were more likely to expect PATH motion verbs</a:t>
            </a:r>
          </a:p>
        </p:txBody>
      </p:sp>
    </p:spTree>
    <p:extLst>
      <p:ext uri="{BB962C8B-B14F-4D97-AF65-F5344CB8AC3E}">
        <p14:creationId xmlns:p14="http://schemas.microsoft.com/office/powerpoint/2010/main" val="125686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862335"/>
                </a:solidFill>
                <a:latin typeface="Calibri" charset="0"/>
                <a:cs typeface="Calibri" charset="0"/>
              </a:rPr>
              <a:t>Conclusions</a:t>
            </a:r>
            <a:br>
              <a:rPr lang="en-US" dirty="0">
                <a:solidFill>
                  <a:srgbClr val="862335"/>
                </a:solidFill>
                <a:latin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6493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538"/>
              </a:spcBef>
              <a:defRPr/>
            </a:pPr>
            <a:r>
              <a:rPr lang="en-US" sz="3600" dirty="0" smtClean="0">
                <a:latin typeface="Calibri" charset="0"/>
                <a:cs typeface="Calibri" charset="0"/>
              </a:rPr>
              <a:t>These </a:t>
            </a:r>
            <a:r>
              <a:rPr lang="en-US" sz="3600" dirty="0">
                <a:latin typeface="Calibri" charset="0"/>
                <a:cs typeface="Calibri" charset="0"/>
              </a:rPr>
              <a:t>findings provide initial evidence that the kinds of event representations used for verb meanings involve domain-general representations of means and outcome which may be related to early cognitive models of goal-directed action</a:t>
            </a:r>
          </a:p>
        </p:txBody>
      </p:sp>
    </p:spTree>
    <p:extLst>
      <p:ext uri="{BB962C8B-B14F-4D97-AF65-F5344CB8AC3E}">
        <p14:creationId xmlns:p14="http://schemas.microsoft.com/office/powerpoint/2010/main" val="383611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62335"/>
                </a:solidFill>
              </a:rPr>
              <a:t>All project materials (Video stimuli, presentation software, anonymized data and analysis scripts are available at http://</a:t>
            </a:r>
            <a:r>
              <a:rPr lang="en-US" dirty="0" err="1">
                <a:solidFill>
                  <a:srgbClr val="862335"/>
                </a:solidFill>
              </a:rPr>
              <a:t>github.com</a:t>
            </a:r>
            <a:r>
              <a:rPr lang="en-US" dirty="0">
                <a:solidFill>
                  <a:srgbClr val="862335"/>
                </a:solidFill>
              </a:rPr>
              <a:t>/mekline/</a:t>
            </a:r>
            <a:r>
              <a:rPr lang="en-US" dirty="0" err="1">
                <a:solidFill>
                  <a:srgbClr val="862335"/>
                </a:solidFill>
              </a:rPr>
              <a:t>MannerPathPriming</a:t>
            </a:r>
            <a:endParaRPr lang="en-US" dirty="0">
              <a:solidFill>
                <a:srgbClr val="86233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360" y="606601"/>
            <a:ext cx="8751497" cy="211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38"/>
              </a:spcBef>
              <a:defRPr/>
            </a:pPr>
            <a:r>
              <a:rPr lang="en-US" sz="3200" dirty="0" smtClean="0">
                <a:latin typeface="Calibri" charset="0"/>
                <a:cs typeface="Calibri" charset="0"/>
              </a:rPr>
              <a:t>	She </a:t>
            </a:r>
            <a:r>
              <a:rPr lang="en-US" sz="3200" u="sng" dirty="0">
                <a:latin typeface="Calibri" charset="0"/>
                <a:cs typeface="Calibri" charset="0"/>
              </a:rPr>
              <a:t>ran</a:t>
            </a:r>
            <a:r>
              <a:rPr lang="en-US" sz="3200" dirty="0">
                <a:latin typeface="Calibri" charset="0"/>
                <a:cs typeface="Calibri" charset="0"/>
              </a:rPr>
              <a:t> into the room				</a:t>
            </a:r>
            <a:r>
              <a:rPr lang="en-US" sz="3200" dirty="0" smtClean="0">
                <a:latin typeface="Calibri" charset="0"/>
                <a:cs typeface="Calibri" charset="0"/>
              </a:rPr>
              <a:t>			Manner</a:t>
            </a:r>
            <a:endParaRPr lang="en-US" sz="3200" dirty="0">
              <a:latin typeface="Calibri" charset="0"/>
              <a:cs typeface="Calibri" charset="0"/>
            </a:endParaRPr>
          </a:p>
          <a:p>
            <a:pPr algn="just">
              <a:spcBef>
                <a:spcPts val="138"/>
              </a:spcBef>
              <a:defRPr/>
            </a:pPr>
            <a:r>
              <a:rPr lang="en-US" sz="3200" dirty="0">
                <a:latin typeface="Calibri" charset="0"/>
                <a:cs typeface="Calibri" charset="0"/>
              </a:rPr>
              <a:t>	She </a:t>
            </a:r>
            <a:r>
              <a:rPr lang="en-US" sz="3200" u="sng" dirty="0">
                <a:latin typeface="Calibri" charset="0"/>
                <a:cs typeface="Calibri" charset="0"/>
              </a:rPr>
              <a:t>entered</a:t>
            </a:r>
            <a:r>
              <a:rPr lang="en-US" sz="3200" dirty="0">
                <a:latin typeface="Calibri" charset="0"/>
                <a:cs typeface="Calibri" charset="0"/>
              </a:rPr>
              <a:t> the room running		</a:t>
            </a:r>
            <a:r>
              <a:rPr lang="en-US" sz="3200" dirty="0" smtClean="0">
                <a:latin typeface="Calibri" charset="0"/>
                <a:cs typeface="Calibri" charset="0"/>
              </a:rPr>
              <a:t>		Path</a:t>
            </a:r>
            <a:endParaRPr lang="en-US" sz="3200" dirty="0">
              <a:latin typeface="Calibri" charset="0"/>
              <a:cs typeface="Calibri" charset="0"/>
            </a:endParaRPr>
          </a:p>
          <a:p>
            <a:pPr algn="just">
              <a:spcBef>
                <a:spcPts val="138"/>
              </a:spcBef>
              <a:defRPr/>
            </a:pPr>
            <a:r>
              <a:rPr lang="en-US" sz="3200" dirty="0">
                <a:latin typeface="Calibri" charset="0"/>
                <a:cs typeface="Calibri" charset="0"/>
              </a:rPr>
              <a:t>	She </a:t>
            </a:r>
            <a:r>
              <a:rPr lang="en-US" sz="3200" u="sng" dirty="0">
                <a:latin typeface="Calibri" charset="0"/>
                <a:cs typeface="Calibri" charset="0"/>
              </a:rPr>
              <a:t>flattened</a:t>
            </a:r>
            <a:r>
              <a:rPr lang="en-US" sz="3200" dirty="0">
                <a:latin typeface="Calibri" charset="0"/>
                <a:cs typeface="Calibri" charset="0"/>
              </a:rPr>
              <a:t> the can with a hammer	Action</a:t>
            </a:r>
          </a:p>
          <a:p>
            <a:pPr algn="just">
              <a:spcBef>
                <a:spcPts val="138"/>
              </a:spcBef>
              <a:defRPr/>
            </a:pPr>
            <a:r>
              <a:rPr lang="en-US" sz="3200" dirty="0">
                <a:latin typeface="Calibri" charset="0"/>
                <a:cs typeface="Calibri" charset="0"/>
              </a:rPr>
              <a:t>	She </a:t>
            </a:r>
            <a:r>
              <a:rPr lang="en-US" sz="3200" u="sng" dirty="0">
                <a:latin typeface="Calibri" charset="0"/>
                <a:cs typeface="Calibri" charset="0"/>
              </a:rPr>
              <a:t>hammered</a:t>
            </a:r>
            <a:r>
              <a:rPr lang="en-US" sz="3200" dirty="0">
                <a:latin typeface="Calibri" charset="0"/>
                <a:cs typeface="Calibri" charset="0"/>
              </a:rPr>
              <a:t> the can flat 			</a:t>
            </a:r>
            <a:r>
              <a:rPr lang="en-US" sz="3200" dirty="0" smtClean="0">
                <a:latin typeface="Calibri" charset="0"/>
                <a:cs typeface="Calibri" charset="0"/>
              </a:rPr>
              <a:t>		Effect</a:t>
            </a:r>
            <a:endParaRPr lang="en-US" sz="32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0" y="669783"/>
            <a:ext cx="7402286" cy="441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just">
              <a:spcBef>
                <a:spcPts val="2538"/>
              </a:spcBef>
              <a:buFont typeface="Arial"/>
              <a:buChar char="•"/>
              <a:defRPr/>
            </a:pPr>
            <a:r>
              <a:rPr lang="en-US" sz="2800" dirty="0">
                <a:latin typeface="Calibri" charset="0"/>
                <a:cs typeface="Calibri" charset="0"/>
              </a:rPr>
              <a:t>Frequencies of verb type vary across </a:t>
            </a:r>
            <a:r>
              <a:rPr lang="en-US" sz="2800" dirty="0" smtClean="0">
                <a:latin typeface="Calibri" charset="0"/>
                <a:cs typeface="Calibri" charset="0"/>
              </a:rPr>
              <a:t>languages</a:t>
            </a:r>
            <a:endParaRPr lang="en-US" sz="2800" dirty="0">
              <a:latin typeface="Calibri" charset="0"/>
              <a:cs typeface="Calibri" charset="0"/>
            </a:endParaRPr>
          </a:p>
          <a:p>
            <a:pPr marL="282575" indent="-282575" algn="just">
              <a:spcBef>
                <a:spcPts val="2538"/>
              </a:spcBef>
              <a:buFont typeface="Arial"/>
              <a:buChar char="•"/>
              <a:defRPr/>
            </a:pPr>
            <a:r>
              <a:rPr lang="en-US" sz="2800" dirty="0">
                <a:latin typeface="Calibri" charset="0"/>
                <a:cs typeface="Calibri" charset="0"/>
              </a:rPr>
              <a:t> Biases change with training </a:t>
            </a:r>
            <a:endParaRPr lang="en-US" sz="2800" dirty="0" smtClean="0">
              <a:latin typeface="Calibri" charset="0"/>
              <a:cs typeface="Calibri" charset="0"/>
            </a:endParaRPr>
          </a:p>
          <a:p>
            <a:pPr marL="282575" indent="-282575" algn="just">
              <a:spcBef>
                <a:spcPts val="2538"/>
              </a:spcBef>
              <a:buFont typeface="Arial"/>
              <a:buChar char="•"/>
              <a:defRPr/>
            </a:pPr>
            <a:r>
              <a:rPr lang="en-US" sz="2800" dirty="0" smtClean="0">
                <a:latin typeface="Calibri" charset="0"/>
                <a:cs typeface="Calibri" charset="0"/>
              </a:rPr>
              <a:t>Adult </a:t>
            </a:r>
            <a:r>
              <a:rPr lang="en-US" sz="2800" dirty="0">
                <a:latin typeface="Calibri" charset="0"/>
                <a:cs typeface="Calibri" charset="0"/>
              </a:rPr>
              <a:t>biases carry over between </a:t>
            </a:r>
            <a:r>
              <a:rPr lang="en-US" sz="2800" dirty="0" smtClean="0">
                <a:latin typeface="Calibri" charset="0"/>
                <a:cs typeface="Calibri" charset="0"/>
              </a:rPr>
              <a:t>domains</a:t>
            </a:r>
          </a:p>
          <a:p>
            <a:pPr marL="282575" indent="-282575" algn="just">
              <a:spcBef>
                <a:spcPts val="2538"/>
              </a:spcBef>
              <a:buFont typeface="Arial"/>
              <a:buChar char="•"/>
              <a:defRPr/>
            </a:pPr>
            <a:r>
              <a:rPr lang="en-US" sz="2800" dirty="0">
                <a:latin typeface="Calibri" charset="0"/>
                <a:cs typeface="Calibri" charset="0"/>
              </a:rPr>
              <a:t>S</a:t>
            </a:r>
            <a:r>
              <a:rPr lang="en-US" sz="2800" dirty="0" smtClean="0">
                <a:latin typeface="Calibri" charset="0"/>
                <a:cs typeface="Calibri" charset="0"/>
              </a:rPr>
              <a:t>uggests </a:t>
            </a:r>
            <a:r>
              <a:rPr lang="en-US" sz="2800" dirty="0">
                <a:latin typeface="Calibri" charset="0"/>
                <a:cs typeface="Calibri" charset="0"/>
              </a:rPr>
              <a:t>that verb semantics involves a more general representation of means vs. outcome </a:t>
            </a:r>
            <a:endParaRPr lang="en-US" sz="2800" dirty="0" smtClean="0">
              <a:latin typeface="Calibri" charset="0"/>
              <a:cs typeface="Calibri" charset="0"/>
            </a:endParaRPr>
          </a:p>
          <a:p>
            <a:pPr marL="739775" lvl="1" indent="-282575" algn="just">
              <a:spcBef>
                <a:spcPts val="2538"/>
              </a:spcBef>
              <a:buFont typeface="Arial"/>
              <a:buChar char="•"/>
              <a:defRPr/>
            </a:pPr>
            <a:r>
              <a:rPr lang="en-US" sz="2800" dirty="0">
                <a:latin typeface="Calibri" charset="0"/>
                <a:cs typeface="Calibri" charset="0"/>
              </a:rPr>
              <a:t>Y</a:t>
            </a:r>
            <a:r>
              <a:rPr lang="en-US" sz="2800" dirty="0" smtClean="0">
                <a:latin typeface="Calibri" charset="0"/>
                <a:cs typeface="Calibri" charset="0"/>
              </a:rPr>
              <a:t>oung </a:t>
            </a:r>
            <a:r>
              <a:rPr lang="en-US" sz="2800" dirty="0">
                <a:latin typeface="Calibri" charset="0"/>
                <a:cs typeface="Calibri" charset="0"/>
              </a:rPr>
              <a:t>babies also care about this distinction in nonlinguistic </a:t>
            </a:r>
            <a:r>
              <a:rPr lang="en-US" sz="2800" dirty="0" smtClean="0">
                <a:latin typeface="Calibri" charset="0"/>
                <a:cs typeface="Calibri" charset="0"/>
              </a:rPr>
              <a:t>contexts</a:t>
            </a:r>
            <a:endParaRPr lang="en-US" sz="2800" dirty="0">
              <a:latin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5850" y="5445151"/>
            <a:ext cx="456815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cs typeface="Calibri" charset="0"/>
              </a:rPr>
              <a:t>(</a:t>
            </a:r>
            <a:r>
              <a:rPr lang="en-US" dirty="0" err="1">
                <a:latin typeface="Calibri" charset="0"/>
                <a:cs typeface="Calibri" charset="0"/>
              </a:rPr>
              <a:t>Talmy</a:t>
            </a:r>
            <a:r>
              <a:rPr lang="en-US" dirty="0">
                <a:latin typeface="Calibri" charset="0"/>
                <a:cs typeface="Calibri" charset="0"/>
              </a:rPr>
              <a:t> 1985, Levin &amp; Rappaport </a:t>
            </a:r>
            <a:r>
              <a:rPr lang="en-US" dirty="0" err="1">
                <a:latin typeface="Calibri" charset="0"/>
                <a:cs typeface="Calibri" charset="0"/>
              </a:rPr>
              <a:t>Hovav</a:t>
            </a:r>
            <a:r>
              <a:rPr lang="en-US" dirty="0">
                <a:latin typeface="Calibri" charset="0"/>
                <a:cs typeface="Calibri" charset="0"/>
              </a:rPr>
              <a:t> 2010</a:t>
            </a:r>
            <a:r>
              <a:rPr lang="en-US" dirty="0" smtClean="0">
                <a:latin typeface="Calibri" charset="0"/>
                <a:cs typeface="Calibri" charset="0"/>
              </a:rPr>
              <a:t>)</a:t>
            </a:r>
            <a:r>
              <a:rPr lang="en-US" dirty="0">
                <a:latin typeface="Calibri" charset="0"/>
                <a:cs typeface="Calibri" charset="0"/>
              </a:rPr>
              <a:t> (Shafto, </a:t>
            </a:r>
            <a:r>
              <a:rPr lang="en-US" dirty="0" err="1">
                <a:latin typeface="Calibri" charset="0"/>
                <a:cs typeface="Calibri" charset="0"/>
              </a:rPr>
              <a:t>Havasi</a:t>
            </a:r>
            <a:r>
              <a:rPr lang="en-US" dirty="0">
                <a:latin typeface="Calibri" charset="0"/>
                <a:cs typeface="Calibri" charset="0"/>
              </a:rPr>
              <a:t> &amp; Snedeker 2014</a:t>
            </a:r>
            <a:r>
              <a:rPr lang="en-US" dirty="0" smtClean="0">
                <a:latin typeface="Calibri" charset="0"/>
                <a:cs typeface="Calibri" charset="0"/>
              </a:rPr>
              <a:t>)</a:t>
            </a:r>
            <a:r>
              <a:rPr lang="en-US" dirty="0">
                <a:latin typeface="Calibri" charset="0"/>
                <a:cs typeface="Calibri" charset="0"/>
              </a:rPr>
              <a:t> (</a:t>
            </a:r>
            <a:r>
              <a:rPr lang="en-US" dirty="0" err="1">
                <a:latin typeface="Calibri" charset="0"/>
                <a:cs typeface="Calibri" charset="0"/>
              </a:rPr>
              <a:t>Geojo</a:t>
            </a:r>
            <a:r>
              <a:rPr lang="en-US" dirty="0">
                <a:latin typeface="Calibri" charset="0"/>
                <a:cs typeface="Calibri" charset="0"/>
              </a:rPr>
              <a:t> 2014</a:t>
            </a:r>
            <a:r>
              <a:rPr lang="en-US" dirty="0" smtClean="0">
                <a:latin typeface="Calibri" charset="0"/>
                <a:cs typeface="Calibri" charset="0"/>
              </a:rPr>
              <a:t>)</a:t>
            </a:r>
            <a:r>
              <a:rPr lang="en-US" dirty="0">
                <a:latin typeface="Calibri" charset="0"/>
                <a:cs typeface="Calibri" charset="0"/>
              </a:rPr>
              <a:t> (</a:t>
            </a:r>
            <a:r>
              <a:rPr lang="en-US" dirty="0" err="1">
                <a:latin typeface="Calibri" charset="0"/>
                <a:cs typeface="Calibri" charset="0"/>
              </a:rPr>
              <a:t>Csibra</a:t>
            </a:r>
            <a:r>
              <a:rPr lang="en-US" dirty="0">
                <a:latin typeface="Calibri" charset="0"/>
                <a:cs typeface="Calibri" charset="0"/>
              </a:rPr>
              <a:t> &amp; </a:t>
            </a:r>
            <a:r>
              <a:rPr lang="en-US" dirty="0" err="1">
                <a:latin typeface="Calibri" charset="0"/>
                <a:cs typeface="Calibri" charset="0"/>
              </a:rPr>
              <a:t>Gergely</a:t>
            </a:r>
            <a:r>
              <a:rPr lang="en-US" dirty="0">
                <a:latin typeface="Calibri" charset="0"/>
                <a:cs typeface="Calibri" charset="0"/>
              </a:rPr>
              <a:t> 2007)</a:t>
            </a:r>
          </a:p>
          <a:p>
            <a:endParaRPr lang="en-US" dirty="0">
              <a:latin typeface="Calibri" charset="0"/>
              <a:cs typeface="Calibri" charset="0"/>
            </a:endParaRPr>
          </a:p>
          <a:p>
            <a:endParaRPr lang="en-US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2285" y="1251857"/>
            <a:ext cx="674914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538"/>
              </a:spcBef>
              <a:defRPr/>
            </a:pPr>
            <a:r>
              <a:rPr lang="en-US" sz="3600" i="1" dirty="0">
                <a:latin typeface="Calibri" charset="0"/>
                <a:cs typeface="Calibri" charset="0"/>
              </a:rPr>
              <a:t>Do young children use ‘umbrella’ means/outcome representations to predict verb meaning?</a:t>
            </a:r>
          </a:p>
        </p:txBody>
      </p:sp>
    </p:spTree>
    <p:extLst>
      <p:ext uri="{BB962C8B-B14F-4D97-AF65-F5344CB8AC3E}">
        <p14:creationId xmlns:p14="http://schemas.microsoft.com/office/powerpoint/2010/main" val="47541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Screen Shot 2016-02-18 at 5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r="-14256"/>
          <a:stretch>
            <a:fillRect/>
          </a:stretch>
        </p:blipFill>
        <p:spPr bwMode="auto">
          <a:xfrm>
            <a:off x="2948917" y="1"/>
            <a:ext cx="4126798" cy="313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creen Shot 2016-02-18 at 5.44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4570"/>
            <a:ext cx="3761022" cy="348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creen Shot 2016-02-18 at 5.44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67" y="3374570"/>
            <a:ext cx="3809767" cy="34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2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(Videos in your email in case they didn’t transfer)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Text Box 239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83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0" tIns="45267" rIns="45720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just"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4-6yo children learned 8 distinct novel verbs each in the sequence shown below (Path condition). Analysis focuses on the </a:t>
            </a:r>
            <a:r>
              <a:rPr lang="en-US" sz="1600" u="sng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initial guesses</a:t>
            </a:r>
            <a:r>
              <a:rPr lang="en-US" sz="1600" dirty="0" smtClean="0">
                <a:solidFill>
                  <a:schemeClr val="tx1"/>
                </a:solidFill>
                <a:latin typeface="Calibri" charset="0"/>
                <a:cs typeface="Calibri" charset="0"/>
              </a:rPr>
              <a:t> for children make over the course of the training session  </a:t>
            </a:r>
            <a:endParaRPr lang="en-US" sz="1600" dirty="0" smtClean="0">
              <a:latin typeface="Calibri" charset="0"/>
              <a:cs typeface="Calibri" charset="0"/>
            </a:endParaRPr>
          </a:p>
        </p:txBody>
      </p:sp>
      <p:pic>
        <p:nvPicPr>
          <p:cNvPr id="8" name="Picture 10" descr="Screen Shot 2016-02-29 at 11.4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4" y="2746145"/>
            <a:ext cx="8195708" cy="475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7925" y="5507414"/>
            <a:ext cx="9135210" cy="27011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Screen Shot 2016-02-29 at 11.4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4" y="0"/>
            <a:ext cx="8195708" cy="475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925" y="-770659"/>
            <a:ext cx="9135210" cy="3505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447</Words>
  <Application>Microsoft Macintosh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Changing 4-6yo’s means/outcome verb biases within and across domains </vt:lpstr>
      <vt:lpstr>PowerPoint Presentation</vt:lpstr>
      <vt:lpstr>PowerPoint Presentation</vt:lpstr>
      <vt:lpstr>PowerPoint Presentation</vt:lpstr>
      <vt:lpstr>Experiment 1</vt:lpstr>
      <vt:lpstr>PowerPoint Presentation</vt:lpstr>
      <vt:lpstr>(Videos in your email in case they didn’t transfer)</vt:lpstr>
      <vt:lpstr>Method</vt:lpstr>
      <vt:lpstr>PowerPoint Presentation</vt:lpstr>
      <vt:lpstr>Experiment 1 – Manner/Path biases </vt:lpstr>
      <vt:lpstr>PowerPoint Presentation</vt:lpstr>
      <vt:lpstr>Experiment 2 – Action/Effect biases </vt:lpstr>
      <vt:lpstr>Experiment 2</vt:lpstr>
      <vt:lpstr>PowerPoint Presentation</vt:lpstr>
      <vt:lpstr>PowerPoint Presentation</vt:lpstr>
      <vt:lpstr>PowerPoint Presentation</vt:lpstr>
      <vt:lpstr>PowerPoint Presentation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4-6yo’s means/outcome verb biases within and across domains </dc:title>
  <dc:creator>Melissa Kline</dc:creator>
  <cp:lastModifiedBy>Melissa Kline</cp:lastModifiedBy>
  <cp:revision>5</cp:revision>
  <dcterms:created xsi:type="dcterms:W3CDTF">2016-05-06T16:19:23Z</dcterms:created>
  <dcterms:modified xsi:type="dcterms:W3CDTF">2016-05-06T18:46:42Z</dcterms:modified>
</cp:coreProperties>
</file>