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60" r:id="rId3"/>
    <p:sldId id="259" r:id="rId4"/>
    <p:sldId id="261" r:id="rId5"/>
    <p:sldId id="264" r:id="rId6"/>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B548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9" autoAdjust="0"/>
    <p:restoredTop sz="94660"/>
  </p:normalViewPr>
  <p:slideViewPr>
    <p:cSldViewPr snapToGrid="0" snapToObjects="1">
      <p:cViewPr varScale="1">
        <p:scale>
          <a:sx n="96" d="100"/>
          <a:sy n="96" d="100"/>
        </p:scale>
        <p:origin x="-2424" y="-112"/>
      </p:cViewPr>
      <p:guideLst>
        <p:guide orient="horz" pos="3168"/>
        <p:guide pos="24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A59881-EDF5-394E-9C0A-432CE733AD12}" type="datetimeFigureOut">
              <a:rPr lang="en-US" smtClean="0"/>
              <a:t>3/9/18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933C4-4728-E848-B242-BC8BA18EE827}" type="slidenum">
              <a:rPr lang="en-US" smtClean="0"/>
              <a:t>‹#›</a:t>
            </a:fld>
            <a:endParaRPr lang="en-US"/>
          </a:p>
        </p:txBody>
      </p:sp>
    </p:spTree>
    <p:extLst>
      <p:ext uri="{BB962C8B-B14F-4D97-AF65-F5344CB8AC3E}">
        <p14:creationId xmlns:p14="http://schemas.microsoft.com/office/powerpoint/2010/main" val="276411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A59881-EDF5-394E-9C0A-432CE733AD12}" type="datetimeFigureOut">
              <a:rPr lang="en-US" smtClean="0"/>
              <a:t>3/9/18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933C4-4728-E848-B242-BC8BA18EE827}" type="slidenum">
              <a:rPr lang="en-US" smtClean="0"/>
              <a:t>‹#›</a:t>
            </a:fld>
            <a:endParaRPr lang="en-US"/>
          </a:p>
        </p:txBody>
      </p:sp>
    </p:spTree>
    <p:extLst>
      <p:ext uri="{BB962C8B-B14F-4D97-AF65-F5344CB8AC3E}">
        <p14:creationId xmlns:p14="http://schemas.microsoft.com/office/powerpoint/2010/main" val="2610336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2803"/>
            <a:ext cx="1748790" cy="85822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8620" y="402803"/>
            <a:ext cx="5116830" cy="85822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A59881-EDF5-394E-9C0A-432CE733AD12}" type="datetimeFigureOut">
              <a:rPr lang="en-US" smtClean="0"/>
              <a:t>3/9/18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933C4-4728-E848-B242-BC8BA18EE827}" type="slidenum">
              <a:rPr lang="en-US" smtClean="0"/>
              <a:t>‹#›</a:t>
            </a:fld>
            <a:endParaRPr lang="en-US"/>
          </a:p>
        </p:txBody>
      </p:sp>
    </p:spTree>
    <p:extLst>
      <p:ext uri="{BB962C8B-B14F-4D97-AF65-F5344CB8AC3E}">
        <p14:creationId xmlns:p14="http://schemas.microsoft.com/office/powerpoint/2010/main" val="296852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A59881-EDF5-394E-9C0A-432CE733AD12}" type="datetimeFigureOut">
              <a:rPr lang="en-US" smtClean="0"/>
              <a:t>3/9/18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933C4-4728-E848-B242-BC8BA18EE827}" type="slidenum">
              <a:rPr lang="en-US" smtClean="0"/>
              <a:t>‹#›</a:t>
            </a:fld>
            <a:endParaRPr lang="en-US"/>
          </a:p>
        </p:txBody>
      </p:sp>
    </p:spTree>
    <p:extLst>
      <p:ext uri="{BB962C8B-B14F-4D97-AF65-F5344CB8AC3E}">
        <p14:creationId xmlns:p14="http://schemas.microsoft.com/office/powerpoint/2010/main" val="202183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A59881-EDF5-394E-9C0A-432CE733AD12}" type="datetimeFigureOut">
              <a:rPr lang="en-US" smtClean="0"/>
              <a:t>3/9/18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933C4-4728-E848-B242-BC8BA18EE827}" type="slidenum">
              <a:rPr lang="en-US" smtClean="0"/>
              <a:t>‹#›</a:t>
            </a:fld>
            <a:endParaRPr lang="en-US"/>
          </a:p>
        </p:txBody>
      </p:sp>
    </p:spTree>
    <p:extLst>
      <p:ext uri="{BB962C8B-B14F-4D97-AF65-F5344CB8AC3E}">
        <p14:creationId xmlns:p14="http://schemas.microsoft.com/office/powerpoint/2010/main" val="28643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862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5097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A59881-EDF5-394E-9C0A-432CE733AD12}" type="datetimeFigureOut">
              <a:rPr lang="en-US" smtClean="0"/>
              <a:t>3/9/18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933C4-4728-E848-B242-BC8BA18EE827}" type="slidenum">
              <a:rPr lang="en-US" smtClean="0"/>
              <a:t>‹#›</a:t>
            </a:fld>
            <a:endParaRPr lang="en-US"/>
          </a:p>
        </p:txBody>
      </p:sp>
    </p:spTree>
    <p:extLst>
      <p:ext uri="{BB962C8B-B14F-4D97-AF65-F5344CB8AC3E}">
        <p14:creationId xmlns:p14="http://schemas.microsoft.com/office/powerpoint/2010/main" val="1180359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A59881-EDF5-394E-9C0A-432CE733AD12}" type="datetimeFigureOut">
              <a:rPr lang="en-US" smtClean="0"/>
              <a:t>3/9/18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4933C4-4728-E848-B242-BC8BA18EE827}" type="slidenum">
              <a:rPr lang="en-US" smtClean="0"/>
              <a:t>‹#›</a:t>
            </a:fld>
            <a:endParaRPr lang="en-US"/>
          </a:p>
        </p:txBody>
      </p:sp>
    </p:spTree>
    <p:extLst>
      <p:ext uri="{BB962C8B-B14F-4D97-AF65-F5344CB8AC3E}">
        <p14:creationId xmlns:p14="http://schemas.microsoft.com/office/powerpoint/2010/main" val="2986626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A59881-EDF5-394E-9C0A-432CE733AD12}" type="datetimeFigureOut">
              <a:rPr lang="en-US" smtClean="0"/>
              <a:t>3/9/18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4933C4-4728-E848-B242-BC8BA18EE827}" type="slidenum">
              <a:rPr lang="en-US" smtClean="0"/>
              <a:t>‹#›</a:t>
            </a:fld>
            <a:endParaRPr lang="en-US"/>
          </a:p>
        </p:txBody>
      </p:sp>
    </p:spTree>
    <p:extLst>
      <p:ext uri="{BB962C8B-B14F-4D97-AF65-F5344CB8AC3E}">
        <p14:creationId xmlns:p14="http://schemas.microsoft.com/office/powerpoint/2010/main" val="3591694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59881-EDF5-394E-9C0A-432CE733AD12}" type="datetimeFigureOut">
              <a:rPr lang="en-US" smtClean="0"/>
              <a:t>3/9/18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4933C4-4728-E848-B242-BC8BA18EE827}" type="slidenum">
              <a:rPr lang="en-US" smtClean="0"/>
              <a:t>‹#›</a:t>
            </a:fld>
            <a:endParaRPr lang="en-US"/>
          </a:p>
        </p:txBody>
      </p:sp>
    </p:spTree>
    <p:extLst>
      <p:ext uri="{BB962C8B-B14F-4D97-AF65-F5344CB8AC3E}">
        <p14:creationId xmlns:p14="http://schemas.microsoft.com/office/powerpoint/2010/main" val="2537449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A59881-EDF5-394E-9C0A-432CE733AD12}" type="datetimeFigureOut">
              <a:rPr lang="en-US" smtClean="0"/>
              <a:t>3/9/18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933C4-4728-E848-B242-BC8BA18EE827}" type="slidenum">
              <a:rPr lang="en-US" smtClean="0"/>
              <a:t>‹#›</a:t>
            </a:fld>
            <a:endParaRPr lang="en-US"/>
          </a:p>
        </p:txBody>
      </p:sp>
    </p:spTree>
    <p:extLst>
      <p:ext uri="{BB962C8B-B14F-4D97-AF65-F5344CB8AC3E}">
        <p14:creationId xmlns:p14="http://schemas.microsoft.com/office/powerpoint/2010/main" val="141546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A59881-EDF5-394E-9C0A-432CE733AD12}" type="datetimeFigureOut">
              <a:rPr lang="en-US" smtClean="0"/>
              <a:t>3/9/18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933C4-4728-E848-B242-BC8BA18EE827}" type="slidenum">
              <a:rPr lang="en-US" smtClean="0"/>
              <a:t>‹#›</a:t>
            </a:fld>
            <a:endParaRPr lang="en-US"/>
          </a:p>
        </p:txBody>
      </p:sp>
    </p:spTree>
    <p:extLst>
      <p:ext uri="{BB962C8B-B14F-4D97-AF65-F5344CB8AC3E}">
        <p14:creationId xmlns:p14="http://schemas.microsoft.com/office/powerpoint/2010/main" val="28124844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8620" y="402802"/>
            <a:ext cx="6995160" cy="16764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88620" y="2346961"/>
            <a:ext cx="6995160" cy="66380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88620" y="9322647"/>
            <a:ext cx="1813560" cy="535517"/>
          </a:xfrm>
          <a:prstGeom prst="rect">
            <a:avLst/>
          </a:prstGeom>
        </p:spPr>
        <p:txBody>
          <a:bodyPr vert="horz" lIns="91440" tIns="45720" rIns="91440" bIns="45720" rtlCol="0" anchor="ctr"/>
          <a:lstStyle>
            <a:lvl1pPr algn="l">
              <a:defRPr sz="1200">
                <a:solidFill>
                  <a:schemeClr val="tx1">
                    <a:tint val="75000"/>
                  </a:schemeClr>
                </a:solidFill>
              </a:defRPr>
            </a:lvl1pPr>
          </a:lstStyle>
          <a:p>
            <a:fld id="{D6A59881-EDF5-394E-9C0A-432CE733AD12}" type="datetimeFigureOut">
              <a:rPr lang="en-US" smtClean="0"/>
              <a:t>3/9/18</a:t>
            </a:fld>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570220" y="9322647"/>
            <a:ext cx="1813560" cy="535517"/>
          </a:xfrm>
          <a:prstGeom prst="rect">
            <a:avLst/>
          </a:prstGeom>
        </p:spPr>
        <p:txBody>
          <a:bodyPr vert="horz" lIns="91440" tIns="45720" rIns="91440" bIns="45720" rtlCol="0" anchor="ctr"/>
          <a:lstStyle>
            <a:lvl1pPr algn="r">
              <a:defRPr sz="1200">
                <a:solidFill>
                  <a:schemeClr val="tx1">
                    <a:tint val="75000"/>
                  </a:schemeClr>
                </a:solidFill>
              </a:defRPr>
            </a:lvl1pPr>
          </a:lstStyle>
          <a:p>
            <a:fld id="{174933C4-4728-E848-B242-BC8BA18EE827}" type="slidenum">
              <a:rPr lang="en-US" smtClean="0"/>
              <a:t>‹#›</a:t>
            </a:fld>
            <a:endParaRPr lang="en-US"/>
          </a:p>
        </p:txBody>
      </p:sp>
    </p:spTree>
    <p:extLst>
      <p:ext uri="{BB962C8B-B14F-4D97-AF65-F5344CB8AC3E}">
        <p14:creationId xmlns:p14="http://schemas.microsoft.com/office/powerpoint/2010/main" val="2094124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hyperlink" Target="https://lookit.mit.edu" TargetMode="Externa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lookit.mit.edu" TargetMode="External"/><Relationship Id="rId5" Type="http://schemas.openxmlformats.org/officeDocument/2006/relationships/image" Target="../media/image10.png"/><Relationship Id="rId6" Type="http://schemas.microsoft.com/office/2007/relationships/hdphoto" Target="../media/hdphoto2.wdp"/><Relationship Id="rId7" Type="http://schemas.openxmlformats.org/officeDocument/2006/relationships/image" Target="../media/image1.png"/><Relationship Id="rId8" Type="http://schemas.openxmlformats.org/officeDocument/2006/relationships/image" Target="../media/image4.png"/><Relationship Id="rId9" Type="http://schemas.openxmlformats.org/officeDocument/2006/relationships/image" Target="../media/image3.png"/><Relationship Id="rId10" Type="http://schemas.openxmlformats.org/officeDocument/2006/relationships/hyperlink" Target="https://lookit.mit.edu" TargetMode="External"/><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png"/><Relationship Id="rId5" Type="http://schemas.microsoft.com/office/2007/relationships/hdphoto" Target="../media/hdphoto3.wdp"/><Relationship Id="rId6" Type="http://schemas.openxmlformats.org/officeDocument/2006/relationships/hyperlink" Target="https://lookit.mit.edu" TargetMode="External"/><Relationship Id="rId7" Type="http://schemas.openxmlformats.org/officeDocument/2006/relationships/image" Target="../media/image1.png"/><Relationship Id="rId8" Type="http://schemas.openxmlformats.org/officeDocument/2006/relationships/image" Target="../media/image4.png"/><Relationship Id="rId9"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s://lookit.mit.edu" TargetMode="External"/><Relationship Id="rId5" Type="http://schemas.openxmlformats.org/officeDocument/2006/relationships/image" Target="../media/image12.png"/><Relationship Id="rId6" Type="http://schemas.openxmlformats.org/officeDocument/2006/relationships/image" Target="../media/image1.png"/><Relationship Id="rId7" Type="http://schemas.openxmlformats.org/officeDocument/2006/relationships/image" Target="../media/image4.png"/><Relationship Id="rId8"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s://lookit.mit.edu" TargetMode="External"/><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MIT-logo-with-spelling-office-black-red-design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160" y="9204049"/>
            <a:ext cx="1794798" cy="400780"/>
          </a:xfrm>
          <a:prstGeom prst="rect">
            <a:avLst/>
          </a:prstGeom>
        </p:spPr>
      </p:pic>
      <p:grpSp>
        <p:nvGrpSpPr>
          <p:cNvPr id="21" name="Group 20"/>
          <p:cNvGrpSpPr/>
          <p:nvPr/>
        </p:nvGrpSpPr>
        <p:grpSpPr>
          <a:xfrm>
            <a:off x="212066" y="3685000"/>
            <a:ext cx="2548987" cy="3430423"/>
            <a:chOff x="212066" y="3413592"/>
            <a:chExt cx="2548987" cy="3430423"/>
          </a:xfrm>
        </p:grpSpPr>
        <p:sp>
          <p:nvSpPr>
            <p:cNvPr id="14" name="TextBox 13"/>
            <p:cNvSpPr txBox="1"/>
            <p:nvPr/>
          </p:nvSpPr>
          <p:spPr>
            <a:xfrm>
              <a:off x="221848" y="3483422"/>
              <a:ext cx="1928733" cy="461665"/>
            </a:xfrm>
            <a:prstGeom prst="rect">
              <a:avLst/>
            </a:prstGeom>
            <a:noFill/>
          </p:spPr>
          <p:txBody>
            <a:bodyPr wrap="none" rtlCol="0">
              <a:spAutoFit/>
            </a:bodyPr>
            <a:lstStyle/>
            <a:p>
              <a:r>
                <a:rPr lang="en-US" sz="2400" b="1" dirty="0" smtClean="0">
                  <a:solidFill>
                    <a:srgbClr val="B54800"/>
                  </a:solidFill>
                  <a:latin typeface="Athelas Bold"/>
                  <a:cs typeface="Athelas Bold"/>
                </a:rPr>
                <a:t>How it works</a:t>
              </a:r>
              <a:endParaRPr lang="en-US" sz="2400" b="1" dirty="0">
                <a:solidFill>
                  <a:srgbClr val="B54800"/>
                </a:solidFill>
                <a:latin typeface="Athelas Bold"/>
                <a:cs typeface="Athelas Bold"/>
              </a:endParaRPr>
            </a:p>
          </p:txBody>
        </p:sp>
        <p:sp>
          <p:nvSpPr>
            <p:cNvPr id="15" name="TextBox 14"/>
            <p:cNvSpPr txBox="1"/>
            <p:nvPr/>
          </p:nvSpPr>
          <p:spPr>
            <a:xfrm>
              <a:off x="212066" y="3950915"/>
              <a:ext cx="2548987" cy="2893100"/>
            </a:xfrm>
            <a:prstGeom prst="rect">
              <a:avLst/>
            </a:prstGeom>
            <a:noFill/>
          </p:spPr>
          <p:txBody>
            <a:bodyPr wrap="square" rtlCol="0">
              <a:spAutoFit/>
            </a:bodyPr>
            <a:lstStyle/>
            <a:p>
              <a:pPr algn="just"/>
              <a:r>
                <a:rPr lang="en-US" sz="1400" dirty="0" smtClean="0">
                  <a:latin typeface="Athelas Bold"/>
                  <a:cs typeface="Athelas Bold"/>
                </a:rPr>
                <a:t>With Lookit, you and your child can take part in developmental psychology studies from home! </a:t>
              </a:r>
            </a:p>
            <a:p>
              <a:pPr algn="just"/>
              <a:endParaRPr lang="en-US" sz="1400" dirty="0" smtClean="0">
                <a:latin typeface="Athelas Bold"/>
                <a:cs typeface="Athelas Bold"/>
              </a:endParaRPr>
            </a:p>
            <a:p>
              <a:pPr algn="just"/>
              <a:r>
                <a:rPr lang="en-US" sz="1400" dirty="0" smtClean="0">
                  <a:latin typeface="Athelas Bold"/>
                  <a:cs typeface="Athelas Bold"/>
                </a:rPr>
                <a:t>To get started, create an account at </a:t>
              </a:r>
              <a:r>
                <a:rPr lang="en-US" sz="1400" dirty="0" smtClean="0">
                  <a:latin typeface="Athelas Bold"/>
                  <a:cs typeface="Athelas Bold"/>
                  <a:hlinkClick r:id="rId3"/>
                </a:rPr>
                <a:t>https://lookit.mit.edu</a:t>
              </a:r>
              <a:r>
                <a:rPr lang="en-US" sz="1400" dirty="0">
                  <a:latin typeface="Athelas Bold"/>
                  <a:cs typeface="Athelas Bold"/>
                </a:rPr>
                <a:t>.</a:t>
              </a:r>
              <a:r>
                <a:rPr lang="en-US" sz="1400" dirty="0" smtClean="0">
                  <a:latin typeface="Athelas Bold"/>
                  <a:cs typeface="Athelas Bold"/>
                </a:rPr>
                <a:t> Then, you can participate right away – you don’t need an appointment! </a:t>
              </a:r>
              <a:r>
                <a:rPr lang="en-US" sz="1400" dirty="0">
                  <a:latin typeface="Athelas Bold"/>
                  <a:cs typeface="Athelas Bold"/>
                </a:rPr>
                <a:t>You and </a:t>
              </a:r>
              <a:r>
                <a:rPr lang="en-US" sz="1400" dirty="0" smtClean="0">
                  <a:latin typeface="Athelas Bold"/>
                  <a:cs typeface="Athelas Bold"/>
                </a:rPr>
                <a:t>your child </a:t>
              </a:r>
              <a:r>
                <a:rPr lang="en-US" sz="1400" dirty="0">
                  <a:latin typeface="Athelas Bold"/>
                  <a:cs typeface="Athelas Bold"/>
                </a:rPr>
                <a:t>will do short activities in </a:t>
              </a:r>
              <a:r>
                <a:rPr lang="en-US" sz="1400" dirty="0" smtClean="0">
                  <a:latin typeface="Athelas Bold"/>
                  <a:cs typeface="Athelas Bold"/>
                </a:rPr>
                <a:t>a web browser</a:t>
              </a:r>
              <a:r>
                <a:rPr lang="en-US" sz="1400" dirty="0">
                  <a:latin typeface="Athelas Bold"/>
                  <a:cs typeface="Athelas Bold"/>
                </a:rPr>
                <a:t>, and webcam videos of </a:t>
              </a:r>
              <a:r>
                <a:rPr lang="en-US" sz="1400" dirty="0" smtClean="0">
                  <a:latin typeface="Athelas Bold"/>
                  <a:cs typeface="Athelas Bold"/>
                </a:rPr>
                <a:t>your child’s </a:t>
              </a:r>
              <a:r>
                <a:rPr lang="en-US" sz="1400" dirty="0">
                  <a:latin typeface="Athelas Bold"/>
                  <a:cs typeface="Athelas Bold"/>
                </a:rPr>
                <a:t>responses will be sent back </a:t>
              </a:r>
              <a:r>
                <a:rPr lang="en-US" sz="1400" dirty="0" smtClean="0">
                  <a:latin typeface="Athelas Bold"/>
                  <a:cs typeface="Athelas Bold"/>
                </a:rPr>
                <a:t>to the </a:t>
              </a:r>
              <a:r>
                <a:rPr lang="en-US" sz="1400" dirty="0">
                  <a:latin typeface="Athelas Bold"/>
                  <a:cs typeface="Athelas Bold"/>
                </a:rPr>
                <a:t>Lookit lab for analysis.</a:t>
              </a:r>
            </a:p>
          </p:txBody>
        </p:sp>
        <p:pic>
          <p:nvPicPr>
            <p:cNvPr id="17" name="Picture 16"/>
            <p:cNvPicPr>
              <a:picLocks noChangeAspect="1"/>
            </p:cNvPicPr>
            <p:nvPr/>
          </p:nvPicPr>
          <p:blipFill>
            <a:blip r:embed="rId4"/>
            <a:stretch>
              <a:fillRect/>
            </a:stretch>
          </p:blipFill>
          <p:spPr>
            <a:xfrm>
              <a:off x="2150581" y="3413592"/>
              <a:ext cx="371002" cy="557595"/>
            </a:xfrm>
            <a:prstGeom prst="rect">
              <a:avLst/>
            </a:prstGeom>
          </p:spPr>
        </p:pic>
      </p:grpSp>
      <p:pic>
        <p:nvPicPr>
          <p:cNvPr id="23" name="Picture 22" descr="qrcod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3333" y="7301480"/>
            <a:ext cx="726453" cy="726453"/>
          </a:xfrm>
          <a:prstGeom prst="rect">
            <a:avLst/>
          </a:prstGeom>
        </p:spPr>
      </p:pic>
      <p:grpSp>
        <p:nvGrpSpPr>
          <p:cNvPr id="2" name="Group 1"/>
          <p:cNvGrpSpPr/>
          <p:nvPr/>
        </p:nvGrpSpPr>
        <p:grpSpPr>
          <a:xfrm>
            <a:off x="716312" y="8090601"/>
            <a:ext cx="1540494" cy="869808"/>
            <a:chOff x="459171" y="8309526"/>
            <a:chExt cx="1540494" cy="869808"/>
          </a:xfrm>
        </p:grpSpPr>
        <p:pic>
          <p:nvPicPr>
            <p:cNvPr id="46" name="Picture 15" descr="Early Childhood Cognition Lab"/>
            <p:cNvPicPr>
              <a:picLocks noChangeAspect="1" noChangeArrowheads="1"/>
            </p:cNvPicPr>
            <p:nvPr/>
          </p:nvPicPr>
          <p:blipFill>
            <a:blip r:embed="rId6" cstate="print"/>
            <a:srcRect l="77897"/>
            <a:stretch>
              <a:fillRect/>
            </a:stretch>
          </p:blipFill>
          <p:spPr bwMode="auto">
            <a:xfrm>
              <a:off x="459171" y="8309526"/>
              <a:ext cx="740948" cy="869808"/>
            </a:xfrm>
            <a:prstGeom prst="rect">
              <a:avLst/>
            </a:prstGeom>
            <a:noFill/>
          </p:spPr>
        </p:pic>
        <p:sp>
          <p:nvSpPr>
            <p:cNvPr id="42" name="TextBox 41"/>
            <p:cNvSpPr txBox="1"/>
            <p:nvPr/>
          </p:nvSpPr>
          <p:spPr>
            <a:xfrm>
              <a:off x="1200118" y="8423641"/>
              <a:ext cx="799547" cy="707886"/>
            </a:xfrm>
            <a:prstGeom prst="rect">
              <a:avLst/>
            </a:prstGeom>
            <a:noFill/>
          </p:spPr>
          <p:txBody>
            <a:bodyPr wrap="square" rtlCol="0">
              <a:spAutoFit/>
            </a:bodyPr>
            <a:lstStyle/>
            <a:p>
              <a:r>
                <a:rPr lang="en-US" sz="1000" b="1" dirty="0" smtClean="0">
                  <a:latin typeface="Athelas Bold"/>
                  <a:cs typeface="Athelas Bold"/>
                </a:rPr>
                <a:t>Early Childhood Cognition Lab</a:t>
              </a:r>
            </a:p>
          </p:txBody>
        </p:sp>
      </p:grpSp>
      <p:sp>
        <p:nvSpPr>
          <p:cNvPr id="44" name="TextBox 43"/>
          <p:cNvSpPr txBox="1"/>
          <p:nvPr/>
        </p:nvSpPr>
        <p:spPr>
          <a:xfrm>
            <a:off x="2845459" y="3422846"/>
            <a:ext cx="4075609" cy="338554"/>
          </a:xfrm>
          <a:prstGeom prst="rect">
            <a:avLst/>
          </a:prstGeom>
          <a:noFill/>
        </p:spPr>
        <p:txBody>
          <a:bodyPr wrap="square" rtlCol="0">
            <a:spAutoFit/>
          </a:bodyPr>
          <a:lstStyle/>
          <a:p>
            <a:r>
              <a:rPr lang="en-US" sz="1600" b="1" dirty="0" smtClean="0">
                <a:solidFill>
                  <a:srgbClr val="B54800"/>
                </a:solidFill>
                <a:latin typeface="Athelas Bold"/>
                <a:cs typeface="Athelas Bold"/>
              </a:rPr>
              <a:t>Here’s a</a:t>
            </a:r>
            <a:r>
              <a:rPr lang="en-US" sz="1600" b="1" dirty="0" smtClean="0">
                <a:solidFill>
                  <a:srgbClr val="B54800"/>
                </a:solidFill>
                <a:latin typeface="Athelas Bold"/>
                <a:cs typeface="Athelas Bold"/>
              </a:rPr>
              <a:t> peek </a:t>
            </a:r>
            <a:r>
              <a:rPr lang="en-US" sz="1600" b="1" dirty="0" smtClean="0">
                <a:solidFill>
                  <a:srgbClr val="B54800"/>
                </a:solidFill>
                <a:latin typeface="Athelas Bold"/>
                <a:cs typeface="Athelas Bold"/>
              </a:rPr>
              <a:t>at our current </a:t>
            </a:r>
            <a:r>
              <a:rPr lang="en-US" sz="1600" b="1" dirty="0" smtClean="0">
                <a:solidFill>
                  <a:srgbClr val="B54800"/>
                </a:solidFill>
                <a:latin typeface="Athelas Bold"/>
                <a:cs typeface="Athelas Bold"/>
              </a:rPr>
              <a:t>studies:</a:t>
            </a:r>
            <a:endParaRPr lang="en-US" sz="1600" b="1" dirty="0">
              <a:solidFill>
                <a:srgbClr val="B54800"/>
              </a:solidFill>
              <a:latin typeface="Athelas Bold"/>
              <a:cs typeface="Athelas Bold"/>
            </a:endParaRPr>
          </a:p>
        </p:txBody>
      </p:sp>
      <p:grpSp>
        <p:nvGrpSpPr>
          <p:cNvPr id="19" name="Group 18"/>
          <p:cNvGrpSpPr/>
          <p:nvPr/>
        </p:nvGrpSpPr>
        <p:grpSpPr>
          <a:xfrm>
            <a:off x="2904888" y="3786250"/>
            <a:ext cx="4942209" cy="5766783"/>
            <a:chOff x="2904888" y="3931758"/>
            <a:chExt cx="4942209" cy="5766783"/>
          </a:xfrm>
        </p:grpSpPr>
        <p:sp>
          <p:nvSpPr>
            <p:cNvPr id="48" name="Snip Single Corner Rectangle 47"/>
            <p:cNvSpPr/>
            <p:nvPr/>
          </p:nvSpPr>
          <p:spPr>
            <a:xfrm>
              <a:off x="2947956" y="7737424"/>
              <a:ext cx="4547098" cy="1961117"/>
            </a:xfrm>
            <a:prstGeom prst="snip1Rect">
              <a:avLst/>
            </a:prstGeom>
            <a:solidFill>
              <a:schemeClr val="accent6">
                <a:lumMod val="40000"/>
                <a:lumOff val="60000"/>
                <a:alpha val="29000"/>
              </a:schemeClr>
            </a:solidFill>
            <a:ln w="12700" cmpd="sng">
              <a:solidFill>
                <a:srgbClr val="B548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Snip Single Corner Rectangle 46"/>
            <p:cNvSpPr/>
            <p:nvPr/>
          </p:nvSpPr>
          <p:spPr>
            <a:xfrm>
              <a:off x="2943810" y="5734535"/>
              <a:ext cx="4547098" cy="1936749"/>
            </a:xfrm>
            <a:prstGeom prst="snip1Rect">
              <a:avLst/>
            </a:prstGeom>
            <a:solidFill>
              <a:schemeClr val="accent6">
                <a:lumMod val="40000"/>
                <a:lumOff val="60000"/>
                <a:alpha val="29000"/>
              </a:schemeClr>
            </a:solidFill>
            <a:ln w="12700" cmpd="sng">
              <a:solidFill>
                <a:srgbClr val="B548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nip Single Corner Rectangle 10"/>
            <p:cNvSpPr/>
            <p:nvPr/>
          </p:nvSpPr>
          <p:spPr>
            <a:xfrm>
              <a:off x="2945199" y="3931758"/>
              <a:ext cx="4547098" cy="1748153"/>
            </a:xfrm>
            <a:prstGeom prst="snip1Rect">
              <a:avLst/>
            </a:prstGeom>
            <a:solidFill>
              <a:schemeClr val="accent6">
                <a:lumMod val="40000"/>
                <a:lumOff val="60000"/>
                <a:alpha val="29000"/>
              </a:schemeClr>
            </a:solidFill>
            <a:ln w="12700" cmpd="sng">
              <a:solidFill>
                <a:srgbClr val="B548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2904888" y="4950633"/>
              <a:ext cx="4575226" cy="707886"/>
            </a:xfrm>
            <a:prstGeom prst="rect">
              <a:avLst/>
            </a:prstGeom>
            <a:noFill/>
          </p:spPr>
          <p:txBody>
            <a:bodyPr wrap="square" rtlCol="0">
              <a:spAutoFit/>
            </a:bodyPr>
            <a:lstStyle/>
            <a:p>
              <a:r>
                <a:rPr lang="en-US" sz="400" dirty="0" smtClean="0">
                  <a:latin typeface="Athelas Bold"/>
                  <a:cs typeface="Athelas Bold"/>
                </a:rPr>
                <a:t>  </a:t>
              </a:r>
            </a:p>
            <a:p>
              <a:pPr algn="just"/>
              <a:r>
                <a:rPr lang="en-US" sz="1200" dirty="0" smtClean="0">
                  <a:latin typeface="Athelas Bold"/>
                  <a:cs typeface="Athelas Bold"/>
                </a:rPr>
                <a:t>In this study, we’re looking at babies’ understanding of physics principles like gravity, inertia, and support – all the things they’re learning about as they fling food off the high chair. Again. </a:t>
              </a:r>
            </a:p>
          </p:txBody>
        </p:sp>
        <p:sp>
          <p:nvSpPr>
            <p:cNvPr id="40" name="TextBox 39"/>
            <p:cNvSpPr txBox="1"/>
            <p:nvPr/>
          </p:nvSpPr>
          <p:spPr>
            <a:xfrm>
              <a:off x="4685339" y="4066219"/>
              <a:ext cx="3161758" cy="769441"/>
            </a:xfrm>
            <a:prstGeom prst="rect">
              <a:avLst/>
            </a:prstGeom>
            <a:noFill/>
          </p:spPr>
          <p:txBody>
            <a:bodyPr wrap="square" rtlCol="0">
              <a:spAutoFit/>
            </a:bodyPr>
            <a:lstStyle/>
            <a:p>
              <a:r>
                <a:rPr lang="en-US" sz="1600" b="1" u="sng" dirty="0" smtClean="0">
                  <a:solidFill>
                    <a:srgbClr val="B54800"/>
                  </a:solidFill>
                  <a:latin typeface="Athelas Bold"/>
                  <a:cs typeface="Athelas Bold"/>
                </a:rPr>
                <a:t>Your baby, the physicist</a:t>
              </a:r>
            </a:p>
            <a:p>
              <a:r>
                <a:rPr lang="en-US" sz="1600" b="1" dirty="0" smtClean="0">
                  <a:solidFill>
                    <a:srgbClr val="B54800"/>
                  </a:solidFill>
                  <a:latin typeface="Athelas Bold"/>
                  <a:cs typeface="Athelas Bold"/>
                </a:rPr>
                <a:t>Age range: 4-12 months</a:t>
              </a:r>
            </a:p>
            <a:p>
              <a:r>
                <a:rPr lang="en-US" sz="1200" i="1" dirty="0" smtClean="0">
                  <a:latin typeface="Athelas Bold"/>
                  <a:cs typeface="Athelas Bold"/>
                </a:rPr>
                <a:t>Longitudinal </a:t>
              </a:r>
              <a:r>
                <a:rPr lang="en-US" sz="1200" i="1" dirty="0">
                  <a:latin typeface="Athelas Bold"/>
                  <a:cs typeface="Athelas Bold"/>
                </a:rPr>
                <a:t>(one or more 15-minute sessions</a:t>
              </a:r>
              <a:r>
                <a:rPr lang="en-US" sz="1200" i="1" dirty="0" smtClean="0">
                  <a:latin typeface="Athelas Bold"/>
                  <a:cs typeface="Athelas Bold"/>
                </a:rPr>
                <a:t>)</a:t>
              </a:r>
              <a:endParaRPr lang="en-US" sz="1600" b="1" dirty="0">
                <a:solidFill>
                  <a:srgbClr val="B54800"/>
                </a:solidFill>
                <a:latin typeface="Athelas Bold"/>
                <a:cs typeface="Athelas Bold"/>
              </a:endParaRPr>
            </a:p>
          </p:txBody>
        </p:sp>
        <p:sp>
          <p:nvSpPr>
            <p:cNvPr id="41" name="TextBox 40"/>
            <p:cNvSpPr txBox="1"/>
            <p:nvPr/>
          </p:nvSpPr>
          <p:spPr>
            <a:xfrm>
              <a:off x="2943810" y="5717889"/>
              <a:ext cx="2507965" cy="769441"/>
            </a:xfrm>
            <a:prstGeom prst="rect">
              <a:avLst/>
            </a:prstGeom>
            <a:noFill/>
          </p:spPr>
          <p:txBody>
            <a:bodyPr wrap="square" rtlCol="0">
              <a:spAutoFit/>
            </a:bodyPr>
            <a:lstStyle/>
            <a:p>
              <a:r>
                <a:rPr lang="en-US" sz="1600" b="1" u="sng" dirty="0" smtClean="0">
                  <a:solidFill>
                    <a:srgbClr val="B54800"/>
                  </a:solidFill>
                  <a:latin typeface="Athelas Bold"/>
                  <a:cs typeface="Athelas Bold"/>
                </a:rPr>
                <a:t>Baby Euclid</a:t>
              </a:r>
            </a:p>
            <a:p>
              <a:r>
                <a:rPr lang="en-US" sz="1600" b="1" dirty="0" smtClean="0">
                  <a:solidFill>
                    <a:srgbClr val="B54800"/>
                  </a:solidFill>
                  <a:latin typeface="Athelas Bold"/>
                  <a:cs typeface="Athelas Bold"/>
                </a:rPr>
                <a:t>Age range: 6.5 </a:t>
              </a:r>
              <a:r>
                <a:rPr lang="mr-IN" sz="1600" b="1" dirty="0" smtClean="0">
                  <a:solidFill>
                    <a:srgbClr val="B54800"/>
                  </a:solidFill>
                  <a:latin typeface="Athelas Bold"/>
                  <a:cs typeface="Athelas Bold"/>
                </a:rPr>
                <a:t>–</a:t>
              </a:r>
              <a:r>
                <a:rPr lang="en-US" sz="1600" b="1" dirty="0" smtClean="0">
                  <a:solidFill>
                    <a:srgbClr val="B54800"/>
                  </a:solidFill>
                  <a:latin typeface="Athelas Bold"/>
                  <a:cs typeface="Athelas Bold"/>
                </a:rPr>
                <a:t> 7.5 months</a:t>
              </a:r>
            </a:p>
            <a:p>
              <a:r>
                <a:rPr lang="en-US" sz="1200" i="1" dirty="0" smtClean="0">
                  <a:latin typeface="Athelas Bold"/>
                  <a:cs typeface="Athelas Bold"/>
                </a:rPr>
                <a:t>One ten-minute session</a:t>
              </a:r>
              <a:endParaRPr lang="en-US" sz="1200" i="1" dirty="0">
                <a:latin typeface="Athelas Bold"/>
                <a:cs typeface="Athelas Bold"/>
              </a:endParaRPr>
            </a:p>
          </p:txBody>
        </p:sp>
        <p:sp>
          <p:nvSpPr>
            <p:cNvPr id="28" name="TextBox 27"/>
            <p:cNvSpPr txBox="1"/>
            <p:nvPr/>
          </p:nvSpPr>
          <p:spPr>
            <a:xfrm>
              <a:off x="2938069" y="6392299"/>
              <a:ext cx="2777078" cy="1277273"/>
            </a:xfrm>
            <a:prstGeom prst="rect">
              <a:avLst/>
            </a:prstGeom>
            <a:noFill/>
          </p:spPr>
          <p:txBody>
            <a:bodyPr wrap="square" rtlCol="0">
              <a:spAutoFit/>
            </a:bodyPr>
            <a:lstStyle/>
            <a:p>
              <a:pPr algn="just"/>
              <a:r>
                <a:rPr lang="en-US" sz="1100" dirty="0" smtClean="0">
                  <a:latin typeface="Athelas Bold"/>
                  <a:cs typeface="Athelas Bold"/>
                </a:rPr>
                <a:t>Your baby probably isn’t ready for geometry class – but he or she is already learning about shapes. In this study, your child will see side-by-side displays of changing triangles. We’re interested in whether 7-month-olds are already especially attuned to changes in angles!</a:t>
              </a:r>
            </a:p>
          </p:txBody>
        </p:sp>
        <p:sp>
          <p:nvSpPr>
            <p:cNvPr id="32" name="TextBox 31"/>
            <p:cNvSpPr txBox="1"/>
            <p:nvPr/>
          </p:nvSpPr>
          <p:spPr>
            <a:xfrm>
              <a:off x="4639289" y="7901305"/>
              <a:ext cx="2880528" cy="769441"/>
            </a:xfrm>
            <a:prstGeom prst="rect">
              <a:avLst/>
            </a:prstGeom>
            <a:noFill/>
          </p:spPr>
          <p:txBody>
            <a:bodyPr wrap="square" rtlCol="0">
              <a:spAutoFit/>
            </a:bodyPr>
            <a:lstStyle/>
            <a:p>
              <a:r>
                <a:rPr lang="en-US" sz="1600" b="1" u="sng" dirty="0" smtClean="0">
                  <a:solidFill>
                    <a:srgbClr val="B54800"/>
                  </a:solidFill>
                  <a:latin typeface="Athelas Bold"/>
                  <a:cs typeface="Athelas Bold"/>
                </a:rPr>
                <a:t>Mind and Manners</a:t>
              </a:r>
            </a:p>
            <a:p>
              <a:r>
                <a:rPr lang="en-US" sz="1600" b="1" dirty="0" smtClean="0">
                  <a:solidFill>
                    <a:srgbClr val="B54800"/>
                  </a:solidFill>
                  <a:latin typeface="Athelas Bold"/>
                  <a:cs typeface="Athelas Bold"/>
                </a:rPr>
                <a:t>Age range: 2, 3, and 4-year-olds</a:t>
              </a:r>
            </a:p>
            <a:p>
              <a:r>
                <a:rPr lang="en-US" sz="1200" i="1" dirty="0" smtClean="0">
                  <a:solidFill>
                    <a:srgbClr val="000000"/>
                  </a:solidFill>
                  <a:latin typeface="Athelas Bold"/>
                  <a:cs typeface="Athelas Bold"/>
                </a:rPr>
                <a:t>One fifteen-minute session</a:t>
              </a:r>
              <a:endParaRPr lang="en-US" sz="1200" i="1" dirty="0">
                <a:solidFill>
                  <a:srgbClr val="000000"/>
                </a:solidFill>
                <a:latin typeface="Athelas Bold"/>
                <a:cs typeface="Athelas Bold"/>
              </a:endParaRPr>
            </a:p>
          </p:txBody>
        </p:sp>
        <p:sp>
          <p:nvSpPr>
            <p:cNvPr id="33" name="TextBox 32"/>
            <p:cNvSpPr txBox="1"/>
            <p:nvPr/>
          </p:nvSpPr>
          <p:spPr>
            <a:xfrm>
              <a:off x="2945199" y="8663155"/>
              <a:ext cx="4542840" cy="1015663"/>
            </a:xfrm>
            <a:prstGeom prst="rect">
              <a:avLst/>
            </a:prstGeom>
            <a:noFill/>
          </p:spPr>
          <p:txBody>
            <a:bodyPr wrap="square" rtlCol="0">
              <a:spAutoFit/>
            </a:bodyPr>
            <a:lstStyle/>
            <a:p>
              <a:pPr algn="just"/>
              <a:endParaRPr lang="en-US" sz="1200" dirty="0" smtClean="0">
                <a:latin typeface="Athelas Bold"/>
                <a:cs typeface="Athelas Bold"/>
              </a:endParaRPr>
            </a:p>
            <a:p>
              <a:pPr algn="just"/>
              <a:r>
                <a:rPr lang="en-US" sz="1200" dirty="0" smtClean="0">
                  <a:latin typeface="Athelas Bold"/>
                  <a:cs typeface="Athelas Bold"/>
                </a:rPr>
                <a:t>In this study, we’re looking at how children’s understanding of politeness develops. Your child will hear short stories where characters make requests in different ways, and will be asked to point to the character who was more polite. </a:t>
              </a:r>
            </a:p>
          </p:txBody>
        </p:sp>
        <p:pic>
          <p:nvPicPr>
            <p:cNvPr id="6" name="Picture 5"/>
            <p:cNvPicPr>
              <a:picLocks noChangeAspect="1"/>
            </p:cNvPicPr>
            <p:nvPr/>
          </p:nvPicPr>
          <p:blipFill>
            <a:blip r:embed="rId7"/>
            <a:stretch>
              <a:fillRect/>
            </a:stretch>
          </p:blipFill>
          <p:spPr>
            <a:xfrm>
              <a:off x="2959979" y="7753118"/>
              <a:ext cx="1639620" cy="1093080"/>
            </a:xfrm>
            <a:prstGeom prst="rect">
              <a:avLst/>
            </a:prstGeom>
          </p:spPr>
        </p:pic>
        <p:pic>
          <p:nvPicPr>
            <p:cNvPr id="7" name="Picture 6"/>
            <p:cNvPicPr>
              <a:picLocks noChangeAspect="1"/>
            </p:cNvPicPr>
            <p:nvPr/>
          </p:nvPicPr>
          <p:blipFill>
            <a:blip r:embed="rId8"/>
            <a:stretch>
              <a:fillRect/>
            </a:stretch>
          </p:blipFill>
          <p:spPr>
            <a:xfrm>
              <a:off x="2946749" y="3936894"/>
              <a:ext cx="1661531" cy="1076091"/>
            </a:xfrm>
            <a:prstGeom prst="rect">
              <a:avLst/>
            </a:prstGeom>
          </p:spPr>
        </p:pic>
        <p:pic>
          <p:nvPicPr>
            <p:cNvPr id="3" name="Picture 2"/>
            <p:cNvPicPr>
              <a:picLocks noChangeAspect="1"/>
            </p:cNvPicPr>
            <p:nvPr/>
          </p:nvPicPr>
          <p:blipFill rotWithShape="1">
            <a:blip r:embed="rId9">
              <a:extLst>
                <a:ext uri="{BEBA8EAE-BF5A-486C-A8C5-ECC9F3942E4B}">
                  <a14:imgProps xmlns:a14="http://schemas.microsoft.com/office/drawing/2010/main">
                    <a14:imgLayer r:embed="rId10">
                      <a14:imgEffect>
                        <a14:backgroundRemoval t="5584" b="93401" l="19529" r="74747">
                          <a14:foregroundMark x1="58586" y1="6091" x2="58586" y2="6091"/>
                          <a14:foregroundMark x1="75084" y1="11168" x2="75084" y2="11168"/>
                          <a14:foregroundMark x1="50842" y1="93401" x2="50842" y2="93401"/>
                        </a14:backgroundRemoval>
                      </a14:imgEffect>
                    </a14:imgLayer>
                  </a14:imgProps>
                </a:ext>
              </a:extLst>
            </a:blip>
            <a:srcRect l="13208" r="18807"/>
            <a:stretch/>
          </p:blipFill>
          <p:spPr>
            <a:xfrm>
              <a:off x="5715147" y="5944108"/>
              <a:ext cx="1622209" cy="1582744"/>
            </a:xfrm>
            <a:prstGeom prst="rect">
              <a:avLst/>
            </a:prstGeom>
          </p:spPr>
        </p:pic>
      </p:grpSp>
      <p:grpSp>
        <p:nvGrpSpPr>
          <p:cNvPr id="18" name="Group 17"/>
          <p:cNvGrpSpPr/>
          <p:nvPr/>
        </p:nvGrpSpPr>
        <p:grpSpPr>
          <a:xfrm>
            <a:off x="300406" y="236471"/>
            <a:ext cx="7258267" cy="3133964"/>
            <a:chOff x="300406" y="236471"/>
            <a:chExt cx="7258267" cy="3133964"/>
          </a:xfrm>
        </p:grpSpPr>
        <p:pic>
          <p:nvPicPr>
            <p:cNvPr id="8" name="Picture 7" descr="Screen Shot 2017-06-06 at 3.42.52 PM.png"/>
            <p:cNvPicPr>
              <a:picLocks noChangeAspect="1"/>
            </p:cNvPicPr>
            <p:nvPr/>
          </p:nvPicPr>
          <p:blipFill rotWithShape="1">
            <a:blip r:embed="rId11">
              <a:extLst>
                <a:ext uri="{28A0092B-C50C-407E-A947-70E740481C1C}">
                  <a14:useLocalDpi xmlns:a14="http://schemas.microsoft.com/office/drawing/2010/main" val="0"/>
                </a:ext>
              </a:extLst>
            </a:blip>
            <a:srcRect t="30340" b="40617"/>
            <a:stretch/>
          </p:blipFill>
          <p:spPr>
            <a:xfrm>
              <a:off x="300406" y="1819873"/>
              <a:ext cx="7108106" cy="1550562"/>
            </a:xfrm>
            <a:prstGeom prst="rect">
              <a:avLst/>
            </a:prstGeom>
          </p:spPr>
        </p:pic>
        <p:pic>
          <p:nvPicPr>
            <p:cNvPr id="13" name="Picture 12" descr="Screen Shot 2017-06-06 at 3.42.52 PM.png"/>
            <p:cNvPicPr>
              <a:picLocks noChangeAspect="1"/>
            </p:cNvPicPr>
            <p:nvPr/>
          </p:nvPicPr>
          <p:blipFill rotWithShape="1">
            <a:blip r:embed="rId11">
              <a:extLst>
                <a:ext uri="{28A0092B-C50C-407E-A947-70E740481C1C}">
                  <a14:useLocalDpi xmlns:a14="http://schemas.microsoft.com/office/drawing/2010/main" val="0"/>
                </a:ext>
              </a:extLst>
            </a:blip>
            <a:srcRect b="70342"/>
            <a:stretch/>
          </p:blipFill>
          <p:spPr>
            <a:xfrm>
              <a:off x="300406" y="236471"/>
              <a:ext cx="7108106" cy="1583402"/>
            </a:xfrm>
            <a:prstGeom prst="rect">
              <a:avLst/>
            </a:prstGeom>
          </p:spPr>
        </p:pic>
        <p:grpSp>
          <p:nvGrpSpPr>
            <p:cNvPr id="16" name="Group 15"/>
            <p:cNvGrpSpPr/>
            <p:nvPr/>
          </p:nvGrpSpPr>
          <p:grpSpPr>
            <a:xfrm>
              <a:off x="300407" y="981777"/>
              <a:ext cx="7258266" cy="849445"/>
              <a:chOff x="300407" y="981777"/>
              <a:chExt cx="7258266" cy="849445"/>
            </a:xfrm>
          </p:grpSpPr>
          <p:grpSp>
            <p:nvGrpSpPr>
              <p:cNvPr id="12" name="Group 11"/>
              <p:cNvGrpSpPr/>
              <p:nvPr/>
            </p:nvGrpSpPr>
            <p:grpSpPr>
              <a:xfrm>
                <a:off x="300407" y="1019364"/>
                <a:ext cx="7258266" cy="811858"/>
                <a:chOff x="300407" y="1019364"/>
                <a:chExt cx="7258266" cy="811858"/>
              </a:xfrm>
            </p:grpSpPr>
            <p:sp>
              <p:nvSpPr>
                <p:cNvPr id="43" name="Rectangle 42"/>
                <p:cNvSpPr/>
                <p:nvPr/>
              </p:nvSpPr>
              <p:spPr>
                <a:xfrm>
                  <a:off x="300407" y="1019364"/>
                  <a:ext cx="7258266" cy="799030"/>
                </a:xfrm>
                <a:prstGeom prst="rect">
                  <a:avLst/>
                </a:prstGeom>
                <a:solidFill>
                  <a:schemeClr val="bg1">
                    <a:alpha val="8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thelas Bold"/>
                    <a:cs typeface="Athelas Bold"/>
                  </a:endParaRPr>
                </a:p>
              </p:txBody>
            </p:sp>
            <p:grpSp>
              <p:nvGrpSpPr>
                <p:cNvPr id="25" name="Group 24"/>
                <p:cNvGrpSpPr/>
                <p:nvPr/>
              </p:nvGrpSpPr>
              <p:grpSpPr>
                <a:xfrm>
                  <a:off x="2122504" y="1029354"/>
                  <a:ext cx="801868" cy="801868"/>
                  <a:chOff x="2741485" y="3712368"/>
                  <a:chExt cx="1701800" cy="1701800"/>
                </a:xfrm>
              </p:grpSpPr>
              <p:sp>
                <p:nvSpPr>
                  <p:cNvPr id="26" name="Rectangle 25"/>
                  <p:cNvSpPr/>
                  <p:nvPr/>
                </p:nvSpPr>
                <p:spPr>
                  <a:xfrm>
                    <a:off x="3104470" y="3852773"/>
                    <a:ext cx="850942" cy="34183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thelas Bold"/>
                      <a:cs typeface="Athelas Bold"/>
                    </a:endParaRPr>
                  </a:p>
                </p:txBody>
              </p:sp>
              <p:pic>
                <p:nvPicPr>
                  <p:cNvPr id="27" name="Picture 26" descr="logo_transparent.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41485" y="3712368"/>
                    <a:ext cx="1701800" cy="1701800"/>
                  </a:xfrm>
                  <a:prstGeom prst="rect">
                    <a:avLst/>
                  </a:prstGeom>
                </p:spPr>
              </p:pic>
            </p:grpSp>
          </p:grpSp>
          <p:sp>
            <p:nvSpPr>
              <p:cNvPr id="5" name="TextBox 4"/>
              <p:cNvSpPr txBox="1"/>
              <p:nvPr/>
            </p:nvSpPr>
            <p:spPr>
              <a:xfrm>
                <a:off x="2868139" y="981777"/>
                <a:ext cx="4534915" cy="769441"/>
              </a:xfrm>
              <a:prstGeom prst="rect">
                <a:avLst/>
              </a:prstGeom>
              <a:noFill/>
            </p:spPr>
            <p:txBody>
              <a:bodyPr wrap="square" rtlCol="0">
                <a:spAutoFit/>
              </a:bodyPr>
              <a:lstStyle/>
              <a:p>
                <a:pPr algn="ctr"/>
                <a:r>
                  <a:rPr lang="en-US" sz="400" b="1" dirty="0" smtClean="0">
                    <a:solidFill>
                      <a:srgbClr val="B54800"/>
                    </a:solidFill>
                    <a:latin typeface="Athelas Bold"/>
                    <a:cs typeface="Athelas Bold"/>
                  </a:rPr>
                  <a:t>  </a:t>
                </a:r>
              </a:p>
              <a:p>
                <a:pPr algn="ctr"/>
                <a:r>
                  <a:rPr lang="en-US" sz="2000" b="1" dirty="0" smtClean="0">
                    <a:solidFill>
                      <a:srgbClr val="B54800"/>
                    </a:solidFill>
                    <a:latin typeface="Athelas Bold"/>
                    <a:cs typeface="Athelas Bold"/>
                  </a:rPr>
                  <a:t>Participate from home: </a:t>
                </a:r>
              </a:p>
              <a:p>
                <a:pPr algn="ctr"/>
                <a:r>
                  <a:rPr lang="en-US" sz="2000" b="1" dirty="0" smtClean="0">
                    <a:solidFill>
                      <a:srgbClr val="B54800"/>
                    </a:solidFill>
                    <a:latin typeface="Athelas Bold"/>
                    <a:cs typeface="Athelas Bold"/>
                  </a:rPr>
                  <a:t>online studies about child development</a:t>
                </a:r>
                <a:endParaRPr lang="en-US" sz="2000" b="1" dirty="0">
                  <a:solidFill>
                    <a:srgbClr val="B54800"/>
                  </a:solidFill>
                  <a:latin typeface="Athelas Bold"/>
                  <a:cs typeface="Athelas Bold"/>
                </a:endParaRPr>
              </a:p>
            </p:txBody>
          </p:sp>
          <p:sp>
            <p:nvSpPr>
              <p:cNvPr id="4" name="TextBox 3"/>
              <p:cNvSpPr txBox="1"/>
              <p:nvPr/>
            </p:nvSpPr>
            <p:spPr>
              <a:xfrm>
                <a:off x="302453" y="993943"/>
                <a:ext cx="1961149" cy="769441"/>
              </a:xfrm>
              <a:prstGeom prst="rect">
                <a:avLst/>
              </a:prstGeom>
              <a:noFill/>
            </p:spPr>
            <p:txBody>
              <a:bodyPr wrap="square" rtlCol="0">
                <a:spAutoFit/>
              </a:bodyPr>
              <a:lstStyle/>
              <a:p>
                <a:r>
                  <a:rPr lang="en-US" sz="4400" b="1" dirty="0" smtClean="0">
                    <a:solidFill>
                      <a:srgbClr val="B54800"/>
                    </a:solidFill>
                    <a:latin typeface="Athelas Bold"/>
                    <a:cs typeface="Athelas Bold"/>
                  </a:rPr>
                  <a:t>Lookit!</a:t>
                </a:r>
                <a:endParaRPr lang="en-US" sz="4400" b="1" dirty="0">
                  <a:solidFill>
                    <a:srgbClr val="B54800"/>
                  </a:solidFill>
                  <a:latin typeface="Athelas Bold"/>
                  <a:cs typeface="Athelas Bold"/>
                </a:endParaRPr>
              </a:p>
            </p:txBody>
          </p:sp>
        </p:grpSp>
      </p:grpSp>
      <p:sp>
        <p:nvSpPr>
          <p:cNvPr id="36" name="TextBox 35"/>
          <p:cNvSpPr txBox="1"/>
          <p:nvPr/>
        </p:nvSpPr>
        <p:spPr>
          <a:xfrm>
            <a:off x="5546823" y="9546538"/>
            <a:ext cx="2040841" cy="338554"/>
          </a:xfrm>
          <a:prstGeom prst="rect">
            <a:avLst/>
          </a:prstGeom>
          <a:noFill/>
        </p:spPr>
        <p:txBody>
          <a:bodyPr wrap="square" rtlCol="0">
            <a:spAutoFit/>
          </a:bodyPr>
          <a:lstStyle/>
          <a:p>
            <a:pPr algn="r"/>
            <a:r>
              <a:rPr lang="en-US" sz="1600" b="1" dirty="0" smtClean="0">
                <a:solidFill>
                  <a:srgbClr val="B54800"/>
                </a:solidFill>
                <a:latin typeface="Athelas Bold"/>
                <a:cs typeface="Athelas Bold"/>
              </a:rPr>
              <a:t>More coming soon!</a:t>
            </a:r>
            <a:endParaRPr lang="en-US" sz="1600" b="1" dirty="0">
              <a:solidFill>
                <a:srgbClr val="B54800"/>
              </a:solidFill>
              <a:latin typeface="Athelas Bold"/>
              <a:cs typeface="Athelas Bold"/>
            </a:endParaRPr>
          </a:p>
        </p:txBody>
      </p:sp>
    </p:spTree>
    <p:extLst>
      <p:ext uri="{BB962C8B-B14F-4D97-AF65-F5344CB8AC3E}">
        <p14:creationId xmlns:p14="http://schemas.microsoft.com/office/powerpoint/2010/main" val="115808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2017-06-06 at 3.42.52 PM.png"/>
          <p:cNvPicPr>
            <a:picLocks noChangeAspect="1"/>
          </p:cNvPicPr>
          <p:nvPr/>
        </p:nvPicPr>
        <p:blipFill rotWithShape="1">
          <a:blip r:embed="rId2">
            <a:extLst>
              <a:ext uri="{28A0092B-C50C-407E-A947-70E740481C1C}">
                <a14:useLocalDpi xmlns:a14="http://schemas.microsoft.com/office/drawing/2010/main" val="0"/>
              </a:ext>
            </a:extLst>
          </a:blip>
          <a:srcRect t="30340" b="55213"/>
          <a:stretch/>
        </p:blipFill>
        <p:spPr>
          <a:xfrm>
            <a:off x="351199" y="1805603"/>
            <a:ext cx="7108106" cy="771291"/>
          </a:xfrm>
          <a:prstGeom prst="rect">
            <a:avLst/>
          </a:prstGeom>
        </p:spPr>
      </p:pic>
      <p:pic>
        <p:nvPicPr>
          <p:cNvPr id="13" name="Picture 12" descr="Screen Shot 2017-06-06 at 3.42.52 PM.png"/>
          <p:cNvPicPr>
            <a:picLocks noChangeAspect="1"/>
          </p:cNvPicPr>
          <p:nvPr/>
        </p:nvPicPr>
        <p:blipFill rotWithShape="1">
          <a:blip r:embed="rId2">
            <a:extLst>
              <a:ext uri="{28A0092B-C50C-407E-A947-70E740481C1C}">
                <a14:useLocalDpi xmlns:a14="http://schemas.microsoft.com/office/drawing/2010/main" val="0"/>
              </a:ext>
            </a:extLst>
          </a:blip>
          <a:srcRect b="70342"/>
          <a:stretch/>
        </p:blipFill>
        <p:spPr>
          <a:xfrm>
            <a:off x="351199" y="236471"/>
            <a:ext cx="7108106" cy="1583402"/>
          </a:xfrm>
          <a:prstGeom prst="rect">
            <a:avLst/>
          </a:prstGeom>
        </p:spPr>
      </p:pic>
      <p:sp>
        <p:nvSpPr>
          <p:cNvPr id="43" name="Rectangle 42"/>
          <p:cNvSpPr/>
          <p:nvPr/>
        </p:nvSpPr>
        <p:spPr>
          <a:xfrm>
            <a:off x="1955795" y="793160"/>
            <a:ext cx="3868277" cy="1223342"/>
          </a:xfrm>
          <a:prstGeom prst="rect">
            <a:avLst/>
          </a:prstGeom>
          <a:solidFill>
            <a:schemeClr val="bg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3536277" y="701376"/>
            <a:ext cx="1877301" cy="1323439"/>
          </a:xfrm>
          <a:prstGeom prst="rect">
            <a:avLst/>
          </a:prstGeom>
          <a:noFill/>
        </p:spPr>
        <p:txBody>
          <a:bodyPr wrap="square" rtlCol="0">
            <a:spAutoFit/>
          </a:bodyPr>
          <a:lstStyle/>
          <a:p>
            <a:r>
              <a:rPr lang="en-US" sz="4000" b="1" dirty="0" smtClean="0">
                <a:solidFill>
                  <a:srgbClr val="B54800"/>
                </a:solidFill>
                <a:latin typeface="Athelas Bold"/>
                <a:cs typeface="Athelas Bold"/>
              </a:rPr>
              <a:t>Baby Euclid</a:t>
            </a:r>
            <a:endParaRPr lang="en-US" sz="4000" b="1" dirty="0">
              <a:solidFill>
                <a:srgbClr val="B54800"/>
              </a:solidFill>
              <a:latin typeface="Athelas Bold"/>
              <a:cs typeface="Athelas Bold"/>
            </a:endParaRPr>
          </a:p>
        </p:txBody>
      </p:sp>
      <p:sp>
        <p:nvSpPr>
          <p:cNvPr id="24" name="TextBox 23"/>
          <p:cNvSpPr txBox="1"/>
          <p:nvPr/>
        </p:nvSpPr>
        <p:spPr>
          <a:xfrm>
            <a:off x="95188" y="2633974"/>
            <a:ext cx="7620128" cy="553998"/>
          </a:xfrm>
          <a:prstGeom prst="rect">
            <a:avLst/>
          </a:prstGeom>
          <a:noFill/>
        </p:spPr>
        <p:txBody>
          <a:bodyPr wrap="square" rtlCol="0">
            <a:spAutoFit/>
          </a:bodyPr>
          <a:lstStyle/>
          <a:p>
            <a:pPr algn="ctr"/>
            <a:r>
              <a:rPr lang="en-US" sz="3000" b="1" dirty="0" smtClean="0">
                <a:solidFill>
                  <a:srgbClr val="B54800"/>
                </a:solidFill>
                <a:latin typeface="Athelas Bold"/>
                <a:cs typeface="Athelas Bold"/>
              </a:rPr>
              <a:t>Is your baby between 6.5 and 7.5 months old?</a:t>
            </a:r>
          </a:p>
        </p:txBody>
      </p:sp>
      <p:grpSp>
        <p:nvGrpSpPr>
          <p:cNvPr id="6" name="Group 5"/>
          <p:cNvGrpSpPr/>
          <p:nvPr/>
        </p:nvGrpSpPr>
        <p:grpSpPr>
          <a:xfrm>
            <a:off x="2075043" y="842105"/>
            <a:ext cx="1110256" cy="1110256"/>
            <a:chOff x="2634665" y="3773408"/>
            <a:chExt cx="1701800" cy="1701800"/>
          </a:xfrm>
        </p:grpSpPr>
        <p:sp>
          <p:nvSpPr>
            <p:cNvPr id="3" name="Rectangle 2"/>
            <p:cNvSpPr/>
            <p:nvPr/>
          </p:nvSpPr>
          <p:spPr>
            <a:xfrm>
              <a:off x="3104470" y="3852773"/>
              <a:ext cx="850942" cy="34183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logo_transpar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4665" y="3773408"/>
              <a:ext cx="1701800" cy="1701800"/>
            </a:xfrm>
            <a:prstGeom prst="rect">
              <a:avLst/>
            </a:prstGeom>
          </p:spPr>
        </p:pic>
      </p:grpSp>
      <p:sp>
        <p:nvSpPr>
          <p:cNvPr id="26" name="TextBox 25"/>
          <p:cNvSpPr txBox="1"/>
          <p:nvPr/>
        </p:nvSpPr>
        <p:spPr>
          <a:xfrm>
            <a:off x="2132718" y="5136415"/>
            <a:ext cx="5275794" cy="2123658"/>
          </a:xfrm>
          <a:prstGeom prst="rect">
            <a:avLst/>
          </a:prstGeom>
          <a:noFill/>
        </p:spPr>
        <p:txBody>
          <a:bodyPr wrap="square" rtlCol="0">
            <a:spAutoFit/>
          </a:bodyPr>
          <a:lstStyle/>
          <a:p>
            <a:pPr algn="just"/>
            <a:r>
              <a:rPr lang="en-US" dirty="0">
                <a:latin typeface="Athelas Bold"/>
                <a:cs typeface="Athelas Bold"/>
              </a:rPr>
              <a:t>Your 7-month-old probably isn’t ready for geometry class – but he or she is already learning about shapes. </a:t>
            </a:r>
            <a:endParaRPr lang="en-US" dirty="0" smtClean="0">
              <a:latin typeface="Athelas Bold"/>
              <a:cs typeface="Athelas Bold"/>
            </a:endParaRPr>
          </a:p>
          <a:p>
            <a:pPr marL="342900" indent="-342900" algn="just">
              <a:buFont typeface="Arial"/>
              <a:buChar char="•"/>
            </a:pPr>
            <a:r>
              <a:rPr lang="en-US" sz="1600" dirty="0" smtClean="0">
                <a:latin typeface="Athelas Bold"/>
                <a:cs typeface="Athelas Bold"/>
              </a:rPr>
              <a:t>In </a:t>
            </a:r>
            <a:r>
              <a:rPr lang="en-US" sz="1600" dirty="0">
                <a:latin typeface="Athelas Bold"/>
                <a:cs typeface="Athelas Bold"/>
              </a:rPr>
              <a:t>this </a:t>
            </a:r>
            <a:r>
              <a:rPr lang="en-US" sz="1600" b="1" dirty="0" smtClean="0">
                <a:latin typeface="Athelas Bold"/>
                <a:cs typeface="Athelas Bold"/>
              </a:rPr>
              <a:t>10-minute </a:t>
            </a:r>
            <a:r>
              <a:rPr lang="en-US" sz="1600" dirty="0" smtClean="0">
                <a:latin typeface="Athelas Bold"/>
                <a:cs typeface="Athelas Bold"/>
              </a:rPr>
              <a:t>study</a:t>
            </a:r>
            <a:r>
              <a:rPr lang="en-US" sz="1600" dirty="0">
                <a:latin typeface="Athelas Bold"/>
                <a:cs typeface="Athelas Bold"/>
              </a:rPr>
              <a:t>, your child will see side-by-side displays of changing triangles. </a:t>
            </a:r>
            <a:endParaRPr lang="en-US" sz="1600" dirty="0" smtClean="0">
              <a:latin typeface="Athelas Bold"/>
              <a:cs typeface="Athelas Bold"/>
            </a:endParaRPr>
          </a:p>
          <a:p>
            <a:pPr marL="342900" indent="-342900" algn="just">
              <a:buFont typeface="Arial"/>
              <a:buChar char="•"/>
            </a:pPr>
            <a:r>
              <a:rPr lang="en-US" sz="1600" dirty="0" smtClean="0">
                <a:latin typeface="Athelas Bold"/>
                <a:cs typeface="Athelas Bold"/>
              </a:rPr>
              <a:t>Back in the lab, we measure how long babies look to each display.</a:t>
            </a:r>
          </a:p>
          <a:p>
            <a:pPr marL="342900" indent="-342900" algn="just">
              <a:buFont typeface="Arial"/>
              <a:buChar char="•"/>
            </a:pPr>
            <a:r>
              <a:rPr lang="en-US" sz="1600" dirty="0" smtClean="0">
                <a:latin typeface="Athelas Bold"/>
                <a:cs typeface="Athelas Bold"/>
              </a:rPr>
              <a:t>We’re </a:t>
            </a:r>
            <a:r>
              <a:rPr lang="en-US" sz="1600" dirty="0">
                <a:latin typeface="Athelas Bold"/>
                <a:cs typeface="Athelas Bold"/>
              </a:rPr>
              <a:t>interested in whether </a:t>
            </a:r>
            <a:r>
              <a:rPr lang="en-US" sz="1600" dirty="0" smtClean="0">
                <a:latin typeface="Athelas Bold"/>
                <a:cs typeface="Athelas Bold"/>
              </a:rPr>
              <a:t>babies are specifically sensitive to changes in shap</a:t>
            </a:r>
            <a:r>
              <a:rPr lang="en-US" sz="1600" dirty="0" smtClean="0">
                <a:latin typeface="Athelas Bold"/>
                <a:cs typeface="Athelas Bold"/>
              </a:rPr>
              <a:t>e.</a:t>
            </a:r>
            <a:endParaRPr lang="en-US" sz="1600" dirty="0">
              <a:latin typeface="Athelas Bold"/>
              <a:cs typeface="Athelas Bold"/>
            </a:endParaRPr>
          </a:p>
        </p:txBody>
      </p:sp>
      <p:grpSp>
        <p:nvGrpSpPr>
          <p:cNvPr id="10" name="Group 9"/>
          <p:cNvGrpSpPr/>
          <p:nvPr/>
        </p:nvGrpSpPr>
        <p:grpSpPr>
          <a:xfrm>
            <a:off x="1255667" y="3396836"/>
            <a:ext cx="5261067" cy="1419314"/>
            <a:chOff x="915300" y="3396836"/>
            <a:chExt cx="5261067" cy="1419314"/>
          </a:xfrm>
        </p:grpSpPr>
        <p:sp>
          <p:nvSpPr>
            <p:cNvPr id="28" name="TextBox 27"/>
            <p:cNvSpPr txBox="1"/>
            <p:nvPr/>
          </p:nvSpPr>
          <p:spPr>
            <a:xfrm>
              <a:off x="915300" y="3552495"/>
              <a:ext cx="3852240" cy="1107996"/>
            </a:xfrm>
            <a:prstGeom prst="rect">
              <a:avLst/>
            </a:prstGeom>
            <a:noFill/>
          </p:spPr>
          <p:txBody>
            <a:bodyPr wrap="square" rtlCol="0">
              <a:spAutoFit/>
            </a:bodyPr>
            <a:lstStyle/>
            <a:p>
              <a:pPr algn="ctr"/>
              <a:r>
                <a:rPr lang="en-US" sz="2200" dirty="0" smtClean="0">
                  <a:solidFill>
                    <a:srgbClr val="B54800"/>
                  </a:solidFill>
                  <a:latin typeface="Athelas Bold"/>
                  <a:cs typeface="Athelas Bold"/>
                </a:rPr>
                <a:t>Visit </a:t>
              </a:r>
              <a:r>
                <a:rPr lang="en-US" sz="2200" dirty="0" smtClean="0">
                  <a:solidFill>
                    <a:srgbClr val="B54800"/>
                  </a:solidFill>
                  <a:latin typeface="Athelas Bold"/>
                  <a:cs typeface="Athelas Bold"/>
                  <a:hlinkClick r:id="rId4"/>
                </a:rPr>
                <a:t>http://lookit.mit.edu</a:t>
              </a:r>
              <a:r>
                <a:rPr lang="en-US" sz="2200" dirty="0" smtClean="0">
                  <a:solidFill>
                    <a:srgbClr val="B54800"/>
                  </a:solidFill>
                  <a:latin typeface="Athelas Bold"/>
                  <a:cs typeface="Athelas Bold"/>
                </a:rPr>
                <a:t> to participate in a new study, “Baby Euclid”– from home!</a:t>
              </a:r>
            </a:p>
          </p:txBody>
        </p:sp>
        <p:pic>
          <p:nvPicPr>
            <p:cNvPr id="17" name="Picture 16" descr="geometry.png"/>
            <p:cNvPicPr>
              <a:picLocks noChangeAspect="1"/>
            </p:cNvPicPr>
            <p:nvPr/>
          </p:nvPicPr>
          <p:blipFill rotWithShape="1">
            <a:blip r:embed="rId5">
              <a:extLst>
                <a:ext uri="{BEBA8EAE-BF5A-486C-A8C5-ECC9F3942E4B}">
                  <a14:imgProps xmlns:a14="http://schemas.microsoft.com/office/drawing/2010/main">
                    <a14:imgLayer r:embed="rId6">
                      <a14:imgEffect>
                        <a14:backgroundRemoval t="2889" b="94000" l="9897" r="89956">
                          <a14:foregroundMark x1="60857" y1="5778" x2="60857" y2="5778"/>
                          <a14:foregroundMark x1="38257" y1="2889" x2="38257" y2="2889"/>
                          <a14:foregroundMark x1="48744" y1="94000" x2="48744" y2="94000"/>
                        </a14:backgroundRemoval>
                      </a14:imgEffect>
                    </a14:imgLayer>
                  </a14:imgProps>
                </a:ext>
                <a:ext uri="{28A0092B-C50C-407E-A947-70E740481C1C}">
                  <a14:useLocalDpi xmlns:a14="http://schemas.microsoft.com/office/drawing/2010/main" val="0"/>
                </a:ext>
              </a:extLst>
            </a:blip>
            <a:srcRect l="18286" r="19972"/>
            <a:stretch/>
          </p:blipFill>
          <p:spPr>
            <a:xfrm>
              <a:off x="4857996" y="3396836"/>
              <a:ext cx="1318371" cy="1419314"/>
            </a:xfrm>
            <a:prstGeom prst="rect">
              <a:avLst/>
            </a:prstGeom>
            <a:ln w="19050">
              <a:noFill/>
            </a:ln>
          </p:spPr>
        </p:pic>
      </p:grpSp>
      <p:grpSp>
        <p:nvGrpSpPr>
          <p:cNvPr id="5" name="Group 4"/>
          <p:cNvGrpSpPr/>
          <p:nvPr/>
        </p:nvGrpSpPr>
        <p:grpSpPr>
          <a:xfrm>
            <a:off x="531875" y="5027777"/>
            <a:ext cx="1849669" cy="2094713"/>
            <a:chOff x="525770" y="4597133"/>
            <a:chExt cx="1694350" cy="2996267"/>
          </a:xfrm>
        </p:grpSpPr>
        <p:sp>
          <p:nvSpPr>
            <p:cNvPr id="4" name="Isosceles Triangle 3"/>
            <p:cNvSpPr/>
            <p:nvPr/>
          </p:nvSpPr>
          <p:spPr>
            <a:xfrm>
              <a:off x="944069" y="5697111"/>
              <a:ext cx="1276051" cy="1896289"/>
            </a:xfrm>
            <a:prstGeom prst="triangle">
              <a:avLst>
                <a:gd name="adj" fmla="val 20492"/>
              </a:avLst>
            </a:prstGeom>
            <a:solidFill>
              <a:srgbClr val="B54800">
                <a:alpha val="29000"/>
              </a:srgbClr>
            </a:solidFill>
            <a:ln w="38100">
              <a:solidFill>
                <a:srgbClr val="B548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ight Triangle 6"/>
            <p:cNvSpPr/>
            <p:nvPr/>
          </p:nvSpPr>
          <p:spPr>
            <a:xfrm>
              <a:off x="525770" y="4597133"/>
              <a:ext cx="514230" cy="2650737"/>
            </a:xfrm>
            <a:prstGeom prst="rtTriangle">
              <a:avLst/>
            </a:prstGeom>
            <a:solidFill>
              <a:srgbClr val="B54800">
                <a:alpha val="29000"/>
              </a:srgbClr>
            </a:solidFill>
            <a:ln w="38100">
              <a:solidFill>
                <a:srgbClr val="B548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Right Triangle 21"/>
            <p:cNvSpPr/>
            <p:nvPr/>
          </p:nvSpPr>
          <p:spPr>
            <a:xfrm rot="841088" flipH="1">
              <a:off x="587997" y="5079643"/>
              <a:ext cx="1054550" cy="1925848"/>
            </a:xfrm>
            <a:prstGeom prst="rtTriangle">
              <a:avLst/>
            </a:prstGeom>
            <a:solidFill>
              <a:srgbClr val="B54800">
                <a:alpha val="29000"/>
              </a:srgbClr>
            </a:solidFill>
            <a:ln w="38100">
              <a:solidFill>
                <a:srgbClr val="B548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20" name="Picture 19" descr="MIT-logo-with-spelling-office-black-red-design1.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37730" y="9150509"/>
            <a:ext cx="1794798" cy="400780"/>
          </a:xfrm>
          <a:prstGeom prst="rect">
            <a:avLst/>
          </a:prstGeom>
        </p:spPr>
      </p:pic>
      <p:pic>
        <p:nvPicPr>
          <p:cNvPr id="21" name="Picture 15" descr="Early Childhood Cognition Lab"/>
          <p:cNvPicPr>
            <a:picLocks noChangeAspect="1" noChangeArrowheads="1"/>
          </p:cNvPicPr>
          <p:nvPr/>
        </p:nvPicPr>
        <p:blipFill rotWithShape="1">
          <a:blip r:embed="rId8" cstate="print"/>
          <a:srcRect l="77897" t="8240"/>
          <a:stretch/>
        </p:blipFill>
        <p:spPr bwMode="auto">
          <a:xfrm>
            <a:off x="294794" y="8846010"/>
            <a:ext cx="740948" cy="798130"/>
          </a:xfrm>
          <a:prstGeom prst="rect">
            <a:avLst/>
          </a:prstGeom>
          <a:noFill/>
        </p:spPr>
      </p:pic>
      <p:pic>
        <p:nvPicPr>
          <p:cNvPr id="25" name="Picture 24" descr="qrcode.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34515" y="8881849"/>
            <a:ext cx="726453" cy="726453"/>
          </a:xfrm>
          <a:prstGeom prst="rect">
            <a:avLst/>
          </a:prstGeom>
        </p:spPr>
      </p:pic>
      <p:sp>
        <p:nvSpPr>
          <p:cNvPr id="29" name="TextBox 28"/>
          <p:cNvSpPr txBox="1"/>
          <p:nvPr/>
        </p:nvSpPr>
        <p:spPr>
          <a:xfrm>
            <a:off x="531874" y="7351301"/>
            <a:ext cx="6731185" cy="1538883"/>
          </a:xfrm>
          <a:prstGeom prst="rect">
            <a:avLst/>
          </a:prstGeom>
          <a:noFill/>
        </p:spPr>
        <p:txBody>
          <a:bodyPr wrap="square" rtlCol="0">
            <a:spAutoFit/>
          </a:bodyPr>
          <a:lstStyle/>
          <a:p>
            <a:pPr algn="ctr"/>
            <a:endParaRPr lang="en-US" sz="600" b="1" dirty="0">
              <a:solidFill>
                <a:srgbClr val="B54800"/>
              </a:solidFill>
              <a:latin typeface="Athelas Bold"/>
              <a:cs typeface="Athelas Bold"/>
            </a:endParaRPr>
          </a:p>
          <a:p>
            <a:pPr algn="ctr"/>
            <a:r>
              <a:rPr lang="en-US" sz="2200" b="1" dirty="0" smtClean="0">
                <a:solidFill>
                  <a:srgbClr val="B54800"/>
                </a:solidFill>
                <a:latin typeface="Athelas Bold"/>
                <a:cs typeface="Athelas Bold"/>
              </a:rPr>
              <a:t>Participate anytime – no appointments! Webcam videos of your child’s responses will be sent back to the Lookit lab for analysis. For more information, visit </a:t>
            </a:r>
            <a:r>
              <a:rPr lang="en-US" sz="2200" b="1" dirty="0" smtClean="0">
                <a:solidFill>
                  <a:srgbClr val="B54800"/>
                </a:solidFill>
                <a:latin typeface="Athelas Bold"/>
                <a:cs typeface="Athelas Bold"/>
                <a:hlinkClick r:id="rId10"/>
              </a:rPr>
              <a:t>https://lookit.mit.edu</a:t>
            </a:r>
            <a:r>
              <a:rPr lang="en-US" sz="2200" b="1" dirty="0" smtClean="0">
                <a:solidFill>
                  <a:srgbClr val="B54800"/>
                </a:solidFill>
                <a:latin typeface="Athelas Bold"/>
                <a:cs typeface="Athelas Bold"/>
              </a:rPr>
              <a:t> </a:t>
            </a:r>
            <a:endParaRPr lang="en-US" sz="2200" b="1" dirty="0">
              <a:solidFill>
                <a:srgbClr val="B54800"/>
              </a:solidFill>
              <a:latin typeface="Athelas Bold"/>
              <a:cs typeface="Athelas Bold"/>
            </a:endParaRPr>
          </a:p>
        </p:txBody>
      </p:sp>
    </p:spTree>
    <p:extLst>
      <p:ext uri="{BB962C8B-B14F-4D97-AF65-F5344CB8AC3E}">
        <p14:creationId xmlns:p14="http://schemas.microsoft.com/office/powerpoint/2010/main" val="728079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2017-06-06 at 3.42.52 PM.png"/>
          <p:cNvPicPr>
            <a:picLocks noChangeAspect="1"/>
          </p:cNvPicPr>
          <p:nvPr/>
        </p:nvPicPr>
        <p:blipFill rotWithShape="1">
          <a:blip r:embed="rId2">
            <a:extLst>
              <a:ext uri="{28A0092B-C50C-407E-A947-70E740481C1C}">
                <a14:useLocalDpi xmlns:a14="http://schemas.microsoft.com/office/drawing/2010/main" val="0"/>
              </a:ext>
            </a:extLst>
          </a:blip>
          <a:srcRect t="30340" b="55213"/>
          <a:stretch/>
        </p:blipFill>
        <p:spPr>
          <a:xfrm>
            <a:off x="332147" y="1805603"/>
            <a:ext cx="7108106" cy="771291"/>
          </a:xfrm>
          <a:prstGeom prst="rect">
            <a:avLst/>
          </a:prstGeom>
        </p:spPr>
      </p:pic>
      <p:pic>
        <p:nvPicPr>
          <p:cNvPr id="13" name="Picture 12" descr="Screen Shot 2017-06-06 at 3.42.52 PM.png"/>
          <p:cNvPicPr>
            <a:picLocks noChangeAspect="1"/>
          </p:cNvPicPr>
          <p:nvPr/>
        </p:nvPicPr>
        <p:blipFill rotWithShape="1">
          <a:blip r:embed="rId2">
            <a:extLst>
              <a:ext uri="{28A0092B-C50C-407E-A947-70E740481C1C}">
                <a14:useLocalDpi xmlns:a14="http://schemas.microsoft.com/office/drawing/2010/main" val="0"/>
              </a:ext>
            </a:extLst>
          </a:blip>
          <a:srcRect b="70342"/>
          <a:stretch/>
        </p:blipFill>
        <p:spPr>
          <a:xfrm>
            <a:off x="332147" y="236471"/>
            <a:ext cx="7108106" cy="1583402"/>
          </a:xfrm>
          <a:prstGeom prst="rect">
            <a:avLst/>
          </a:prstGeom>
        </p:spPr>
      </p:pic>
      <p:sp>
        <p:nvSpPr>
          <p:cNvPr id="24" name="TextBox 23"/>
          <p:cNvSpPr txBox="1"/>
          <p:nvPr/>
        </p:nvSpPr>
        <p:spPr>
          <a:xfrm>
            <a:off x="277917" y="2605685"/>
            <a:ext cx="7216567" cy="553998"/>
          </a:xfrm>
          <a:prstGeom prst="rect">
            <a:avLst/>
          </a:prstGeom>
          <a:noFill/>
        </p:spPr>
        <p:txBody>
          <a:bodyPr wrap="square" rtlCol="0">
            <a:spAutoFit/>
          </a:bodyPr>
          <a:lstStyle/>
          <a:p>
            <a:pPr algn="ctr"/>
            <a:r>
              <a:rPr lang="en-US" sz="3000" b="1" dirty="0" smtClean="0">
                <a:solidFill>
                  <a:srgbClr val="B54800"/>
                </a:solidFill>
                <a:latin typeface="Athelas Bold"/>
                <a:cs typeface="Athelas Bold"/>
              </a:rPr>
              <a:t>Is your baby between 4 and 12 months old?</a:t>
            </a:r>
          </a:p>
        </p:txBody>
      </p:sp>
      <p:grpSp>
        <p:nvGrpSpPr>
          <p:cNvPr id="4" name="Group 3"/>
          <p:cNvGrpSpPr/>
          <p:nvPr/>
        </p:nvGrpSpPr>
        <p:grpSpPr>
          <a:xfrm>
            <a:off x="1952062" y="793160"/>
            <a:ext cx="3868277" cy="1223342"/>
            <a:chOff x="1955795" y="793160"/>
            <a:chExt cx="3868277" cy="1223342"/>
          </a:xfrm>
        </p:grpSpPr>
        <p:sp>
          <p:nvSpPr>
            <p:cNvPr id="43" name="Rectangle 42"/>
            <p:cNvSpPr/>
            <p:nvPr/>
          </p:nvSpPr>
          <p:spPr>
            <a:xfrm>
              <a:off x="1955795" y="793160"/>
              <a:ext cx="3868277" cy="1223342"/>
            </a:xfrm>
            <a:prstGeom prst="rect">
              <a:avLst/>
            </a:prstGeom>
            <a:solidFill>
              <a:schemeClr val="bg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3279711" y="806661"/>
              <a:ext cx="2410823" cy="1077218"/>
            </a:xfrm>
            <a:prstGeom prst="rect">
              <a:avLst/>
            </a:prstGeom>
            <a:noFill/>
          </p:spPr>
          <p:txBody>
            <a:bodyPr wrap="square" rtlCol="0">
              <a:spAutoFit/>
            </a:bodyPr>
            <a:lstStyle/>
            <a:p>
              <a:r>
                <a:rPr lang="en-US" sz="3200" b="1" dirty="0" smtClean="0">
                  <a:solidFill>
                    <a:srgbClr val="B54800"/>
                  </a:solidFill>
                  <a:latin typeface="Athelas Bold"/>
                  <a:cs typeface="Athelas Bold"/>
                </a:rPr>
                <a:t>Your baby, </a:t>
              </a:r>
            </a:p>
            <a:p>
              <a:r>
                <a:rPr lang="en-US" sz="3200" b="1" dirty="0" smtClean="0">
                  <a:solidFill>
                    <a:srgbClr val="B54800"/>
                  </a:solidFill>
                  <a:latin typeface="Athelas Bold"/>
                  <a:cs typeface="Athelas Bold"/>
                </a:rPr>
                <a:t>the physicist</a:t>
              </a:r>
              <a:endParaRPr lang="en-US" sz="3200" b="1" dirty="0">
                <a:solidFill>
                  <a:srgbClr val="B54800"/>
                </a:solidFill>
                <a:latin typeface="Athelas Bold"/>
                <a:cs typeface="Athelas Bold"/>
              </a:endParaRPr>
            </a:p>
          </p:txBody>
        </p:sp>
        <p:grpSp>
          <p:nvGrpSpPr>
            <p:cNvPr id="6" name="Group 5"/>
            <p:cNvGrpSpPr/>
            <p:nvPr/>
          </p:nvGrpSpPr>
          <p:grpSpPr>
            <a:xfrm>
              <a:off x="2075043" y="842105"/>
              <a:ext cx="1110256" cy="1110256"/>
              <a:chOff x="2634665" y="3773408"/>
              <a:chExt cx="1701800" cy="1701800"/>
            </a:xfrm>
          </p:grpSpPr>
          <p:sp>
            <p:nvSpPr>
              <p:cNvPr id="3" name="Rectangle 2"/>
              <p:cNvSpPr/>
              <p:nvPr/>
            </p:nvSpPr>
            <p:spPr>
              <a:xfrm>
                <a:off x="3104470" y="3852773"/>
                <a:ext cx="850942" cy="34183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logo_transpar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4665" y="3773408"/>
                <a:ext cx="1701800" cy="1701800"/>
              </a:xfrm>
              <a:prstGeom prst="rect">
                <a:avLst/>
              </a:prstGeom>
            </p:spPr>
          </p:pic>
        </p:grpSp>
      </p:grpSp>
      <p:grpSp>
        <p:nvGrpSpPr>
          <p:cNvPr id="5" name="Group 4"/>
          <p:cNvGrpSpPr/>
          <p:nvPr/>
        </p:nvGrpSpPr>
        <p:grpSpPr>
          <a:xfrm>
            <a:off x="970967" y="3461546"/>
            <a:ext cx="5830466" cy="1473457"/>
            <a:chOff x="886986" y="3461546"/>
            <a:chExt cx="5830466" cy="1473457"/>
          </a:xfrm>
        </p:grpSpPr>
        <p:pic>
          <p:nvPicPr>
            <p:cNvPr id="36" name="Picture 35" descr="exp-physics-cover.png"/>
            <p:cNvPicPr>
              <a:picLocks noChangeAspect="1"/>
            </p:cNvPicPr>
            <p:nvPr/>
          </p:nvPicPr>
          <p:blipFill>
            <a:blip r:embed="rId4">
              <a:alphaModFix/>
              <a:extLst>
                <a:ext uri="{BEBA8EAE-BF5A-486C-A8C5-ECC9F3942E4B}">
                  <a14:imgProps xmlns:a14="http://schemas.microsoft.com/office/drawing/2010/main">
                    <a14:imgLayer r:embed="rId5">
                      <a14:imgEffect>
                        <a14:brightnessContrast contrast="17000"/>
                      </a14:imgEffect>
                    </a14:imgLayer>
                  </a14:imgProps>
                </a:ext>
                <a:ext uri="{28A0092B-C50C-407E-A947-70E740481C1C}">
                  <a14:useLocalDpi xmlns:a14="http://schemas.microsoft.com/office/drawing/2010/main" val="0"/>
                </a:ext>
              </a:extLst>
            </a:blip>
            <a:stretch>
              <a:fillRect/>
            </a:stretch>
          </p:blipFill>
          <p:spPr>
            <a:xfrm>
              <a:off x="4500719" y="3461546"/>
              <a:ext cx="2216733" cy="1473457"/>
            </a:xfrm>
            <a:prstGeom prst="rect">
              <a:avLst/>
            </a:prstGeom>
            <a:ln w="19050">
              <a:noFill/>
            </a:ln>
            <a:effectLst/>
          </p:spPr>
        </p:pic>
        <p:sp>
          <p:nvSpPr>
            <p:cNvPr id="28" name="TextBox 27"/>
            <p:cNvSpPr txBox="1"/>
            <p:nvPr/>
          </p:nvSpPr>
          <p:spPr>
            <a:xfrm>
              <a:off x="886986" y="3474999"/>
              <a:ext cx="3652217" cy="1446550"/>
            </a:xfrm>
            <a:prstGeom prst="rect">
              <a:avLst/>
            </a:prstGeom>
            <a:noFill/>
          </p:spPr>
          <p:txBody>
            <a:bodyPr wrap="square" rtlCol="0">
              <a:spAutoFit/>
            </a:bodyPr>
            <a:lstStyle/>
            <a:p>
              <a:pPr algn="ctr"/>
              <a:r>
                <a:rPr lang="en-US" sz="2200" dirty="0" smtClean="0">
                  <a:solidFill>
                    <a:srgbClr val="B54800"/>
                  </a:solidFill>
                  <a:latin typeface="Athelas Bold"/>
                  <a:cs typeface="Athelas Bold"/>
                </a:rPr>
                <a:t>Visit </a:t>
              </a:r>
              <a:r>
                <a:rPr lang="en-US" sz="2200" u="sng" dirty="0" smtClean="0">
                  <a:solidFill>
                    <a:srgbClr val="800000"/>
                  </a:solidFill>
                  <a:latin typeface="Athelas Bold"/>
                  <a:cs typeface="Athelas Bold"/>
                  <a:hlinkClick r:id="rId6"/>
                </a:rPr>
                <a:t>https://lookit.mit.edu</a:t>
              </a:r>
              <a:r>
                <a:rPr lang="en-US" sz="2200" dirty="0" smtClean="0">
                  <a:solidFill>
                    <a:srgbClr val="800000"/>
                  </a:solidFill>
                  <a:latin typeface="Athelas Bold"/>
                  <a:cs typeface="Athelas Bold"/>
                </a:rPr>
                <a:t> </a:t>
              </a:r>
              <a:r>
                <a:rPr lang="en-US" sz="2200" dirty="0" smtClean="0">
                  <a:solidFill>
                    <a:srgbClr val="B54800"/>
                  </a:solidFill>
                  <a:latin typeface="Athelas Bold"/>
                  <a:cs typeface="Athelas Bold"/>
                </a:rPr>
                <a:t>to participate in a new study, “Your baby, the physicist” – from home!</a:t>
              </a:r>
            </a:p>
          </p:txBody>
        </p:sp>
      </p:grpSp>
      <p:sp>
        <p:nvSpPr>
          <p:cNvPr id="27" name="TextBox 26"/>
          <p:cNvSpPr txBox="1"/>
          <p:nvPr/>
        </p:nvSpPr>
        <p:spPr>
          <a:xfrm>
            <a:off x="330088" y="7351301"/>
            <a:ext cx="7227614" cy="1538883"/>
          </a:xfrm>
          <a:prstGeom prst="rect">
            <a:avLst/>
          </a:prstGeom>
          <a:noFill/>
        </p:spPr>
        <p:txBody>
          <a:bodyPr wrap="square" rtlCol="0">
            <a:spAutoFit/>
          </a:bodyPr>
          <a:lstStyle/>
          <a:p>
            <a:pPr algn="ctr"/>
            <a:endParaRPr lang="en-US" sz="600" b="1" dirty="0">
              <a:solidFill>
                <a:srgbClr val="B54800"/>
              </a:solidFill>
              <a:latin typeface="Athelas Bold"/>
              <a:cs typeface="Athelas Bold"/>
            </a:endParaRPr>
          </a:p>
          <a:p>
            <a:pPr algn="ctr"/>
            <a:r>
              <a:rPr lang="en-US" sz="2200" b="1" dirty="0" smtClean="0">
                <a:solidFill>
                  <a:srgbClr val="B54800"/>
                </a:solidFill>
                <a:latin typeface="Athelas Bold"/>
                <a:cs typeface="Athelas Bold"/>
              </a:rPr>
              <a:t>Participate anytime – no appointments! Webcam videos of your child’s responses will be sent back to the Lookit lab for analysis. For more information, visit </a:t>
            </a:r>
            <a:r>
              <a:rPr lang="en-US" sz="2200" b="1" dirty="0" smtClean="0">
                <a:solidFill>
                  <a:srgbClr val="B54800"/>
                </a:solidFill>
                <a:latin typeface="Athelas Bold"/>
                <a:cs typeface="Athelas Bold"/>
                <a:hlinkClick r:id="rId6"/>
              </a:rPr>
              <a:t>https://lookit.mit.edu</a:t>
            </a:r>
            <a:r>
              <a:rPr lang="en-US" sz="2200" b="1" dirty="0" smtClean="0">
                <a:solidFill>
                  <a:srgbClr val="B54800"/>
                </a:solidFill>
                <a:latin typeface="Athelas Bold"/>
                <a:cs typeface="Athelas Bold"/>
              </a:rPr>
              <a:t> </a:t>
            </a:r>
            <a:endParaRPr lang="en-US" sz="2200" b="1" dirty="0">
              <a:solidFill>
                <a:srgbClr val="B54800"/>
              </a:solidFill>
              <a:latin typeface="Athelas Bold"/>
              <a:cs typeface="Athelas Bold"/>
            </a:endParaRPr>
          </a:p>
        </p:txBody>
      </p:sp>
      <p:sp>
        <p:nvSpPr>
          <p:cNvPr id="26" name="TextBox 25"/>
          <p:cNvSpPr txBox="1"/>
          <p:nvPr/>
        </p:nvSpPr>
        <p:spPr>
          <a:xfrm>
            <a:off x="379378" y="5119338"/>
            <a:ext cx="6968265" cy="2339102"/>
          </a:xfrm>
          <a:prstGeom prst="rect">
            <a:avLst/>
          </a:prstGeom>
          <a:noFill/>
        </p:spPr>
        <p:txBody>
          <a:bodyPr wrap="square" rtlCol="0">
            <a:spAutoFit/>
          </a:bodyPr>
          <a:lstStyle/>
          <a:p>
            <a:pPr algn="just"/>
            <a:r>
              <a:rPr lang="en-US" dirty="0">
                <a:latin typeface="Athelas Bold"/>
                <a:cs typeface="Athelas Bold"/>
              </a:rPr>
              <a:t>In this study, we’re looking at </a:t>
            </a:r>
            <a:r>
              <a:rPr lang="en-US" dirty="0" smtClean="0">
                <a:latin typeface="Athelas Bold"/>
                <a:cs typeface="Athelas Bold"/>
              </a:rPr>
              <a:t>how babies understand physics </a:t>
            </a:r>
            <a:r>
              <a:rPr lang="en-US" dirty="0">
                <a:latin typeface="Athelas Bold"/>
                <a:cs typeface="Athelas Bold"/>
              </a:rPr>
              <a:t>principles like gravity, inertia, and support – all the things they’re learning about as they fling food off the high chair. </a:t>
            </a:r>
            <a:r>
              <a:rPr lang="en-US" dirty="0" smtClean="0">
                <a:latin typeface="Athelas Bold"/>
                <a:cs typeface="Athelas Bold"/>
              </a:rPr>
              <a:t> </a:t>
            </a:r>
            <a:r>
              <a:rPr lang="en-US" i="1" dirty="0" smtClean="0">
                <a:latin typeface="Athelas Bold"/>
                <a:cs typeface="Athelas Bold"/>
              </a:rPr>
              <a:t>Again.</a:t>
            </a:r>
          </a:p>
          <a:p>
            <a:pPr marL="228600" indent="-228600" algn="just">
              <a:buFont typeface="Arial"/>
              <a:buChar char="•"/>
            </a:pPr>
            <a:r>
              <a:rPr lang="en-US" dirty="0">
                <a:latin typeface="Athelas Bold"/>
                <a:cs typeface="Athelas Bold"/>
              </a:rPr>
              <a:t>Longitudinal (up to 15 sessions, 10-15 minutes each) to get unprecedented detail about individual children’s looking preferences</a:t>
            </a:r>
          </a:p>
          <a:p>
            <a:pPr marL="228600" indent="-228600" algn="just">
              <a:buFont typeface="Arial"/>
              <a:buChar char="•"/>
            </a:pPr>
            <a:r>
              <a:rPr lang="en-US" dirty="0">
                <a:latin typeface="Athelas Bold"/>
                <a:cs typeface="Athelas Bold"/>
              </a:rPr>
              <a:t>Families who complete all sessions will get an individualized report about their child’s looking patterns!</a:t>
            </a:r>
          </a:p>
          <a:p>
            <a:pPr algn="just"/>
            <a:r>
              <a:rPr lang="en-US" sz="2000" dirty="0" smtClean="0">
                <a:latin typeface="Athelas Bold"/>
                <a:cs typeface="Athelas Bold"/>
              </a:rPr>
              <a:t> </a:t>
            </a:r>
            <a:endParaRPr lang="en-US" b="1" dirty="0" smtClean="0">
              <a:latin typeface="Athelas Bold"/>
              <a:cs typeface="Athelas Bold"/>
            </a:endParaRPr>
          </a:p>
        </p:txBody>
      </p:sp>
      <p:pic>
        <p:nvPicPr>
          <p:cNvPr id="17" name="Picture 16" descr="MIT-logo-with-spelling-office-black-red-design1.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37730" y="9176965"/>
            <a:ext cx="1794798" cy="400780"/>
          </a:xfrm>
          <a:prstGeom prst="rect">
            <a:avLst/>
          </a:prstGeom>
        </p:spPr>
      </p:pic>
      <p:pic>
        <p:nvPicPr>
          <p:cNvPr id="18" name="Picture 15" descr="Early Childhood Cognition Lab"/>
          <p:cNvPicPr>
            <a:picLocks noChangeAspect="1" noChangeArrowheads="1"/>
          </p:cNvPicPr>
          <p:nvPr/>
        </p:nvPicPr>
        <p:blipFill rotWithShape="1">
          <a:blip r:embed="rId8" cstate="print"/>
          <a:srcRect l="77897" t="8240"/>
          <a:stretch/>
        </p:blipFill>
        <p:spPr bwMode="auto">
          <a:xfrm>
            <a:off x="294794" y="8846010"/>
            <a:ext cx="740948" cy="798130"/>
          </a:xfrm>
          <a:prstGeom prst="rect">
            <a:avLst/>
          </a:prstGeom>
          <a:noFill/>
        </p:spPr>
      </p:pic>
      <p:pic>
        <p:nvPicPr>
          <p:cNvPr id="19" name="Picture 18" descr="qrcode.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34515" y="8881849"/>
            <a:ext cx="726453" cy="726453"/>
          </a:xfrm>
          <a:prstGeom prst="rect">
            <a:avLst/>
          </a:prstGeom>
        </p:spPr>
      </p:pic>
    </p:spTree>
    <p:extLst>
      <p:ext uri="{BB962C8B-B14F-4D97-AF65-F5344CB8AC3E}">
        <p14:creationId xmlns:p14="http://schemas.microsoft.com/office/powerpoint/2010/main" val="2942793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2017-06-06 at 3.42.52 PM.png"/>
          <p:cNvPicPr>
            <a:picLocks noChangeAspect="1"/>
          </p:cNvPicPr>
          <p:nvPr/>
        </p:nvPicPr>
        <p:blipFill rotWithShape="1">
          <a:blip r:embed="rId2">
            <a:extLst>
              <a:ext uri="{28A0092B-C50C-407E-A947-70E740481C1C}">
                <a14:useLocalDpi xmlns:a14="http://schemas.microsoft.com/office/drawing/2010/main" val="0"/>
              </a:ext>
            </a:extLst>
          </a:blip>
          <a:srcRect t="30340" b="55213"/>
          <a:stretch/>
        </p:blipFill>
        <p:spPr>
          <a:xfrm>
            <a:off x="300406" y="1805603"/>
            <a:ext cx="7108106" cy="771291"/>
          </a:xfrm>
          <a:prstGeom prst="rect">
            <a:avLst/>
          </a:prstGeom>
        </p:spPr>
      </p:pic>
      <p:pic>
        <p:nvPicPr>
          <p:cNvPr id="13" name="Picture 12" descr="Screen Shot 2017-06-06 at 3.42.52 PM.png"/>
          <p:cNvPicPr>
            <a:picLocks noChangeAspect="1"/>
          </p:cNvPicPr>
          <p:nvPr/>
        </p:nvPicPr>
        <p:blipFill rotWithShape="1">
          <a:blip r:embed="rId2">
            <a:extLst>
              <a:ext uri="{28A0092B-C50C-407E-A947-70E740481C1C}">
                <a14:useLocalDpi xmlns:a14="http://schemas.microsoft.com/office/drawing/2010/main" val="0"/>
              </a:ext>
            </a:extLst>
          </a:blip>
          <a:srcRect b="70342"/>
          <a:stretch/>
        </p:blipFill>
        <p:spPr>
          <a:xfrm>
            <a:off x="300406" y="236471"/>
            <a:ext cx="7108106" cy="1583402"/>
          </a:xfrm>
          <a:prstGeom prst="rect">
            <a:avLst/>
          </a:prstGeom>
        </p:spPr>
      </p:pic>
      <p:sp>
        <p:nvSpPr>
          <p:cNvPr id="24" name="TextBox 23"/>
          <p:cNvSpPr txBox="1"/>
          <p:nvPr/>
        </p:nvSpPr>
        <p:spPr>
          <a:xfrm>
            <a:off x="513338" y="2591164"/>
            <a:ext cx="6682243" cy="553998"/>
          </a:xfrm>
          <a:prstGeom prst="rect">
            <a:avLst/>
          </a:prstGeom>
          <a:noFill/>
        </p:spPr>
        <p:txBody>
          <a:bodyPr wrap="square" rtlCol="0">
            <a:spAutoFit/>
          </a:bodyPr>
          <a:lstStyle/>
          <a:p>
            <a:pPr algn="ctr"/>
            <a:r>
              <a:rPr lang="en-US" sz="3000" b="1" dirty="0" smtClean="0">
                <a:solidFill>
                  <a:srgbClr val="B54800"/>
                </a:solidFill>
                <a:latin typeface="Athelas Bold"/>
                <a:cs typeface="Athelas Bold"/>
              </a:rPr>
              <a:t>Is your child between 3 and </a:t>
            </a:r>
            <a:r>
              <a:rPr lang="en-US" sz="3000" b="1" dirty="0">
                <a:solidFill>
                  <a:srgbClr val="B54800"/>
                </a:solidFill>
                <a:latin typeface="Athelas Bold"/>
                <a:cs typeface="Athelas Bold"/>
              </a:rPr>
              <a:t>7</a:t>
            </a:r>
            <a:r>
              <a:rPr lang="en-US" sz="3000" b="1" dirty="0" smtClean="0">
                <a:solidFill>
                  <a:srgbClr val="B54800"/>
                </a:solidFill>
                <a:latin typeface="Athelas Bold"/>
                <a:cs typeface="Athelas Bold"/>
              </a:rPr>
              <a:t> years old?</a:t>
            </a:r>
          </a:p>
        </p:txBody>
      </p:sp>
      <p:grpSp>
        <p:nvGrpSpPr>
          <p:cNvPr id="7" name="Group 6"/>
          <p:cNvGrpSpPr/>
          <p:nvPr/>
        </p:nvGrpSpPr>
        <p:grpSpPr>
          <a:xfrm>
            <a:off x="2144352" y="793160"/>
            <a:ext cx="3420214" cy="1223342"/>
            <a:chOff x="2389287" y="793160"/>
            <a:chExt cx="3420214" cy="1223342"/>
          </a:xfrm>
        </p:grpSpPr>
        <p:sp>
          <p:nvSpPr>
            <p:cNvPr id="43" name="Rectangle 42"/>
            <p:cNvSpPr/>
            <p:nvPr/>
          </p:nvSpPr>
          <p:spPr>
            <a:xfrm>
              <a:off x="2389287" y="793160"/>
              <a:ext cx="3420214" cy="1223342"/>
            </a:xfrm>
            <a:prstGeom prst="rect">
              <a:avLst/>
            </a:prstGeom>
            <a:solidFill>
              <a:schemeClr val="bg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2448911" y="849703"/>
              <a:ext cx="3300966" cy="1110256"/>
              <a:chOff x="1979341" y="842105"/>
              <a:chExt cx="3300966" cy="1110256"/>
            </a:xfrm>
          </p:grpSpPr>
          <p:sp>
            <p:nvSpPr>
              <p:cNvPr id="40" name="TextBox 39"/>
              <p:cNvSpPr txBox="1"/>
              <p:nvPr/>
            </p:nvSpPr>
            <p:spPr>
              <a:xfrm>
                <a:off x="3089596" y="857472"/>
                <a:ext cx="2190711" cy="1077218"/>
              </a:xfrm>
              <a:prstGeom prst="rect">
                <a:avLst/>
              </a:prstGeom>
              <a:noFill/>
            </p:spPr>
            <p:txBody>
              <a:bodyPr wrap="square" rtlCol="0">
                <a:spAutoFit/>
              </a:bodyPr>
              <a:lstStyle/>
              <a:p>
                <a:r>
                  <a:rPr lang="en-US" sz="3200" b="1" dirty="0" err="1" smtClean="0">
                    <a:solidFill>
                      <a:srgbClr val="B54800"/>
                    </a:solidFill>
                    <a:latin typeface="Athelas Bold"/>
                    <a:cs typeface="Athelas Bold"/>
                  </a:rPr>
                  <a:t>Flurps</a:t>
                </a:r>
                <a:r>
                  <a:rPr lang="en-US" sz="3200" b="1" dirty="0" smtClean="0">
                    <a:solidFill>
                      <a:srgbClr val="B54800"/>
                    </a:solidFill>
                    <a:latin typeface="Athelas Bold"/>
                    <a:cs typeface="Athelas Bold"/>
                  </a:rPr>
                  <a:t> and </a:t>
                </a:r>
                <a:r>
                  <a:rPr lang="en-US" sz="3200" b="1" dirty="0" err="1" smtClean="0">
                    <a:solidFill>
                      <a:srgbClr val="B54800"/>
                    </a:solidFill>
                    <a:latin typeface="Athelas Bold"/>
                    <a:cs typeface="Athelas Bold"/>
                  </a:rPr>
                  <a:t>Zazzes</a:t>
                </a:r>
                <a:endParaRPr lang="en-US" sz="3200" b="1" dirty="0">
                  <a:solidFill>
                    <a:srgbClr val="B54800"/>
                  </a:solidFill>
                  <a:latin typeface="Athelas Bold"/>
                  <a:cs typeface="Athelas Bold"/>
                </a:endParaRPr>
              </a:p>
            </p:txBody>
          </p:sp>
          <p:grpSp>
            <p:nvGrpSpPr>
              <p:cNvPr id="6" name="Group 5"/>
              <p:cNvGrpSpPr/>
              <p:nvPr/>
            </p:nvGrpSpPr>
            <p:grpSpPr>
              <a:xfrm>
                <a:off x="1979341" y="842105"/>
                <a:ext cx="1110256" cy="1110256"/>
                <a:chOff x="2634665" y="3773408"/>
                <a:chExt cx="1701800" cy="1701800"/>
              </a:xfrm>
            </p:grpSpPr>
            <p:sp>
              <p:nvSpPr>
                <p:cNvPr id="3" name="Rectangle 2"/>
                <p:cNvSpPr/>
                <p:nvPr/>
              </p:nvSpPr>
              <p:spPr>
                <a:xfrm>
                  <a:off x="3104470" y="3852773"/>
                  <a:ext cx="850942" cy="34183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logo_transpar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4665" y="3773408"/>
                  <a:ext cx="1701800" cy="1701800"/>
                </a:xfrm>
                <a:prstGeom prst="rect">
                  <a:avLst/>
                </a:prstGeom>
              </p:spPr>
            </p:pic>
          </p:grpSp>
        </p:grpSp>
      </p:grpSp>
      <p:grpSp>
        <p:nvGrpSpPr>
          <p:cNvPr id="10" name="Group 9"/>
          <p:cNvGrpSpPr/>
          <p:nvPr/>
        </p:nvGrpSpPr>
        <p:grpSpPr>
          <a:xfrm>
            <a:off x="289122" y="3149785"/>
            <a:ext cx="7194156" cy="1792080"/>
            <a:chOff x="320733" y="3149785"/>
            <a:chExt cx="7194156" cy="1792080"/>
          </a:xfrm>
        </p:grpSpPr>
        <p:sp>
          <p:nvSpPr>
            <p:cNvPr id="28" name="TextBox 27"/>
            <p:cNvSpPr txBox="1"/>
            <p:nvPr/>
          </p:nvSpPr>
          <p:spPr>
            <a:xfrm>
              <a:off x="3335507" y="3491827"/>
              <a:ext cx="4179382" cy="1107996"/>
            </a:xfrm>
            <a:prstGeom prst="rect">
              <a:avLst/>
            </a:prstGeom>
            <a:noFill/>
          </p:spPr>
          <p:txBody>
            <a:bodyPr wrap="square" rtlCol="0">
              <a:spAutoFit/>
            </a:bodyPr>
            <a:lstStyle/>
            <a:p>
              <a:pPr algn="ctr"/>
              <a:r>
                <a:rPr lang="en-US" sz="2200" dirty="0" smtClean="0">
                  <a:solidFill>
                    <a:srgbClr val="B54800"/>
                  </a:solidFill>
                  <a:latin typeface="Athelas Bold"/>
                  <a:cs typeface="Athelas Bold"/>
                </a:rPr>
                <a:t>Visit to </a:t>
              </a:r>
              <a:r>
                <a:rPr lang="en-US" sz="2200" dirty="0" smtClean="0">
                  <a:solidFill>
                    <a:srgbClr val="B54800"/>
                  </a:solidFill>
                  <a:latin typeface="Athelas Bold"/>
                  <a:cs typeface="Athelas Bold"/>
                  <a:hlinkClick r:id="rId4"/>
                </a:rPr>
                <a:t>https://lookit.mit.edu</a:t>
              </a:r>
              <a:r>
                <a:rPr lang="en-US" sz="2200" dirty="0" smtClean="0">
                  <a:solidFill>
                    <a:srgbClr val="B54800"/>
                  </a:solidFill>
                  <a:latin typeface="Athelas Bold"/>
                  <a:cs typeface="Athelas Bold"/>
                </a:rPr>
                <a:t> to participate in a new study, “</a:t>
              </a:r>
              <a:r>
                <a:rPr lang="en-US" sz="2200" dirty="0" err="1" smtClean="0">
                  <a:solidFill>
                    <a:srgbClr val="B54800"/>
                  </a:solidFill>
                  <a:latin typeface="Athelas Bold"/>
                  <a:cs typeface="Athelas Bold"/>
                </a:rPr>
                <a:t>Flurps</a:t>
              </a:r>
              <a:r>
                <a:rPr lang="en-US" sz="2200" dirty="0" smtClean="0">
                  <a:solidFill>
                    <a:srgbClr val="B54800"/>
                  </a:solidFill>
                  <a:latin typeface="Athelas Bold"/>
                  <a:cs typeface="Athelas Bold"/>
                </a:rPr>
                <a:t> and </a:t>
              </a:r>
              <a:r>
                <a:rPr lang="en-US" sz="2200" dirty="0" err="1" smtClean="0">
                  <a:solidFill>
                    <a:srgbClr val="B54800"/>
                  </a:solidFill>
                  <a:latin typeface="Athelas Bold"/>
                  <a:cs typeface="Athelas Bold"/>
                </a:rPr>
                <a:t>Zazzes</a:t>
              </a:r>
              <a:r>
                <a:rPr lang="en-US" sz="2200" dirty="0" smtClean="0">
                  <a:solidFill>
                    <a:srgbClr val="B54800"/>
                  </a:solidFill>
                  <a:latin typeface="Athelas Bold"/>
                  <a:cs typeface="Athelas Bold"/>
                </a:rPr>
                <a:t>”—from home!</a:t>
              </a:r>
            </a:p>
          </p:txBody>
        </p:sp>
        <p:pic>
          <p:nvPicPr>
            <p:cNvPr id="5" name="Picture 4"/>
            <p:cNvPicPr>
              <a:picLocks noChangeAspect="1"/>
            </p:cNvPicPr>
            <p:nvPr/>
          </p:nvPicPr>
          <p:blipFill>
            <a:blip r:embed="rId5"/>
            <a:stretch>
              <a:fillRect/>
            </a:stretch>
          </p:blipFill>
          <p:spPr>
            <a:xfrm>
              <a:off x="320733" y="3149785"/>
              <a:ext cx="3090167" cy="1792080"/>
            </a:xfrm>
            <a:prstGeom prst="rect">
              <a:avLst/>
            </a:prstGeom>
          </p:spPr>
        </p:pic>
      </p:grpSp>
      <p:sp>
        <p:nvSpPr>
          <p:cNvPr id="21" name="TextBox 20"/>
          <p:cNvSpPr txBox="1"/>
          <p:nvPr/>
        </p:nvSpPr>
        <p:spPr>
          <a:xfrm>
            <a:off x="320733" y="5033514"/>
            <a:ext cx="3589550" cy="2246769"/>
          </a:xfrm>
          <a:prstGeom prst="rect">
            <a:avLst/>
          </a:prstGeom>
          <a:noFill/>
        </p:spPr>
        <p:txBody>
          <a:bodyPr wrap="square" rtlCol="0">
            <a:spAutoFit/>
          </a:bodyPr>
          <a:lstStyle/>
          <a:p>
            <a:pPr algn="just"/>
            <a:r>
              <a:rPr lang="en-US" sz="2000" dirty="0" smtClean="0">
                <a:latin typeface="Athelas Bold"/>
                <a:cs typeface="Athelas Bold"/>
              </a:rPr>
              <a:t>Every day, you and your child encounter all kinds of people. As an adult, you make a lot of inferences about how those people act and feel. Have you ever wondered if your child does the same thing?</a:t>
            </a:r>
            <a:endParaRPr lang="en-US" dirty="0" smtClean="0">
              <a:latin typeface="Athelas Bold"/>
              <a:cs typeface="Athelas Bold"/>
            </a:endParaRPr>
          </a:p>
        </p:txBody>
      </p:sp>
      <p:pic>
        <p:nvPicPr>
          <p:cNvPr id="17" name="Picture 16" descr="MIT-logo-with-spelling-office-black-red-design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37730" y="9044685"/>
            <a:ext cx="1794798" cy="400780"/>
          </a:xfrm>
          <a:prstGeom prst="rect">
            <a:avLst/>
          </a:prstGeom>
        </p:spPr>
      </p:pic>
      <p:pic>
        <p:nvPicPr>
          <p:cNvPr id="18" name="Picture 15" descr="Early Childhood Cognition Lab"/>
          <p:cNvPicPr>
            <a:picLocks noChangeAspect="1" noChangeArrowheads="1"/>
          </p:cNvPicPr>
          <p:nvPr/>
        </p:nvPicPr>
        <p:blipFill rotWithShape="1">
          <a:blip r:embed="rId7" cstate="print"/>
          <a:srcRect l="77897" t="8240"/>
          <a:stretch/>
        </p:blipFill>
        <p:spPr bwMode="auto">
          <a:xfrm>
            <a:off x="294794" y="8846010"/>
            <a:ext cx="740948" cy="798130"/>
          </a:xfrm>
          <a:prstGeom prst="rect">
            <a:avLst/>
          </a:prstGeom>
          <a:noFill/>
        </p:spPr>
      </p:pic>
      <p:pic>
        <p:nvPicPr>
          <p:cNvPr id="19" name="Picture 18" descr="qrcod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34515" y="8881849"/>
            <a:ext cx="726453" cy="726453"/>
          </a:xfrm>
          <a:prstGeom prst="rect">
            <a:avLst/>
          </a:prstGeom>
        </p:spPr>
      </p:pic>
      <p:sp>
        <p:nvSpPr>
          <p:cNvPr id="22" name="TextBox 21"/>
          <p:cNvSpPr txBox="1"/>
          <p:nvPr/>
        </p:nvSpPr>
        <p:spPr>
          <a:xfrm>
            <a:off x="3907017" y="5147510"/>
            <a:ext cx="3650685" cy="2031325"/>
          </a:xfrm>
          <a:prstGeom prst="rect">
            <a:avLst/>
          </a:prstGeom>
          <a:noFill/>
        </p:spPr>
        <p:txBody>
          <a:bodyPr wrap="square" rtlCol="0">
            <a:spAutoFit/>
          </a:bodyPr>
          <a:lstStyle/>
          <a:p>
            <a:pPr marL="228600" indent="-228600" algn="just">
              <a:buFont typeface="Arial"/>
              <a:buChar char="•"/>
            </a:pPr>
            <a:r>
              <a:rPr lang="en-US" dirty="0" smtClean="0">
                <a:latin typeface="Athelas Bold"/>
                <a:cs typeface="Athelas Bold"/>
              </a:rPr>
              <a:t>The study </a:t>
            </a:r>
            <a:r>
              <a:rPr lang="en-US" dirty="0" smtClean="0">
                <a:latin typeface="Athelas Bold"/>
                <a:cs typeface="Athelas Bold"/>
              </a:rPr>
              <a:t>takes about  10</a:t>
            </a:r>
            <a:r>
              <a:rPr lang="en-US" dirty="0" smtClean="0">
                <a:latin typeface="Athelas Bold"/>
                <a:cs typeface="Athelas Bold"/>
              </a:rPr>
              <a:t> minutes. Y</a:t>
            </a:r>
            <a:r>
              <a:rPr lang="en-US" dirty="0" smtClean="0">
                <a:latin typeface="Athelas Bold"/>
                <a:cs typeface="Athelas Bold"/>
              </a:rPr>
              <a:t>our </a:t>
            </a:r>
            <a:r>
              <a:rPr lang="en-US" dirty="0" smtClean="0">
                <a:latin typeface="Athelas Bold"/>
                <a:cs typeface="Athelas Bold"/>
              </a:rPr>
              <a:t>child will watch and listen to a story about some children.</a:t>
            </a:r>
          </a:p>
          <a:p>
            <a:pPr marL="228600" indent="-228600" algn="just">
              <a:buFont typeface="Arial"/>
              <a:buChar char="•"/>
            </a:pPr>
            <a:r>
              <a:rPr lang="en-US" dirty="0" smtClean="0">
                <a:latin typeface="Athelas Bold"/>
                <a:cs typeface="Athelas Bold"/>
              </a:rPr>
              <a:t>Your child will hear questions about the story, and can speak out loud or point to the screen to </a:t>
            </a:r>
            <a:r>
              <a:rPr lang="en-US" dirty="0" smtClean="0">
                <a:latin typeface="Athelas Bold"/>
                <a:cs typeface="Athelas Bold"/>
              </a:rPr>
              <a:t>answer.</a:t>
            </a:r>
            <a:endParaRPr lang="en-US" dirty="0" smtClean="0">
              <a:latin typeface="Athelas Bold"/>
              <a:cs typeface="Athelas Bold"/>
            </a:endParaRPr>
          </a:p>
        </p:txBody>
      </p:sp>
      <p:sp>
        <p:nvSpPr>
          <p:cNvPr id="25" name="TextBox 24"/>
          <p:cNvSpPr txBox="1"/>
          <p:nvPr/>
        </p:nvSpPr>
        <p:spPr>
          <a:xfrm>
            <a:off x="330088" y="7251411"/>
            <a:ext cx="7227614" cy="1538883"/>
          </a:xfrm>
          <a:prstGeom prst="rect">
            <a:avLst/>
          </a:prstGeom>
          <a:noFill/>
        </p:spPr>
        <p:txBody>
          <a:bodyPr wrap="square" rtlCol="0">
            <a:spAutoFit/>
          </a:bodyPr>
          <a:lstStyle/>
          <a:p>
            <a:pPr algn="ctr"/>
            <a:endParaRPr lang="en-US" sz="600" b="1" dirty="0">
              <a:solidFill>
                <a:srgbClr val="B54800"/>
              </a:solidFill>
              <a:latin typeface="Athelas Bold"/>
              <a:cs typeface="Athelas Bold"/>
            </a:endParaRPr>
          </a:p>
          <a:p>
            <a:pPr algn="ctr"/>
            <a:r>
              <a:rPr lang="en-US" sz="2200" b="1" dirty="0" smtClean="0">
                <a:solidFill>
                  <a:srgbClr val="B54800"/>
                </a:solidFill>
                <a:latin typeface="Athelas Bold"/>
                <a:cs typeface="Athelas Bold"/>
              </a:rPr>
              <a:t>Participate anytime – no appointments! Webcam videos of your child’s responses will be sent back to the Lookit lab for analysis. For more information, visit </a:t>
            </a:r>
            <a:r>
              <a:rPr lang="en-US" sz="2200" b="1" dirty="0" smtClean="0">
                <a:solidFill>
                  <a:srgbClr val="B54800"/>
                </a:solidFill>
                <a:latin typeface="Athelas Bold"/>
                <a:cs typeface="Athelas Bold"/>
                <a:hlinkClick r:id="rId4"/>
              </a:rPr>
              <a:t>https://lookit.mit.edu</a:t>
            </a:r>
            <a:r>
              <a:rPr lang="en-US" sz="2200" b="1" dirty="0" smtClean="0">
                <a:solidFill>
                  <a:srgbClr val="B54800"/>
                </a:solidFill>
                <a:latin typeface="Athelas Bold"/>
                <a:cs typeface="Athelas Bold"/>
              </a:rPr>
              <a:t> </a:t>
            </a:r>
            <a:endParaRPr lang="en-US" sz="2200" b="1" dirty="0">
              <a:solidFill>
                <a:srgbClr val="B54800"/>
              </a:solidFill>
              <a:latin typeface="Athelas Bold"/>
              <a:cs typeface="Athelas Bold"/>
            </a:endParaRPr>
          </a:p>
        </p:txBody>
      </p:sp>
    </p:spTree>
    <p:extLst>
      <p:ext uri="{BB962C8B-B14F-4D97-AF65-F5344CB8AC3E}">
        <p14:creationId xmlns:p14="http://schemas.microsoft.com/office/powerpoint/2010/main" val="1532218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2017-06-06 at 3.42.52 PM.png"/>
          <p:cNvPicPr>
            <a:picLocks noChangeAspect="1"/>
          </p:cNvPicPr>
          <p:nvPr/>
        </p:nvPicPr>
        <p:blipFill rotWithShape="1">
          <a:blip r:embed="rId2">
            <a:extLst>
              <a:ext uri="{28A0092B-C50C-407E-A947-70E740481C1C}">
                <a14:useLocalDpi xmlns:a14="http://schemas.microsoft.com/office/drawing/2010/main" val="0"/>
              </a:ext>
            </a:extLst>
          </a:blip>
          <a:srcRect t="30340" b="55213"/>
          <a:stretch/>
        </p:blipFill>
        <p:spPr>
          <a:xfrm>
            <a:off x="300406" y="1805603"/>
            <a:ext cx="7108106" cy="771291"/>
          </a:xfrm>
          <a:prstGeom prst="rect">
            <a:avLst/>
          </a:prstGeom>
        </p:spPr>
      </p:pic>
      <p:pic>
        <p:nvPicPr>
          <p:cNvPr id="13" name="Picture 12" descr="Screen Shot 2017-06-06 at 3.42.52 PM.png"/>
          <p:cNvPicPr>
            <a:picLocks noChangeAspect="1"/>
          </p:cNvPicPr>
          <p:nvPr/>
        </p:nvPicPr>
        <p:blipFill rotWithShape="1">
          <a:blip r:embed="rId2">
            <a:extLst>
              <a:ext uri="{28A0092B-C50C-407E-A947-70E740481C1C}">
                <a14:useLocalDpi xmlns:a14="http://schemas.microsoft.com/office/drawing/2010/main" val="0"/>
              </a:ext>
            </a:extLst>
          </a:blip>
          <a:srcRect b="70342"/>
          <a:stretch/>
        </p:blipFill>
        <p:spPr>
          <a:xfrm>
            <a:off x="300406" y="236471"/>
            <a:ext cx="7108106" cy="1583402"/>
          </a:xfrm>
          <a:prstGeom prst="rect">
            <a:avLst/>
          </a:prstGeom>
        </p:spPr>
      </p:pic>
      <p:sp>
        <p:nvSpPr>
          <p:cNvPr id="24" name="TextBox 23"/>
          <p:cNvSpPr txBox="1"/>
          <p:nvPr/>
        </p:nvSpPr>
        <p:spPr>
          <a:xfrm>
            <a:off x="513338" y="2591164"/>
            <a:ext cx="6682243" cy="553998"/>
          </a:xfrm>
          <a:prstGeom prst="rect">
            <a:avLst/>
          </a:prstGeom>
          <a:noFill/>
        </p:spPr>
        <p:txBody>
          <a:bodyPr wrap="square" rtlCol="0">
            <a:spAutoFit/>
          </a:bodyPr>
          <a:lstStyle/>
          <a:p>
            <a:pPr algn="ctr"/>
            <a:r>
              <a:rPr lang="en-US" sz="3000" b="1" dirty="0" smtClean="0">
                <a:solidFill>
                  <a:srgbClr val="B54800"/>
                </a:solidFill>
                <a:latin typeface="Athelas Bold"/>
                <a:cs typeface="Athelas Bold"/>
              </a:rPr>
              <a:t>Is your child between </a:t>
            </a:r>
            <a:r>
              <a:rPr lang="en-US" sz="3000" b="1" dirty="0" smtClean="0">
                <a:solidFill>
                  <a:srgbClr val="B54800"/>
                </a:solidFill>
                <a:latin typeface="Athelas Bold"/>
                <a:cs typeface="Athelas Bold"/>
              </a:rPr>
              <a:t>2 </a:t>
            </a:r>
            <a:r>
              <a:rPr lang="en-US" sz="3000" b="1" dirty="0" smtClean="0">
                <a:solidFill>
                  <a:srgbClr val="B54800"/>
                </a:solidFill>
                <a:latin typeface="Athelas Bold"/>
                <a:cs typeface="Athelas Bold"/>
              </a:rPr>
              <a:t>and </a:t>
            </a:r>
            <a:r>
              <a:rPr lang="en-US" sz="3000" b="1" dirty="0" smtClean="0">
                <a:solidFill>
                  <a:srgbClr val="B54800"/>
                </a:solidFill>
                <a:latin typeface="Athelas Bold"/>
                <a:cs typeface="Athelas Bold"/>
              </a:rPr>
              <a:t>4 </a:t>
            </a:r>
            <a:r>
              <a:rPr lang="en-US" sz="3000" b="1" dirty="0" smtClean="0">
                <a:solidFill>
                  <a:srgbClr val="B54800"/>
                </a:solidFill>
                <a:latin typeface="Athelas Bold"/>
                <a:cs typeface="Athelas Bold"/>
              </a:rPr>
              <a:t>years old?</a:t>
            </a:r>
          </a:p>
        </p:txBody>
      </p:sp>
      <p:grpSp>
        <p:nvGrpSpPr>
          <p:cNvPr id="7" name="Group 6"/>
          <p:cNvGrpSpPr/>
          <p:nvPr/>
        </p:nvGrpSpPr>
        <p:grpSpPr>
          <a:xfrm>
            <a:off x="2144352" y="793160"/>
            <a:ext cx="3420214" cy="1223342"/>
            <a:chOff x="2389287" y="793160"/>
            <a:chExt cx="3420214" cy="1223342"/>
          </a:xfrm>
        </p:grpSpPr>
        <p:sp>
          <p:nvSpPr>
            <p:cNvPr id="43" name="Rectangle 42"/>
            <p:cNvSpPr/>
            <p:nvPr/>
          </p:nvSpPr>
          <p:spPr>
            <a:xfrm>
              <a:off x="2389287" y="793160"/>
              <a:ext cx="3420214" cy="1223342"/>
            </a:xfrm>
            <a:prstGeom prst="rect">
              <a:avLst/>
            </a:prstGeom>
            <a:solidFill>
              <a:schemeClr val="bg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2448911" y="849703"/>
              <a:ext cx="3300966" cy="1110256"/>
              <a:chOff x="1979341" y="842105"/>
              <a:chExt cx="3300966" cy="1110256"/>
            </a:xfrm>
          </p:grpSpPr>
          <p:sp>
            <p:nvSpPr>
              <p:cNvPr id="40" name="TextBox 39"/>
              <p:cNvSpPr txBox="1"/>
              <p:nvPr/>
            </p:nvSpPr>
            <p:spPr>
              <a:xfrm>
                <a:off x="3089596" y="857472"/>
                <a:ext cx="2190711" cy="1077218"/>
              </a:xfrm>
              <a:prstGeom prst="rect">
                <a:avLst/>
              </a:prstGeom>
              <a:noFill/>
            </p:spPr>
            <p:txBody>
              <a:bodyPr wrap="square" rtlCol="0">
                <a:spAutoFit/>
              </a:bodyPr>
              <a:lstStyle/>
              <a:p>
                <a:r>
                  <a:rPr lang="en-US" sz="3200" b="1" dirty="0" smtClean="0">
                    <a:solidFill>
                      <a:srgbClr val="B54800"/>
                    </a:solidFill>
                    <a:latin typeface="Athelas Bold"/>
                    <a:cs typeface="Athelas Bold"/>
                  </a:rPr>
                  <a:t>Mind   </a:t>
                </a:r>
              </a:p>
              <a:p>
                <a:r>
                  <a:rPr lang="en-US" sz="3200" b="1" dirty="0" smtClean="0">
                    <a:solidFill>
                      <a:srgbClr val="B54800"/>
                    </a:solidFill>
                    <a:latin typeface="Athelas Bold"/>
                    <a:cs typeface="Athelas Bold"/>
                  </a:rPr>
                  <a:t>Manners</a:t>
                </a:r>
                <a:endParaRPr lang="en-US" sz="3200" b="1" dirty="0">
                  <a:solidFill>
                    <a:srgbClr val="B54800"/>
                  </a:solidFill>
                  <a:latin typeface="Athelas Bold"/>
                  <a:cs typeface="Athelas Bold"/>
                </a:endParaRPr>
              </a:p>
            </p:txBody>
          </p:sp>
          <p:grpSp>
            <p:nvGrpSpPr>
              <p:cNvPr id="6" name="Group 5"/>
              <p:cNvGrpSpPr/>
              <p:nvPr/>
            </p:nvGrpSpPr>
            <p:grpSpPr>
              <a:xfrm>
                <a:off x="1979341" y="842105"/>
                <a:ext cx="1110256" cy="1110256"/>
                <a:chOff x="2634665" y="3773408"/>
                <a:chExt cx="1701800" cy="1701800"/>
              </a:xfrm>
            </p:grpSpPr>
            <p:sp>
              <p:nvSpPr>
                <p:cNvPr id="3" name="Rectangle 2"/>
                <p:cNvSpPr/>
                <p:nvPr/>
              </p:nvSpPr>
              <p:spPr>
                <a:xfrm>
                  <a:off x="3104470" y="3852773"/>
                  <a:ext cx="850942" cy="34183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logo_transpar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4665" y="3773408"/>
                  <a:ext cx="1701800" cy="1701800"/>
                </a:xfrm>
                <a:prstGeom prst="rect">
                  <a:avLst/>
                </a:prstGeom>
              </p:spPr>
            </p:pic>
          </p:grpSp>
        </p:grpSp>
      </p:grpSp>
      <p:sp>
        <p:nvSpPr>
          <p:cNvPr id="28" name="TextBox 27"/>
          <p:cNvSpPr txBox="1"/>
          <p:nvPr/>
        </p:nvSpPr>
        <p:spPr>
          <a:xfrm>
            <a:off x="3303896" y="3491827"/>
            <a:ext cx="4179382" cy="1107996"/>
          </a:xfrm>
          <a:prstGeom prst="rect">
            <a:avLst/>
          </a:prstGeom>
          <a:noFill/>
        </p:spPr>
        <p:txBody>
          <a:bodyPr wrap="square" rtlCol="0">
            <a:spAutoFit/>
          </a:bodyPr>
          <a:lstStyle/>
          <a:p>
            <a:pPr algn="ctr"/>
            <a:r>
              <a:rPr lang="en-US" sz="2200" dirty="0" smtClean="0">
                <a:solidFill>
                  <a:srgbClr val="B54800"/>
                </a:solidFill>
                <a:latin typeface="Athelas Bold"/>
                <a:cs typeface="Athelas Bold"/>
              </a:rPr>
              <a:t>Visit to </a:t>
            </a:r>
            <a:r>
              <a:rPr lang="en-US" sz="2200" dirty="0" smtClean="0">
                <a:solidFill>
                  <a:srgbClr val="B54800"/>
                </a:solidFill>
                <a:latin typeface="Athelas Bold"/>
                <a:cs typeface="Athelas Bold"/>
                <a:hlinkClick r:id="rId4"/>
              </a:rPr>
              <a:t>https://lookit.mit.edu</a:t>
            </a:r>
            <a:r>
              <a:rPr lang="en-US" sz="2200" dirty="0" smtClean="0">
                <a:solidFill>
                  <a:srgbClr val="B54800"/>
                </a:solidFill>
                <a:latin typeface="Athelas Bold"/>
                <a:cs typeface="Athelas Bold"/>
              </a:rPr>
              <a:t> to participate in a new study, </a:t>
            </a:r>
            <a:r>
              <a:rPr lang="en-US" sz="2200" dirty="0" smtClean="0">
                <a:solidFill>
                  <a:srgbClr val="B54800"/>
                </a:solidFill>
                <a:latin typeface="Athelas Bold"/>
                <a:cs typeface="Athelas Bold"/>
              </a:rPr>
              <a:t>“Mind and Manners”</a:t>
            </a:r>
            <a:r>
              <a:rPr lang="en-US" sz="2200" dirty="0" smtClean="0">
                <a:solidFill>
                  <a:srgbClr val="B54800"/>
                </a:solidFill>
                <a:latin typeface="Athelas Bold"/>
                <a:cs typeface="Athelas Bold"/>
              </a:rPr>
              <a:t>—from home!</a:t>
            </a:r>
          </a:p>
        </p:txBody>
      </p:sp>
      <p:sp>
        <p:nvSpPr>
          <p:cNvPr id="21" name="TextBox 20"/>
          <p:cNvSpPr txBox="1"/>
          <p:nvPr/>
        </p:nvSpPr>
        <p:spPr>
          <a:xfrm>
            <a:off x="294794" y="5002124"/>
            <a:ext cx="3589550" cy="2554545"/>
          </a:xfrm>
          <a:prstGeom prst="rect">
            <a:avLst/>
          </a:prstGeom>
          <a:noFill/>
        </p:spPr>
        <p:txBody>
          <a:bodyPr wrap="square" rtlCol="0">
            <a:spAutoFit/>
          </a:bodyPr>
          <a:lstStyle/>
          <a:p>
            <a:pPr algn="just"/>
            <a:r>
              <a:rPr lang="en-US" sz="2000" dirty="0" smtClean="0">
                <a:latin typeface="Athelas Bold"/>
                <a:cs typeface="Athelas Bold"/>
              </a:rPr>
              <a:t>Learning to be polite is a lifelong journey for most of </a:t>
            </a:r>
            <a:r>
              <a:rPr lang="en-US" sz="2000" dirty="0" smtClean="0">
                <a:latin typeface="Athelas Bold"/>
                <a:cs typeface="Athelas Bold"/>
              </a:rPr>
              <a:t>us </a:t>
            </a:r>
            <a:r>
              <a:rPr lang="mr-IN" sz="2000" dirty="0" smtClean="0">
                <a:latin typeface="Athelas Bold"/>
                <a:cs typeface="Athelas Bold"/>
              </a:rPr>
              <a:t>–</a:t>
            </a:r>
            <a:r>
              <a:rPr lang="en-US" sz="2000" dirty="0" smtClean="0">
                <a:latin typeface="Athelas Bold"/>
                <a:cs typeface="Athelas Bold"/>
              </a:rPr>
              <a:t> and it’s not just a matter of saying please and thank you (although those go a long way). Wondering what your child is learning as you tell him or her to ask </a:t>
            </a:r>
            <a:r>
              <a:rPr lang="en-US" sz="2000" i="1" dirty="0" smtClean="0">
                <a:latin typeface="Athelas Bold"/>
                <a:cs typeface="Athelas Bold"/>
              </a:rPr>
              <a:t>nicely</a:t>
            </a:r>
            <a:r>
              <a:rPr lang="en-US" sz="2000" dirty="0" smtClean="0">
                <a:latin typeface="Athelas Bold"/>
                <a:cs typeface="Athelas Bold"/>
              </a:rPr>
              <a:t>?</a:t>
            </a:r>
            <a:endParaRPr lang="en-US" sz="2000" dirty="0" smtClean="0">
              <a:latin typeface="Athelas Bold"/>
              <a:cs typeface="Athelas Bold"/>
            </a:endParaRPr>
          </a:p>
        </p:txBody>
      </p:sp>
      <p:pic>
        <p:nvPicPr>
          <p:cNvPr id="17" name="Picture 16" descr="MIT-logo-with-spelling-office-black-red-design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7730" y="9243105"/>
            <a:ext cx="1794798" cy="400780"/>
          </a:xfrm>
          <a:prstGeom prst="rect">
            <a:avLst/>
          </a:prstGeom>
        </p:spPr>
      </p:pic>
      <p:pic>
        <p:nvPicPr>
          <p:cNvPr id="18" name="Picture 15" descr="Early Childhood Cognition Lab"/>
          <p:cNvPicPr>
            <a:picLocks noChangeAspect="1" noChangeArrowheads="1"/>
          </p:cNvPicPr>
          <p:nvPr/>
        </p:nvPicPr>
        <p:blipFill rotWithShape="1">
          <a:blip r:embed="rId6" cstate="print"/>
          <a:srcRect l="77897" t="8240"/>
          <a:stretch/>
        </p:blipFill>
        <p:spPr bwMode="auto">
          <a:xfrm>
            <a:off x="294794" y="8951834"/>
            <a:ext cx="740948" cy="798130"/>
          </a:xfrm>
          <a:prstGeom prst="rect">
            <a:avLst/>
          </a:prstGeom>
          <a:noFill/>
        </p:spPr>
      </p:pic>
      <p:pic>
        <p:nvPicPr>
          <p:cNvPr id="19" name="Picture 18" descr="qrcod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34515" y="8974445"/>
            <a:ext cx="726453" cy="726453"/>
          </a:xfrm>
          <a:prstGeom prst="rect">
            <a:avLst/>
          </a:prstGeom>
        </p:spPr>
      </p:pic>
      <p:sp>
        <p:nvSpPr>
          <p:cNvPr id="22" name="TextBox 21"/>
          <p:cNvSpPr txBox="1"/>
          <p:nvPr/>
        </p:nvSpPr>
        <p:spPr>
          <a:xfrm>
            <a:off x="4008574" y="4995690"/>
            <a:ext cx="3517566" cy="2585323"/>
          </a:xfrm>
          <a:prstGeom prst="rect">
            <a:avLst/>
          </a:prstGeom>
          <a:noFill/>
        </p:spPr>
        <p:txBody>
          <a:bodyPr wrap="square" rtlCol="0">
            <a:spAutoFit/>
          </a:bodyPr>
          <a:lstStyle/>
          <a:p>
            <a:pPr marL="228600" indent="-228600" algn="just">
              <a:buFont typeface="Arial"/>
              <a:buChar char="•"/>
            </a:pPr>
            <a:r>
              <a:rPr lang="en-US" dirty="0" smtClean="0">
                <a:latin typeface="Athelas Bold"/>
                <a:cs typeface="Athelas Bold"/>
              </a:rPr>
              <a:t>This study takes about 10 minutes.</a:t>
            </a:r>
          </a:p>
          <a:p>
            <a:pPr marL="228600" indent="-228600" algn="just">
              <a:buFont typeface="Arial"/>
              <a:buChar char="•"/>
            </a:pPr>
            <a:r>
              <a:rPr lang="en-US" dirty="0" smtClean="0">
                <a:latin typeface="Athelas Bold"/>
                <a:cs typeface="Athelas Bold"/>
              </a:rPr>
              <a:t>Your child sees and hears short stories about two characters.</a:t>
            </a:r>
          </a:p>
          <a:p>
            <a:pPr marL="228600" indent="-228600" algn="just">
              <a:buFont typeface="Arial"/>
              <a:buChar char="•"/>
            </a:pPr>
            <a:r>
              <a:rPr lang="en-US" dirty="0" smtClean="0">
                <a:latin typeface="Athelas Bold"/>
                <a:cs typeface="Athelas Bold"/>
              </a:rPr>
              <a:t>After each story, your child </a:t>
            </a:r>
            <a:r>
              <a:rPr lang="en-US" dirty="0" smtClean="0">
                <a:latin typeface="Athelas Bold"/>
                <a:cs typeface="Athelas Bold"/>
              </a:rPr>
              <a:t>answers a question about the characters by pointing.</a:t>
            </a:r>
          </a:p>
          <a:p>
            <a:pPr marL="228600" indent="-228600" algn="just">
              <a:buFont typeface="Arial"/>
              <a:buChar char="•"/>
            </a:pPr>
            <a:r>
              <a:rPr lang="en-US" dirty="0" smtClean="0">
                <a:latin typeface="Athelas Bold"/>
                <a:cs typeface="Athelas Bold"/>
              </a:rPr>
              <a:t>We’re interested in how kids learn what it means to be polite.</a:t>
            </a:r>
            <a:endParaRPr lang="en-US" dirty="0" smtClean="0">
              <a:latin typeface="Athelas Bold"/>
              <a:cs typeface="Athelas Bold"/>
            </a:endParaRPr>
          </a:p>
        </p:txBody>
      </p:sp>
      <p:sp>
        <p:nvSpPr>
          <p:cNvPr id="25" name="TextBox 24"/>
          <p:cNvSpPr txBox="1"/>
          <p:nvPr/>
        </p:nvSpPr>
        <p:spPr>
          <a:xfrm>
            <a:off x="330088" y="7542427"/>
            <a:ext cx="7227614" cy="1538883"/>
          </a:xfrm>
          <a:prstGeom prst="rect">
            <a:avLst/>
          </a:prstGeom>
          <a:noFill/>
        </p:spPr>
        <p:txBody>
          <a:bodyPr wrap="square" rtlCol="0">
            <a:spAutoFit/>
          </a:bodyPr>
          <a:lstStyle/>
          <a:p>
            <a:pPr algn="ctr"/>
            <a:endParaRPr lang="en-US" sz="600" b="1" dirty="0">
              <a:solidFill>
                <a:srgbClr val="B54800"/>
              </a:solidFill>
              <a:latin typeface="Athelas Bold"/>
              <a:cs typeface="Athelas Bold"/>
            </a:endParaRPr>
          </a:p>
          <a:p>
            <a:pPr algn="ctr"/>
            <a:r>
              <a:rPr lang="en-US" sz="2200" b="1" dirty="0" smtClean="0">
                <a:solidFill>
                  <a:srgbClr val="B54800"/>
                </a:solidFill>
                <a:latin typeface="Athelas Bold"/>
                <a:cs typeface="Athelas Bold"/>
              </a:rPr>
              <a:t>Participate anytime – no appointments! Webcam videos of your child’s responses will be sent back to the Lookit lab for analysis. For more information, visit </a:t>
            </a:r>
            <a:r>
              <a:rPr lang="en-US" sz="2200" b="1" dirty="0" smtClean="0">
                <a:solidFill>
                  <a:srgbClr val="B54800"/>
                </a:solidFill>
                <a:latin typeface="Athelas Bold"/>
                <a:cs typeface="Athelas Bold"/>
                <a:hlinkClick r:id="rId4"/>
              </a:rPr>
              <a:t>https://lookit.mit.edu</a:t>
            </a:r>
            <a:r>
              <a:rPr lang="en-US" sz="2200" b="1" dirty="0" smtClean="0">
                <a:solidFill>
                  <a:srgbClr val="B54800"/>
                </a:solidFill>
                <a:latin typeface="Athelas Bold"/>
                <a:cs typeface="Athelas Bold"/>
              </a:rPr>
              <a:t> </a:t>
            </a:r>
            <a:endParaRPr lang="en-US" sz="2200" b="1" dirty="0">
              <a:solidFill>
                <a:srgbClr val="B54800"/>
              </a:solidFill>
              <a:latin typeface="Athelas Bold"/>
              <a:cs typeface="Athelas Bold"/>
            </a:endParaRPr>
          </a:p>
        </p:txBody>
      </p:sp>
      <p:sp>
        <p:nvSpPr>
          <p:cNvPr id="23" name="TextBox 22"/>
          <p:cNvSpPr txBox="1"/>
          <p:nvPr/>
        </p:nvSpPr>
        <p:spPr>
          <a:xfrm>
            <a:off x="4328520" y="607985"/>
            <a:ext cx="2190711" cy="1107996"/>
          </a:xfrm>
          <a:prstGeom prst="rect">
            <a:avLst/>
          </a:prstGeom>
          <a:noFill/>
        </p:spPr>
        <p:txBody>
          <a:bodyPr wrap="square" rtlCol="0">
            <a:spAutoFit/>
          </a:bodyPr>
          <a:lstStyle/>
          <a:p>
            <a:r>
              <a:rPr lang="en-US" sz="6600" dirty="0" smtClean="0">
                <a:solidFill>
                  <a:srgbClr val="B54800"/>
                </a:solidFill>
                <a:latin typeface="Athelas Bold"/>
                <a:cs typeface="Athelas Bold"/>
              </a:rPr>
              <a:t>&amp;</a:t>
            </a:r>
            <a:endParaRPr lang="en-US" sz="6600" dirty="0">
              <a:solidFill>
                <a:srgbClr val="B54800"/>
              </a:solidFill>
              <a:latin typeface="Athelas Bold"/>
              <a:cs typeface="Athelas Bold"/>
            </a:endParaRPr>
          </a:p>
        </p:txBody>
      </p:sp>
      <p:pic>
        <p:nvPicPr>
          <p:cNvPr id="26" name="Picture 25"/>
          <p:cNvPicPr>
            <a:picLocks noChangeAspect="1"/>
          </p:cNvPicPr>
          <p:nvPr/>
        </p:nvPicPr>
        <p:blipFill>
          <a:blip r:embed="rId8"/>
          <a:stretch>
            <a:fillRect/>
          </a:stretch>
        </p:blipFill>
        <p:spPr>
          <a:xfrm>
            <a:off x="779504" y="3237758"/>
            <a:ext cx="2306439" cy="1537626"/>
          </a:xfrm>
          <a:prstGeom prst="rect">
            <a:avLst/>
          </a:prstGeom>
        </p:spPr>
      </p:pic>
    </p:spTree>
    <p:extLst>
      <p:ext uri="{BB962C8B-B14F-4D97-AF65-F5344CB8AC3E}">
        <p14:creationId xmlns:p14="http://schemas.microsoft.com/office/powerpoint/2010/main" val="1311891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54800">
            <a:alpha val="29000"/>
          </a:srgbClr>
        </a:solidFill>
        <a:ln w="38100">
          <a:solidFill>
            <a:srgbClr val="B54800"/>
          </a:solid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158</TotalTime>
  <Words>905</Words>
  <Application>Microsoft Macintosh PowerPoint</Application>
  <PresentationFormat>Custom</PresentationFormat>
  <Paragraphs>64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MIT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Scott</dc:creator>
  <cp:lastModifiedBy>Kim Scott</cp:lastModifiedBy>
  <cp:revision>20</cp:revision>
  <dcterms:created xsi:type="dcterms:W3CDTF">2017-06-12T19:27:25Z</dcterms:created>
  <dcterms:modified xsi:type="dcterms:W3CDTF">2018-03-09T15:17:22Z</dcterms:modified>
</cp:coreProperties>
</file>