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60" r:id="rId5"/>
    <p:sldId id="259" r:id="rId6"/>
    <p:sldId id="263" r:id="rId7"/>
    <p:sldId id="265" r:id="rId8"/>
    <p:sldId id="267" r:id="rId9"/>
    <p:sldId id="270" r:id="rId10"/>
    <p:sldId id="27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>
      <p:cViewPr varScale="1">
        <p:scale>
          <a:sx n="106" d="100"/>
          <a:sy n="106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BA490-968E-702A-8AC7-9CC9DAA4C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66FDE6-B6F0-182F-19D0-94FE74E2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A69A9-2DD9-D4DB-AF79-D0D11FA3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73E1C-9E14-292A-5E4A-8287D459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B85B-A194-F1D5-E224-D61424E1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73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8D60D-86FE-4D92-3113-1F586E95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1D6786-95AC-A1E5-4352-F232925D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8C9E2-DDC1-17E9-5614-5AE6A8F5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202159-4CEC-9394-E003-61BFDE24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0D694-DFDC-A1F2-64DA-075B94E9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BD970-856E-9604-4B68-8B6A7418A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11475-D001-9A60-C808-D00B76FCA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6B0CBD-37A9-D47A-6665-CAC961BD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18E32-C4C0-DCE2-4024-07EBCBB4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9BFC7-7FEF-04E2-F8E8-2F0AF6A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71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991C-6D6C-7272-AAB3-ADC4EA72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BC0A62-7797-C45B-AD86-94CB52D9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61968-806B-C9DD-BC3A-A903AE53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392E4-080A-53B9-CC23-48C214C6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96C37E-7023-5DA2-CE4B-07B08170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0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D4A20-EE60-CAAB-9FD9-FA2CFB78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913751-3D44-4278-ADBD-352BA570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32327-6770-C470-CFC6-2B4FEFDD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59626-11E1-1C5E-C714-B564472A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3C43F-6F2F-37D4-874C-23ECBA8B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24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8A432-90F4-A94B-998F-2987535B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3EFFB-DA25-22A1-993C-ABB12D9A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B9E5EA-3EFE-F5ED-006A-A3F8BEFD2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5259A-C5FA-67B0-1706-AC51BE6E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E18923-5083-A56B-50DA-CC707952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D7FB82-42A7-27D6-EA00-389EE10D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AF3D3-317E-615A-38F0-1BFAAB7E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975982-B500-899D-A2D0-1CE31426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759800-06A1-C94B-A4C0-0CD9CF82F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1FBC41-E94B-75AC-954F-AF2F3BC0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6EA6D8-4211-6B00-54BF-9304922F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28416C-C05D-3EBF-F874-F0492067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F36124-C075-D48B-E578-0D1B9F49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3C1A73-2592-F2E6-815E-BE3A715F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2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2A066-AF09-3E12-179E-7742A57E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7CB8D5-EFEC-4D0C-789D-373BFB7F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25A340-C1BC-ADD5-96C6-025AFE2E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95194-CF12-8763-8C55-DA146FFE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4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392BE6-15FF-952D-B418-CBD17BA1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70958-4DE1-CD70-EBAF-3D67AA88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B003EF-C509-8E48-4477-E541313A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AE998-B985-379D-AF09-BA67F898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70111-3ABC-7A71-F2A1-75B82A1C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E393C-1CE7-4104-4359-D520A9E9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54706D-8908-0960-2F6A-887D7AE9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FCCFF1-B94D-AEA0-47A5-8570A5F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7B172B-94F5-FA6D-15D2-39A53E60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1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308E5-06A3-D6DF-7B4E-A5C158F4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AF831C-1DCC-76F9-33D1-8F621CA6C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2E80E-250B-8D1B-0621-54A2A4871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973829-39D6-C976-31DA-C05A8EB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CE6E0-49AA-E233-8E83-79A5FAC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1AB3B-7F77-D660-F525-C340883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D0B6B5-0E87-300D-D0A9-284A61B6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90736-567A-2158-B675-752A0EBE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019C4-F1AF-F2B0-597D-4342DE53A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4A4A-E3F9-3644-B55F-FA85599DC0E9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D913B-7728-5663-A755-3C088F225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4169D-DA6C-0EDE-FE8F-CDDECF97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9F24-8E5E-0143-BA02-B7F124B00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30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icon.fr/developpeur-hacker-controle-chambre-hotel-domotique-142062.html" TargetMode="External"/><Relationship Id="rId2" Type="http://schemas.openxmlformats.org/officeDocument/2006/relationships/hyperlink" Target="https://www.redhat.com/fr/topics/internet-of-things/what-is-io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e-publique.fr/en-bref/284170-internet-des-objets-lue-presente-de-nouvelles-regles" TargetMode="External"/><Relationship Id="rId4" Type="http://schemas.openxmlformats.org/officeDocument/2006/relationships/hyperlink" Target="https://www.cyberveille-sante.gouv.fr/alertes/vulnerabilites-dans-les-tableaux-de-bord-des-defibrillateurs-zoll-2022-09-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de cadenas numérique">
            <a:extLst>
              <a:ext uri="{FF2B5EF4-FFF2-40B4-BE49-F238E27FC236}">
                <a16:creationId xmlns:a16="http://schemas.microsoft.com/office/drawing/2014/main" id="{E1B18B82-B1A6-AFC6-14B9-C9329D513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7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8D4A02-E998-361F-BCFB-67698AD0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La Cybersécurité des objets connectés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CF6B4C-0B68-EE8D-6198-A3A752200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algn="r"/>
            <a:r>
              <a:rPr lang="fr-FR" sz="2000" dirty="0">
                <a:solidFill>
                  <a:srgbClr val="FFFFFF"/>
                </a:solidFill>
              </a:rPr>
              <a:t>Présentation des objets connectés et de leurs enjeux en cybersécurité</a:t>
            </a:r>
          </a:p>
        </p:txBody>
      </p:sp>
    </p:spTree>
    <p:extLst>
      <p:ext uri="{BB962C8B-B14F-4D97-AF65-F5344CB8AC3E}">
        <p14:creationId xmlns:p14="http://schemas.microsoft.com/office/powerpoint/2010/main" val="25236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A55E9A-14CE-20AB-43AC-6055FDEC1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86" y="448412"/>
            <a:ext cx="9357559" cy="816984"/>
          </a:xfrm>
        </p:spPr>
        <p:txBody>
          <a:bodyPr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</a:rPr>
              <a:t>Contexte de l’utilisation de l’IOT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9AC8EC-4C85-0608-74E2-AD032B7B1D4F}"/>
              </a:ext>
            </a:extLst>
          </p:cNvPr>
          <p:cNvSpPr txBox="1"/>
          <p:nvPr/>
        </p:nvSpPr>
        <p:spPr>
          <a:xfrm>
            <a:off x="659382" y="3583244"/>
            <a:ext cx="6112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 Les objets connectés, des appareils quotidiens reliés à Internet, augmentent notre efficacité mais exposent aussi à des risques d’intrusion et d’exploitation de données.</a:t>
            </a:r>
          </a:p>
          <a:p>
            <a:pPr algn="l"/>
            <a:endParaRPr lang="fr-FR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ECECEC"/>
                </a:solidFill>
                <a:latin typeface="Söhne"/>
              </a:rPr>
              <a:t> I</a:t>
            </a:r>
            <a:r>
              <a:rPr lang="fr-FR" b="0" i="0" dirty="0">
                <a:solidFill>
                  <a:srgbClr val="ECECEC"/>
                </a:solidFill>
                <a:effectLst/>
                <a:latin typeface="Söhne"/>
              </a:rPr>
              <a:t>nformations personnelles, vie privée et sécurité du foyer peuvent être mis en danger si l’utilisateur n’est pas alerte.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4078E0-0838-2AD0-B689-7445C8018379}"/>
              </a:ext>
            </a:extLst>
          </p:cNvPr>
          <p:cNvSpPr txBox="1"/>
          <p:nvPr/>
        </p:nvSpPr>
        <p:spPr>
          <a:xfrm>
            <a:off x="784570" y="1908256"/>
            <a:ext cx="612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L’IOT, c’est l’ensemble des objets </a:t>
            </a:r>
            <a:r>
              <a:rPr lang="fr-FR">
                <a:solidFill>
                  <a:schemeClr val="bg1"/>
                </a:solidFill>
              </a:rPr>
              <a:t>physiques connectés </a:t>
            </a:r>
            <a:r>
              <a:rPr lang="fr-FR" dirty="0">
                <a:solidFill>
                  <a:schemeClr val="bg1"/>
                </a:solidFill>
              </a:rPr>
              <a:t>à Internet (montres, frigos, dispositifs </a:t>
            </a:r>
            <a:r>
              <a:rPr lang="fr-FR">
                <a:solidFill>
                  <a:schemeClr val="bg1"/>
                </a:solidFill>
              </a:rPr>
              <a:t>médicaux…)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6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rrou sur la carte mère de l’ordinateur">
            <a:extLst>
              <a:ext uri="{FF2B5EF4-FFF2-40B4-BE49-F238E27FC236}">
                <a16:creationId xmlns:a16="http://schemas.microsoft.com/office/drawing/2014/main" id="{23F3CD7B-4105-DF65-CD73-139F284BF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4572E1-0136-ABE1-81A4-9592A7F7F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Menaces et Risques liés à l’utilisation de l’IOT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DC5587-5DCA-098B-E6E4-EA1F050D2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Types de menaces et exemples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07194D-A6A2-4F2A-0BBE-974967936876}"/>
              </a:ext>
            </a:extLst>
          </p:cNvPr>
          <p:cNvSpPr txBox="1"/>
          <p:nvPr/>
        </p:nvSpPr>
        <p:spPr>
          <a:xfrm>
            <a:off x="4143840" y="478712"/>
            <a:ext cx="6129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Attaque Botnet</a:t>
            </a:r>
          </a:p>
          <a:p>
            <a:r>
              <a:rPr lang="fr-FR" dirty="0">
                <a:solidFill>
                  <a:schemeClr val="bg1"/>
                </a:solidFill>
              </a:rPr>
              <a:t>Réseau d'appareils IoT infectés pour lancer des attaques massives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A3C890-BEEB-CF42-CF22-93DE2F5BF0DB}"/>
              </a:ext>
            </a:extLst>
          </p:cNvPr>
          <p:cNvSpPr txBox="1"/>
          <p:nvPr/>
        </p:nvSpPr>
        <p:spPr>
          <a:xfrm>
            <a:off x="4252733" y="5917623"/>
            <a:ext cx="4836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Cible : Système Domotique</a:t>
            </a:r>
          </a:p>
          <a:p>
            <a:r>
              <a:rPr lang="fr-FR" dirty="0">
                <a:solidFill>
                  <a:schemeClr val="bg1"/>
                </a:solidFill>
              </a:rPr>
              <a:t>Prise de contrôle des appareils connectés d'une maison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DCE178-9E69-617C-FEB7-743984844E73}"/>
              </a:ext>
            </a:extLst>
          </p:cNvPr>
          <p:cNvSpPr txBox="1"/>
          <p:nvPr/>
        </p:nvSpPr>
        <p:spPr>
          <a:xfrm>
            <a:off x="8378382" y="2914438"/>
            <a:ext cx="6228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Vulnérabilités Logicielles</a:t>
            </a:r>
          </a:p>
          <a:p>
            <a:r>
              <a:rPr lang="fr-FR" dirty="0">
                <a:solidFill>
                  <a:schemeClr val="bg1"/>
                </a:solidFill>
              </a:rPr>
              <a:t>Failles de sécurité dans les appareils IoT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81A59D-01AB-A822-E9F6-9907E05E5EAB}"/>
              </a:ext>
            </a:extLst>
          </p:cNvPr>
          <p:cNvSpPr txBox="1"/>
          <p:nvPr/>
        </p:nvSpPr>
        <p:spPr>
          <a:xfrm>
            <a:off x="7543800" y="3993304"/>
            <a:ext cx="7305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Accès Non Autorisé</a:t>
            </a:r>
          </a:p>
          <a:p>
            <a:r>
              <a:rPr lang="fr-FR" dirty="0">
                <a:solidFill>
                  <a:schemeClr val="bg1"/>
                </a:solidFill>
              </a:rPr>
              <a:t>Risque d'infiltration et de piratage des réseaux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061B724-2878-C783-C03C-096C84FE6D00}"/>
              </a:ext>
            </a:extLst>
          </p:cNvPr>
          <p:cNvSpPr txBox="1"/>
          <p:nvPr/>
        </p:nvSpPr>
        <p:spPr>
          <a:xfrm>
            <a:off x="7116924" y="4941652"/>
            <a:ext cx="7422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Collecte de Données</a:t>
            </a:r>
          </a:p>
          <a:p>
            <a:r>
              <a:rPr lang="fr-FR" dirty="0">
                <a:solidFill>
                  <a:schemeClr val="bg1"/>
                </a:solidFill>
              </a:rPr>
              <a:t>Risque de vol d'informations sensibles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232138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ue latérale d’un lit avec une desserte avec un réveil et une lampe blanche posés dessus">
            <a:extLst>
              <a:ext uri="{FF2B5EF4-FFF2-40B4-BE49-F238E27FC236}">
                <a16:creationId xmlns:a16="http://schemas.microsoft.com/office/drawing/2014/main" id="{FD8D6064-6F46-33BA-0448-4E00505D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750B3D-CD12-7921-EBCF-A5502244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Hacks de Chambres d'Hôtel Intelligentes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30396A-C36A-6D47-5B4C-E58B4C4C0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743803"/>
            <a:ext cx="2808844" cy="1382392"/>
          </a:xfrm>
        </p:spPr>
        <p:txBody>
          <a:bodyPr anchor="b">
            <a:normAutofit/>
          </a:bodyPr>
          <a:lstStyle/>
          <a:p>
            <a:pPr algn="r"/>
            <a:r>
              <a:rPr lang="fr-FR" sz="2000">
                <a:solidFill>
                  <a:srgbClr val="FFFFFF"/>
                </a:solidFill>
              </a:rPr>
              <a:t>Failles de sécurité dans les hôtels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E9E1E3-503E-1FB0-D526-1217C09503CC}"/>
              </a:ext>
            </a:extLst>
          </p:cNvPr>
          <p:cNvSpPr txBox="1"/>
          <p:nvPr/>
        </p:nvSpPr>
        <p:spPr>
          <a:xfrm>
            <a:off x="239889" y="5600853"/>
            <a:ext cx="610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https://www.silicon.fr/developpeur-hacker-controle-chambre-hotel-domotique-142062.html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9E32B1-D2EA-BE7E-0980-CD24B9FF8F23}"/>
              </a:ext>
            </a:extLst>
          </p:cNvPr>
          <p:cNvSpPr txBox="1"/>
          <p:nvPr/>
        </p:nvSpPr>
        <p:spPr>
          <a:xfrm>
            <a:off x="4364688" y="374912"/>
            <a:ext cx="6129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Matthew Garrett, spécialiste en sécurité, démontre la vulnérabilité du système domotique d'un hôtel londonien, en prenant le contrôle des dispositifs de sa chambre via une tablette Android sans authentification.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109022B-46E5-7673-1194-084C047FFDF0}"/>
              </a:ext>
            </a:extLst>
          </p:cNvPr>
          <p:cNvSpPr txBox="1"/>
          <p:nvPr/>
        </p:nvSpPr>
        <p:spPr>
          <a:xfrm>
            <a:off x="4678313" y="2250922"/>
            <a:ext cx="6129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Il utilise de </a:t>
            </a:r>
            <a:r>
              <a:rPr lang="fr-FR" b="1" dirty="0"/>
              <a:t>Wireshark</a:t>
            </a:r>
            <a:r>
              <a:rPr lang="fr-FR" dirty="0"/>
              <a:t> et </a:t>
            </a:r>
            <a:r>
              <a:rPr lang="fr-FR" b="1" dirty="0" err="1"/>
              <a:t>PyModbus</a:t>
            </a:r>
            <a:r>
              <a:rPr lang="fr-FR" dirty="0"/>
              <a:t> pour analyser et contrôler le trafic entre la tablette et les dispositifs de la chambre (</a:t>
            </a:r>
            <a:r>
              <a:rPr lang="fr-FR" b="1" dirty="0"/>
              <a:t>lumières, télévision, rideaux</a:t>
            </a:r>
            <a:r>
              <a:rPr lang="fr-FR" dirty="0"/>
              <a:t>) grâce à un protocole de communication non sécurisé.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3B1C583-7E87-7E13-DF14-88D2A9DDAB60}"/>
              </a:ext>
            </a:extLst>
          </p:cNvPr>
          <p:cNvSpPr txBox="1"/>
          <p:nvPr/>
        </p:nvSpPr>
        <p:spPr>
          <a:xfrm>
            <a:off x="4143840" y="3954295"/>
            <a:ext cx="6129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Il découvre que chaque chambre est potentiellement contrôlable à distance via le même système peu sécurisé, mettant en évidence un risque majeur pour la confidentialité et la sécurité des clients de l'hôtel.</a:t>
            </a:r>
          </a:p>
        </p:txBody>
      </p:sp>
    </p:spTree>
    <p:extLst>
      <p:ext uri="{BB962C8B-B14F-4D97-AF65-F5344CB8AC3E}">
        <p14:creationId xmlns:p14="http://schemas.microsoft.com/office/powerpoint/2010/main" val="405227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E03B26-511F-5A15-5846-9825DE3F8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4474" y="96929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fr-FR" sz="6100" dirty="0">
                <a:solidFill>
                  <a:schemeClr val="bg1"/>
                </a:solidFill>
              </a:rPr>
              <a:t>Vulnérabilités du Logiciel de Défibrillateur </a:t>
            </a:r>
            <a:r>
              <a:rPr lang="fr-FR" sz="6100" dirty="0" err="1">
                <a:solidFill>
                  <a:schemeClr val="bg1"/>
                </a:solidFill>
              </a:rPr>
              <a:t>Zoll</a:t>
            </a:r>
            <a:endParaRPr lang="fr-FR" sz="61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33DE5-8FEF-4817-4D78-E323824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0" r="48540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FF84C32F-F4F6-4801-3680-A7BAF631DC84}"/>
              </a:ext>
            </a:extLst>
          </p:cNvPr>
          <p:cNvSpPr txBox="1"/>
          <p:nvPr/>
        </p:nvSpPr>
        <p:spPr>
          <a:xfrm>
            <a:off x="178806" y="5968993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https://www.cyberveille-sante.gouv.fr/alertes/vulnerabilites-dans-les-tableaux-de-bord-des-defibrillateurs-zoll-2022-09-29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DF87EA-0081-6F61-BF00-C5841C58B51D}"/>
              </a:ext>
            </a:extLst>
          </p:cNvPr>
          <p:cNvSpPr txBox="1"/>
          <p:nvPr/>
        </p:nvSpPr>
        <p:spPr>
          <a:xfrm>
            <a:off x="5020943" y="2895747"/>
            <a:ext cx="6097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L'application web a permis à un attaquant distant et authentifié de télécharger un fichier malveillant.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 le fichier peut exécuter des commandes à distance</a:t>
            </a:r>
            <a:b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b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Clé de chiffrement  codée en dur et infos stockées en clair</a:t>
            </a:r>
            <a:b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 Un attaquant local peut accéder aux infos sensibles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9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48560-B34D-5B67-B8DE-49D2F5249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31" y="351994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fr-FR" sz="6100" dirty="0">
                <a:solidFill>
                  <a:schemeClr val="bg1"/>
                </a:solidFill>
              </a:rPr>
              <a:t>Mesures Réglementaires et Normatives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6F0525-50C9-6DF9-7F37-B9C0FDAF0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050" y="3766910"/>
            <a:ext cx="6513513" cy="884538"/>
          </a:xfrm>
        </p:spPr>
        <p:txBody>
          <a:bodyPr>
            <a:normAutofit/>
          </a:bodyPr>
          <a:lstStyle/>
          <a:p>
            <a:pPr algn="r"/>
            <a:r>
              <a:rPr lang="fr-FR" u="sng" dirty="0">
                <a:solidFill>
                  <a:schemeClr val="bg1"/>
                </a:solidFill>
              </a:rPr>
              <a:t>Lois et normes en mises en place concernant l’IOT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E790AAF-2D20-4EB3-AF92-97978C9E4A7D}"/>
              </a:ext>
            </a:extLst>
          </p:cNvPr>
          <p:cNvSpPr txBox="1"/>
          <p:nvPr/>
        </p:nvSpPr>
        <p:spPr>
          <a:xfrm>
            <a:off x="5232400" y="5388001"/>
            <a:ext cx="4572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Marianne"/>
              </a:rPr>
              <a:t>les règles de partage des données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Marianne"/>
              </a:rPr>
              <a:t>les conditions d’accès des organismes publics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Marianne"/>
              </a:rPr>
              <a:t>les transferts internationaux de données 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628F81-CEE1-D2D1-333D-13F0C0C6FDB6}"/>
              </a:ext>
            </a:extLst>
          </p:cNvPr>
          <p:cNvSpPr txBox="1"/>
          <p:nvPr/>
        </p:nvSpPr>
        <p:spPr>
          <a:xfrm>
            <a:off x="4995334" y="4555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1" dirty="0">
                <a:solidFill>
                  <a:schemeClr val="bg1"/>
                </a:solidFill>
                <a:effectLst/>
                <a:latin typeface="Marianne"/>
              </a:rPr>
              <a:t>Le 23 février 2022,  présenté par la Commission européenne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3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A86D75-1885-1659-27B0-B18C1F09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40" y="-1376535"/>
            <a:ext cx="6521131" cy="3027368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Conclusion et recommandations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84CE2-54A0-D1CA-CF27-4CB92CB8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8" y="3410030"/>
            <a:ext cx="3624471" cy="899551"/>
          </a:xfrm>
        </p:spPr>
        <p:txBody>
          <a:bodyPr>
            <a:normAutofit fontScale="92500" lnSpcReduction="20000"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Mise à Jour Régulière</a:t>
            </a:r>
          </a:p>
          <a:p>
            <a:r>
              <a:rPr lang="fr-FR" sz="2000" dirty="0">
                <a:solidFill>
                  <a:schemeClr val="bg1"/>
                </a:solidFill>
              </a:rPr>
              <a:t>Garder les appareils à jour pour réduire les failles</a:t>
            </a:r>
          </a:p>
          <a:p>
            <a:endParaRPr lang="fr-FR" sz="2000" b="1" dirty="0"/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48953BE3-AF72-25B1-E1F8-4D1F69DA61F0}"/>
              </a:ext>
            </a:extLst>
          </p:cNvPr>
          <p:cNvSpPr txBox="1"/>
          <p:nvPr/>
        </p:nvSpPr>
        <p:spPr>
          <a:xfrm>
            <a:off x="5262737" y="3218110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Authentification Renforcée</a:t>
            </a:r>
          </a:p>
          <a:p>
            <a:r>
              <a:rPr lang="fr-FR" dirty="0">
                <a:solidFill>
                  <a:schemeClr val="bg1"/>
                </a:solidFill>
              </a:rPr>
              <a:t>Utiliser des mots de passe robustes et l'authentification à deux facteurs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F083AC-756E-06CA-B81E-27F699427658}"/>
              </a:ext>
            </a:extLst>
          </p:cNvPr>
          <p:cNvSpPr txBox="1"/>
          <p:nvPr/>
        </p:nvSpPr>
        <p:spPr>
          <a:xfrm>
            <a:off x="2906542" y="5758507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Contrôle des Données</a:t>
            </a:r>
          </a:p>
          <a:p>
            <a:r>
              <a:rPr lang="fr-FR" dirty="0">
                <a:solidFill>
                  <a:schemeClr val="bg1"/>
                </a:solidFill>
              </a:rPr>
              <a:t>Vérifier le respect des normes constructeurs et toujours paramétrer son appareil à la réception</a:t>
            </a:r>
          </a:p>
        </p:txBody>
      </p:sp>
    </p:spTree>
    <p:extLst>
      <p:ext uri="{BB962C8B-B14F-4D97-AF65-F5344CB8AC3E}">
        <p14:creationId xmlns:p14="http://schemas.microsoft.com/office/powerpoint/2010/main" val="18949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F475F-9EDD-F21C-95AF-32D96497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B96AD-A3AA-5EB1-133B-5ADD6908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hlinkClick r:id="rId2"/>
              </a:rPr>
              <a:t>https://www.redhat.com/fr/topics/internet-of-things/what-is-iot</a:t>
            </a:r>
            <a:br>
              <a:rPr lang="fr-FR" dirty="0"/>
            </a:br>
            <a:endParaRPr lang="fr-FR" dirty="0"/>
          </a:p>
          <a:p>
            <a:r>
              <a:rPr lang="fr-FR" dirty="0">
                <a:hlinkClick r:id="rId3"/>
              </a:rPr>
              <a:t>https://www.silicon.fr/developpeur-hacker-controle-chambre-hotel-domotique-142062.html</a:t>
            </a:r>
            <a:endParaRPr lang="fr-FR" dirty="0"/>
          </a:p>
          <a:p>
            <a:r>
              <a:rPr lang="fr-FR" dirty="0">
                <a:hlinkClick r:id="rId4"/>
              </a:rPr>
              <a:t>https://www.cyberveille-sante.gouv.fr/alertes/vulnerabilites-dans-les-tableaux-de-bord-des-defibrillateurs-zoll-2022-09-29</a:t>
            </a:r>
            <a:endParaRPr lang="fr-FR" dirty="0"/>
          </a:p>
          <a:p>
            <a:r>
              <a:rPr lang="fr-FR" dirty="0">
                <a:hlinkClick r:id="rId3"/>
              </a:rPr>
              <a:t>https://www.silicon.fr/developpeur-hacker-controle-chambre-hotel-domotique-142062.html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5"/>
              </a:rPr>
              <a:t>https://www.vie-publique.fr/en-bref/284170-internet-des-objets-lue-presente-de-nouvelles-regles</a:t>
            </a:r>
            <a:endParaRPr lang="fr-FR" dirty="0"/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5342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B3A4F7AF0524468A0122AE5CAC3A63" ma:contentTypeVersion="5" ma:contentTypeDescription="Crée un document." ma:contentTypeScope="" ma:versionID="14943a38f3f75424c2662de040ab2b6f">
  <xsd:schema xmlns:xsd="http://www.w3.org/2001/XMLSchema" xmlns:xs="http://www.w3.org/2001/XMLSchema" xmlns:p="http://schemas.microsoft.com/office/2006/metadata/properties" xmlns:ns2="07ce9906-2010-497a-a1a4-b77ce3020425" targetNamespace="http://schemas.microsoft.com/office/2006/metadata/properties" ma:root="true" ma:fieldsID="801fbb00e2f7f63a195595bf049f6f31" ns2:_="">
    <xsd:import namespace="07ce9906-2010-497a-a1a4-b77ce302042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e9906-2010-497a-a1a4-b77ce302042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74D005-223C-4C85-A25F-29EAC2903E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e9906-2010-497a-a1a4-b77ce3020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0E7467-EA48-4774-BB06-AABFA2FB12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498</Words>
  <Application>Microsoft Office PowerPoint</Application>
  <PresentationFormat>Grand écran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Marianne</vt:lpstr>
      <vt:lpstr>Söhne</vt:lpstr>
      <vt:lpstr>Wingdings</vt:lpstr>
      <vt:lpstr>Thème Office</vt:lpstr>
      <vt:lpstr>La Cybersécurité des objets connectés</vt:lpstr>
      <vt:lpstr>Contexte de l’utilisation de l’IOT</vt:lpstr>
      <vt:lpstr>Menaces et Risques liés à l’utilisation de l’IOT</vt:lpstr>
      <vt:lpstr>Hacks de Chambres d'Hôtel Intelligentes</vt:lpstr>
      <vt:lpstr>Vulnérabilités du Logiciel de Défibrillateur Zoll</vt:lpstr>
      <vt:lpstr>Mesures Réglementaires et Normatives</vt:lpstr>
      <vt:lpstr>Conclusion et recommandations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Cybersecurité des objets connectés</dc:title>
  <dc:creator>Mekail MEBARKI</dc:creator>
  <cp:lastModifiedBy>Mekail MEBARKI</cp:lastModifiedBy>
  <cp:revision>4</cp:revision>
  <dcterms:created xsi:type="dcterms:W3CDTF">2023-11-15T07:30:00Z</dcterms:created>
  <dcterms:modified xsi:type="dcterms:W3CDTF">2024-04-11T11:35:52Z</dcterms:modified>
</cp:coreProperties>
</file>