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7" r:id="rId8"/>
    <p:sldId id="27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2"/>
  </p:normalViewPr>
  <p:slideViewPr>
    <p:cSldViewPr snapToGrid="0">
      <p:cViewPr varScale="1">
        <p:scale>
          <a:sx n="85" d="100"/>
          <a:sy n="8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BA490-968E-702A-8AC7-9CC9DAA4C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66FDE6-B6F0-182F-19D0-94FE74E2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1A69A9-2DD9-D4DB-AF79-D0D11FA3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973E1C-9E14-292A-5E4A-8287D459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0B85B-A194-F1D5-E224-D61424E1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73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8D60D-86FE-4D92-3113-1F586E95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1D6786-95AC-A1E5-4352-F232925D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38C9E2-DDC1-17E9-5614-5AE6A8F5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202159-4CEC-9394-E003-61BFDE24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0D694-DFDC-A1F2-64DA-075B94E9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0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BD970-856E-9604-4B68-8B6A7418A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E11475-D001-9A60-C808-D00B76FCA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6B0CBD-37A9-D47A-6665-CAC961BD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18E32-C4C0-DCE2-4024-07EBCBB4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9BFC7-7FEF-04E2-F8E8-2F0AF6A2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71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991C-6D6C-7272-AAB3-ADC4EA72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BC0A62-7797-C45B-AD86-94CB52D9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61968-806B-C9DD-BC3A-A903AE53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1392E4-080A-53B9-CC23-48C214C6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96C37E-7023-5DA2-CE4B-07B08170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30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D4A20-EE60-CAAB-9FD9-FA2CFB78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913751-3D44-4278-ADBD-352BA570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932327-6770-C470-CFC6-2B4FEFDD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859626-11E1-1C5E-C714-B564472A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3C43F-6F2F-37D4-874C-23ECBA8B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24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8A432-90F4-A94B-998F-2987535B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3EFFB-DA25-22A1-993C-ABB12D9A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B9E5EA-3EFE-F5ED-006A-A3F8BEFD2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E5259A-C5FA-67B0-1706-AC51BE6E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E18923-5083-A56B-50DA-CC707952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D7FB82-42A7-27D6-EA00-389EE10D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AF3D3-317E-615A-38F0-1BFAAB7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975982-B500-899D-A2D0-1CE31426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759800-06A1-C94B-A4C0-0CD9CF82F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1FBC41-E94B-75AC-954F-AF2F3BC0C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6EA6D8-4211-6B00-54BF-9304922F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28416C-C05D-3EBF-F874-F0492067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F36124-C075-D48B-E578-0D1B9F49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3C1A73-2592-F2E6-815E-BE3A715F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2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2A066-AF09-3E12-179E-7742A57E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7CB8D5-EFEC-4D0C-789D-373BFB7F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25A340-C1BC-ADD5-96C6-025AFE2E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95194-CF12-8763-8C55-DA146FFE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4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392BE6-15FF-952D-B418-CBD17BA1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470958-4DE1-CD70-EBAF-3D67AA88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B003EF-C509-8E48-4477-E541313A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2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AE998-B985-379D-AF09-BA67F898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70111-3ABC-7A71-F2A1-75B82A1C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E393C-1CE7-4104-4359-D520A9E9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54706D-8908-0960-2F6A-887D7AE9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FCCFF1-B94D-AEA0-47A5-8570A5FF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7B172B-94F5-FA6D-15D2-39A53E60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1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308E5-06A3-D6DF-7B4E-A5C158F4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AF831C-1DCC-76F9-33D1-8F621CA6C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E2E80E-250B-8D1B-0621-54A2A4871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973829-39D6-C976-31DA-C05A8EB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CE6E0-49AA-E233-8E83-79A5FAC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71AB3B-7F77-D660-F525-C340883B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55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D0B6B5-0E87-300D-D0A9-284A61B6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C90736-567A-2158-B675-752A0EBEB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6019C4-F1AF-F2B0-597D-4342DE53A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4A4A-E3F9-3644-B55F-FA85599DC0E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CD913B-7728-5663-A755-3C088F225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E4169D-DA6C-0EDE-FE8F-CDDECF97D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30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de cadenas numérique">
            <a:extLst>
              <a:ext uri="{FF2B5EF4-FFF2-40B4-BE49-F238E27FC236}">
                <a16:creationId xmlns:a16="http://schemas.microsoft.com/office/drawing/2014/main" id="{E1B18B82-B1A6-AFC6-14B9-C9329D513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7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8D4A02-E998-361F-BCFB-67698AD0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La </a:t>
            </a:r>
            <a:r>
              <a:rPr lang="fr-FR" sz="4000" dirty="0" err="1">
                <a:solidFill>
                  <a:srgbClr val="FFFFFF"/>
                </a:solidFill>
              </a:rPr>
              <a:t>Cybersecurité</a:t>
            </a:r>
            <a:r>
              <a:rPr lang="fr-FR" sz="4000" dirty="0">
                <a:solidFill>
                  <a:srgbClr val="FFFFFF"/>
                </a:solidFill>
              </a:rPr>
              <a:t> des objets connectés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CF6B4C-0B68-EE8D-6198-A3A752200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2" y="743803"/>
            <a:ext cx="2808844" cy="1382392"/>
          </a:xfrm>
        </p:spPr>
        <p:txBody>
          <a:bodyPr anchor="b">
            <a:normAutofit/>
          </a:bodyPr>
          <a:lstStyle/>
          <a:p>
            <a:pPr algn="r"/>
            <a:r>
              <a:rPr lang="fr-FR" sz="2000" dirty="0">
                <a:solidFill>
                  <a:srgbClr val="FFFFFF"/>
                </a:solidFill>
              </a:rPr>
              <a:t>Présentation des enjeux de la cybersécurité et de l'IoT</a:t>
            </a:r>
          </a:p>
        </p:txBody>
      </p:sp>
    </p:spTree>
    <p:extLst>
      <p:ext uri="{BB962C8B-B14F-4D97-AF65-F5344CB8AC3E}">
        <p14:creationId xmlns:p14="http://schemas.microsoft.com/office/powerpoint/2010/main" val="252369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rrou sur la carte mère de l’ordinateur">
            <a:extLst>
              <a:ext uri="{FF2B5EF4-FFF2-40B4-BE49-F238E27FC236}">
                <a16:creationId xmlns:a16="http://schemas.microsoft.com/office/drawing/2014/main" id="{23F3CD7B-4105-DF65-CD73-139F284BF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4572E1-0136-ABE1-81A4-9592A7F7F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Menaces et Risques en Cybersécurité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DC5587-5DCA-098B-E6E4-EA1F050D2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2" y="743803"/>
            <a:ext cx="2808844" cy="1382392"/>
          </a:xfrm>
        </p:spPr>
        <p:txBody>
          <a:bodyPr anchor="b">
            <a:normAutofit/>
          </a:bodyPr>
          <a:lstStyle/>
          <a:p>
            <a:pPr algn="r"/>
            <a:r>
              <a:rPr lang="fr-FR" sz="2000">
                <a:solidFill>
                  <a:srgbClr val="FFFFFF"/>
                </a:solidFill>
              </a:rPr>
              <a:t>Types de menaces et exemples</a:t>
            </a:r>
          </a:p>
        </p:txBody>
      </p:sp>
    </p:spTree>
    <p:extLst>
      <p:ext uri="{BB962C8B-B14F-4D97-AF65-F5344CB8AC3E}">
        <p14:creationId xmlns:p14="http://schemas.microsoft.com/office/powerpoint/2010/main" val="232138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A55E9A-14CE-20AB-43AC-6055FDEC1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502" y="6185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fr-FR" sz="4800" dirty="0">
                <a:solidFill>
                  <a:srgbClr val="FFFFFF"/>
                </a:solidFill>
              </a:rPr>
              <a:t>Sécurité des Objets Connectés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E0F0D0-A8EB-809E-3B87-0E8FCECC4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286" y="3347776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Contexte et importance de la sécurité dans l'IoT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9AC8EC-4C85-0608-74E2-AD032B7B1D4F}"/>
              </a:ext>
            </a:extLst>
          </p:cNvPr>
          <p:cNvSpPr txBox="1"/>
          <p:nvPr/>
        </p:nvSpPr>
        <p:spPr>
          <a:xfrm>
            <a:off x="942769" y="4426324"/>
            <a:ext cx="61129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 Les objets connectés, des appareils quotidiens reliés à Internet, augmentent notre efficacité mais exposent aussi à des risques de cybersécurité.</a:t>
            </a:r>
          </a:p>
          <a:p>
            <a:pPr algn="l"/>
            <a:endParaRPr lang="fr-FR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ECECEC"/>
                </a:solidFill>
                <a:latin typeface="Söhne"/>
              </a:rPr>
              <a:t> I</a:t>
            </a: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nformations personnelles, vie privée face aux cybermenaces croissantes.</a:t>
            </a:r>
          </a:p>
        </p:txBody>
      </p:sp>
    </p:spTree>
    <p:extLst>
      <p:ext uri="{BB962C8B-B14F-4D97-AF65-F5344CB8AC3E}">
        <p14:creationId xmlns:p14="http://schemas.microsoft.com/office/powerpoint/2010/main" val="278986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ue latérale d’un lit avec une desserte avec un réveil et une lampe blanche posés dessus">
            <a:extLst>
              <a:ext uri="{FF2B5EF4-FFF2-40B4-BE49-F238E27FC236}">
                <a16:creationId xmlns:a16="http://schemas.microsoft.com/office/drawing/2014/main" id="{FD8D6064-6F46-33BA-0448-4E00505DF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750B3D-CD12-7921-EBCF-A5502244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Hacks de Chambres d'Hôtel Intelligentes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30396A-C36A-6D47-5B4C-E58B4C4C0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2" y="743803"/>
            <a:ext cx="2808844" cy="1382392"/>
          </a:xfrm>
        </p:spPr>
        <p:txBody>
          <a:bodyPr anchor="b">
            <a:normAutofit/>
          </a:bodyPr>
          <a:lstStyle/>
          <a:p>
            <a:pPr algn="r"/>
            <a:r>
              <a:rPr lang="fr-FR" sz="2000">
                <a:solidFill>
                  <a:srgbClr val="FFFFFF"/>
                </a:solidFill>
              </a:rPr>
              <a:t>Failles de sécurité dans les hôtels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E9E1E3-503E-1FB0-D526-1217C09503CC}"/>
              </a:ext>
            </a:extLst>
          </p:cNvPr>
          <p:cNvSpPr txBox="1"/>
          <p:nvPr/>
        </p:nvSpPr>
        <p:spPr>
          <a:xfrm>
            <a:off x="239889" y="5600853"/>
            <a:ext cx="610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https://www.silicon.fr/developpeur-hacker-controle-chambre-hotel-domotique-142062.html</a:t>
            </a:r>
          </a:p>
        </p:txBody>
      </p:sp>
    </p:spTree>
    <p:extLst>
      <p:ext uri="{BB962C8B-B14F-4D97-AF65-F5344CB8AC3E}">
        <p14:creationId xmlns:p14="http://schemas.microsoft.com/office/powerpoint/2010/main" val="405227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Gros plan de la tête du microphone">
            <a:extLst>
              <a:ext uri="{FF2B5EF4-FFF2-40B4-BE49-F238E27FC236}">
                <a16:creationId xmlns:a16="http://schemas.microsoft.com/office/drawing/2014/main" id="{C711F754-9D29-7C58-F988-A2541A575E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026" b="870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9A993A-E113-F007-6468-ADD449818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>
                <a:solidFill>
                  <a:srgbClr val="FFFFFF"/>
                </a:solidFill>
              </a:rPr>
              <a:t>Vulnérabilité du Système de Sécurité Domestique Trend Micro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667D71-4C22-FFCD-5A67-D6E9AEEA8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fr-FR" sz="1800" dirty="0">
                <a:solidFill>
                  <a:srgbClr val="FFFFFF"/>
                </a:solidFill>
              </a:rPr>
              <a:t>Découverte de vulnérabilités sur des appareils d’enregistrement de voix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36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E03B26-511F-5A15-5846-9825DE3F8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fr-FR" sz="6100">
                <a:solidFill>
                  <a:schemeClr val="bg1"/>
                </a:solidFill>
              </a:rPr>
              <a:t>Vulnérabilités du Logiciel de Défibrillateur Zoll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FBC6C7-F548-EF6D-B40F-9C2BC539E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bg1"/>
                </a:solidFill>
              </a:rPr>
              <a:t>Failles de sécurité dans les défibrillateurs Zoll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33DE5-8FEF-4817-4D78-E3238240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0" r="48540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909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48560-B34D-5B67-B8DE-49D2F5249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931" y="351994"/>
            <a:ext cx="6124576" cy="2678363"/>
          </a:xfrm>
        </p:spPr>
        <p:txBody>
          <a:bodyPr>
            <a:normAutofit/>
          </a:bodyPr>
          <a:lstStyle/>
          <a:p>
            <a:pPr algn="r"/>
            <a:r>
              <a:rPr lang="fr-FR" sz="6100" dirty="0">
                <a:solidFill>
                  <a:schemeClr val="bg1"/>
                </a:solidFill>
              </a:rPr>
              <a:t>Mesures Réglementaires et Normatives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6F0525-50C9-6DF9-7F37-B9C0FDAF0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1050" y="3766910"/>
            <a:ext cx="6513513" cy="884538"/>
          </a:xfrm>
        </p:spPr>
        <p:txBody>
          <a:bodyPr>
            <a:normAutofit/>
          </a:bodyPr>
          <a:lstStyle/>
          <a:p>
            <a:pPr algn="r"/>
            <a:r>
              <a:rPr lang="fr-FR" u="sng" dirty="0">
                <a:solidFill>
                  <a:schemeClr val="bg1"/>
                </a:solidFill>
              </a:rPr>
              <a:t>Lois et normes en mises en place concernant l’IOT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E790AAF-2D20-4EB3-AF92-97978C9E4A7D}"/>
              </a:ext>
            </a:extLst>
          </p:cNvPr>
          <p:cNvSpPr txBox="1"/>
          <p:nvPr/>
        </p:nvSpPr>
        <p:spPr>
          <a:xfrm>
            <a:off x="5232400" y="5388001"/>
            <a:ext cx="4572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Marianne"/>
              </a:rPr>
              <a:t>les règles de partage des données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Marianne"/>
              </a:rPr>
              <a:t>les conditions d’accès des organismes publics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Marianne"/>
              </a:rPr>
              <a:t>les transferts internationaux de données ;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628F81-CEE1-D2D1-333D-13F0C0C6FDB6}"/>
              </a:ext>
            </a:extLst>
          </p:cNvPr>
          <p:cNvSpPr txBox="1"/>
          <p:nvPr/>
        </p:nvSpPr>
        <p:spPr>
          <a:xfrm>
            <a:off x="4995334" y="4555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1" dirty="0">
                <a:solidFill>
                  <a:schemeClr val="bg1"/>
                </a:solidFill>
                <a:effectLst/>
                <a:latin typeface="Marianne"/>
              </a:rPr>
              <a:t>Le 23 février 2022,  présenté par la Commission européenne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3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A86D75-1885-1659-27B0-B18C1F091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4676" y="1479558"/>
            <a:ext cx="4339988" cy="2577893"/>
          </a:xfrm>
        </p:spPr>
        <p:txBody>
          <a:bodyPr>
            <a:normAutofit/>
          </a:bodyPr>
          <a:lstStyle/>
          <a:p>
            <a:r>
              <a:rPr lang="fr-FR" sz="5400">
                <a:solidFill>
                  <a:schemeClr val="bg1"/>
                </a:solidFill>
              </a:rPr>
              <a:t>Conclusion et Perspectives Futures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84CE2-54A0-D1CA-CF27-4CB92CB8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3765" y="4149526"/>
            <a:ext cx="3624471" cy="899551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Récapitulatif et projection sur l'avenir de la cybersécurité IoT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9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B3A4F7AF0524468A0122AE5CAC3A63" ma:contentTypeVersion="5" ma:contentTypeDescription="Crée un document." ma:contentTypeScope="" ma:versionID="14943a38f3f75424c2662de040ab2b6f">
  <xsd:schema xmlns:xsd="http://www.w3.org/2001/XMLSchema" xmlns:xs="http://www.w3.org/2001/XMLSchema" xmlns:p="http://schemas.microsoft.com/office/2006/metadata/properties" xmlns:ns2="07ce9906-2010-497a-a1a4-b77ce3020425" targetNamespace="http://schemas.microsoft.com/office/2006/metadata/properties" ma:root="true" ma:fieldsID="801fbb00e2f7f63a195595bf049f6f31" ns2:_="">
    <xsd:import namespace="07ce9906-2010-497a-a1a4-b77ce302042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e9906-2010-497a-a1a4-b77ce302042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74D005-223C-4C85-A25F-29EAC2903E02}"/>
</file>

<file path=customXml/itemProps2.xml><?xml version="1.0" encoding="utf-8"?>
<ds:datastoreItem xmlns:ds="http://schemas.openxmlformats.org/officeDocument/2006/customXml" ds:itemID="{FF0E7467-EA48-4774-BB06-AABFA2FB1276}"/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179</Words>
  <Application>Microsoft Office PowerPoint</Application>
  <PresentationFormat>Grand écran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Marianne</vt:lpstr>
      <vt:lpstr>Söhne</vt:lpstr>
      <vt:lpstr>Thème Office</vt:lpstr>
      <vt:lpstr>La Cybersecurité des objets connectés</vt:lpstr>
      <vt:lpstr>Menaces et Risques en Cybersécurité</vt:lpstr>
      <vt:lpstr>Sécurité des Objets Connectés</vt:lpstr>
      <vt:lpstr>Hacks de Chambres d'Hôtel Intelligentes</vt:lpstr>
      <vt:lpstr>Vulnérabilité du Système de Sécurité Domestique Trend Micro</vt:lpstr>
      <vt:lpstr>Vulnérabilités du Logiciel de Défibrillateur Zoll</vt:lpstr>
      <vt:lpstr>Mesures Réglementaires et Normatives</vt:lpstr>
      <vt:lpstr>Conclusion et Perspectives Futures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Cybersecurité des objets connectés</dc:title>
  <dc:creator>Mekail MEBARKI</dc:creator>
  <cp:lastModifiedBy>Mekail MEBARKI</cp:lastModifiedBy>
  <cp:revision>3</cp:revision>
  <dcterms:created xsi:type="dcterms:W3CDTF">2023-11-15T07:30:00Z</dcterms:created>
  <dcterms:modified xsi:type="dcterms:W3CDTF">2024-03-08T08:44:34Z</dcterms:modified>
</cp:coreProperties>
</file>