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6" r:id="rId4"/>
    <p:sldId id="267" r:id="rId5"/>
    <p:sldId id="270" r:id="rId6"/>
    <p:sldId id="259" r:id="rId7"/>
    <p:sldId id="260" r:id="rId8"/>
    <p:sldId id="262" r:id="rId9"/>
    <p:sldId id="263" r:id="rId10"/>
    <p:sldId id="268" r:id="rId11"/>
    <p:sldId id="264"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5/26/2018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5/26/2018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5/26/2018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0814C-F5C4-43DF-886D-4FFA0F96C927}"/>
              </a:ext>
            </a:extLst>
          </p:cNvPr>
          <p:cNvSpPr>
            <a:spLocks noGrp="1"/>
          </p:cNvSpPr>
          <p:nvPr>
            <p:ph type="ctrTitle"/>
          </p:nvPr>
        </p:nvSpPr>
        <p:spPr/>
        <p:txBody>
          <a:bodyPr/>
          <a:lstStyle/>
          <a:p>
            <a:r>
              <a:rPr lang="en-US" dirty="0"/>
              <a:t>Bitcoin PRICE PREDICTION</a:t>
            </a:r>
          </a:p>
        </p:txBody>
      </p:sp>
      <p:sp>
        <p:nvSpPr>
          <p:cNvPr id="3" name="Subtitle 2">
            <a:extLst>
              <a:ext uri="{FF2B5EF4-FFF2-40B4-BE49-F238E27FC236}">
                <a16:creationId xmlns:a16="http://schemas.microsoft.com/office/drawing/2014/main" id="{ADD1430D-C902-4FB1-8C6E-EC27AD3724A3}"/>
              </a:ext>
            </a:extLst>
          </p:cNvPr>
          <p:cNvSpPr>
            <a:spLocks noGrp="1"/>
          </p:cNvSpPr>
          <p:nvPr>
            <p:ph type="subTitle" idx="1"/>
          </p:nvPr>
        </p:nvSpPr>
        <p:spPr>
          <a:xfrm>
            <a:off x="2417779" y="3531204"/>
            <a:ext cx="8637073" cy="2016742"/>
          </a:xfrm>
        </p:spPr>
        <p:txBody>
          <a:bodyPr/>
          <a:lstStyle/>
          <a:p>
            <a:endParaRPr lang="en-US" dirty="0"/>
          </a:p>
        </p:txBody>
      </p:sp>
      <p:pic>
        <p:nvPicPr>
          <p:cNvPr id="6" name="Picture 5">
            <a:extLst>
              <a:ext uri="{FF2B5EF4-FFF2-40B4-BE49-F238E27FC236}">
                <a16:creationId xmlns:a16="http://schemas.microsoft.com/office/drawing/2014/main" id="{B6C79A2C-6541-43BD-A7E9-4468CDEFBF71}"/>
              </a:ext>
            </a:extLst>
          </p:cNvPr>
          <p:cNvPicPr>
            <a:picLocks noChangeAspect="1"/>
          </p:cNvPicPr>
          <p:nvPr/>
        </p:nvPicPr>
        <p:blipFill>
          <a:blip r:embed="rId2"/>
          <a:stretch>
            <a:fillRect/>
          </a:stretch>
        </p:blipFill>
        <p:spPr>
          <a:xfrm>
            <a:off x="2514600" y="3605578"/>
            <a:ext cx="5024437" cy="1942367"/>
          </a:xfrm>
          <a:prstGeom prst="rect">
            <a:avLst/>
          </a:prstGeom>
        </p:spPr>
      </p:pic>
    </p:spTree>
    <p:extLst>
      <p:ext uri="{BB962C8B-B14F-4D97-AF65-F5344CB8AC3E}">
        <p14:creationId xmlns:p14="http://schemas.microsoft.com/office/powerpoint/2010/main" val="147014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D3E38D-EFA9-4B86-87E5-9BAA59E6704E}"/>
              </a:ext>
            </a:extLst>
          </p:cNvPr>
          <p:cNvPicPr>
            <a:picLocks noChangeAspect="1"/>
          </p:cNvPicPr>
          <p:nvPr/>
        </p:nvPicPr>
        <p:blipFill>
          <a:blip r:embed="rId2"/>
          <a:stretch>
            <a:fillRect/>
          </a:stretch>
        </p:blipFill>
        <p:spPr>
          <a:xfrm>
            <a:off x="720969" y="1811216"/>
            <a:ext cx="9056078" cy="3539637"/>
          </a:xfrm>
          <a:prstGeom prst="rect">
            <a:avLst/>
          </a:prstGeom>
        </p:spPr>
      </p:pic>
      <p:sp>
        <p:nvSpPr>
          <p:cNvPr id="4" name="TextBox 3">
            <a:extLst>
              <a:ext uri="{FF2B5EF4-FFF2-40B4-BE49-F238E27FC236}">
                <a16:creationId xmlns:a16="http://schemas.microsoft.com/office/drawing/2014/main" id="{4EA5C9D4-5A0B-4C79-B529-E2FBFAD92CE1}"/>
              </a:ext>
            </a:extLst>
          </p:cNvPr>
          <p:cNvSpPr txBox="1"/>
          <p:nvPr/>
        </p:nvSpPr>
        <p:spPr>
          <a:xfrm>
            <a:off x="2224453" y="180220"/>
            <a:ext cx="6576646" cy="523220"/>
          </a:xfrm>
          <a:prstGeom prst="rect">
            <a:avLst/>
          </a:prstGeom>
          <a:noFill/>
        </p:spPr>
        <p:txBody>
          <a:bodyPr wrap="square" rtlCol="0">
            <a:spAutoFit/>
          </a:bodyPr>
          <a:lstStyle/>
          <a:p>
            <a:pPr algn="ctr"/>
            <a:r>
              <a:rPr lang="en-US" sz="2800" b="1" dirty="0"/>
              <a:t>ARIMA</a:t>
            </a:r>
            <a:r>
              <a:rPr lang="en-US" b="1" dirty="0"/>
              <a:t> </a:t>
            </a:r>
            <a:r>
              <a:rPr lang="en-US" sz="2800" b="1" dirty="0"/>
              <a:t>MODEL</a:t>
            </a:r>
          </a:p>
        </p:txBody>
      </p:sp>
      <p:sp>
        <p:nvSpPr>
          <p:cNvPr id="5" name="TextBox 4">
            <a:extLst>
              <a:ext uri="{FF2B5EF4-FFF2-40B4-BE49-F238E27FC236}">
                <a16:creationId xmlns:a16="http://schemas.microsoft.com/office/drawing/2014/main" id="{E099C53A-DE24-4A01-9234-7944B5AA4382}"/>
              </a:ext>
            </a:extLst>
          </p:cNvPr>
          <p:cNvSpPr txBox="1"/>
          <p:nvPr/>
        </p:nvSpPr>
        <p:spPr>
          <a:xfrm>
            <a:off x="1925514" y="1072662"/>
            <a:ext cx="7499839" cy="369332"/>
          </a:xfrm>
          <a:prstGeom prst="rect">
            <a:avLst/>
          </a:prstGeom>
          <a:noFill/>
        </p:spPr>
        <p:txBody>
          <a:bodyPr wrap="square" rtlCol="0">
            <a:spAutoFit/>
          </a:bodyPr>
          <a:lstStyle/>
          <a:p>
            <a:pPr algn="ctr"/>
            <a:r>
              <a:rPr lang="en-US" b="1" dirty="0"/>
              <a:t>ARIMA PLOTS &amp; PERFORMANCE</a:t>
            </a:r>
          </a:p>
        </p:txBody>
      </p:sp>
      <p:sp>
        <p:nvSpPr>
          <p:cNvPr id="6" name="TextBox 5">
            <a:extLst>
              <a:ext uri="{FF2B5EF4-FFF2-40B4-BE49-F238E27FC236}">
                <a16:creationId xmlns:a16="http://schemas.microsoft.com/office/drawing/2014/main" id="{22E21213-315A-46E4-A321-4AF2CA24881B}"/>
              </a:ext>
            </a:extLst>
          </p:cNvPr>
          <p:cNvSpPr txBox="1"/>
          <p:nvPr/>
        </p:nvSpPr>
        <p:spPr>
          <a:xfrm>
            <a:off x="7552592" y="5539154"/>
            <a:ext cx="3701562" cy="369332"/>
          </a:xfrm>
          <a:prstGeom prst="rect">
            <a:avLst/>
          </a:prstGeom>
          <a:noFill/>
        </p:spPr>
        <p:txBody>
          <a:bodyPr wrap="square" rtlCol="0">
            <a:spAutoFit/>
          </a:bodyPr>
          <a:lstStyle/>
          <a:p>
            <a:r>
              <a:rPr lang="en-US" b="1" dirty="0"/>
              <a:t>Mean Squared Error : 0.000036</a:t>
            </a:r>
          </a:p>
        </p:txBody>
      </p:sp>
    </p:spTree>
    <p:extLst>
      <p:ext uri="{BB962C8B-B14F-4D97-AF65-F5344CB8AC3E}">
        <p14:creationId xmlns:p14="http://schemas.microsoft.com/office/powerpoint/2010/main" val="3203664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65057C-AA34-4EE9-B45E-9717059B0307}"/>
              </a:ext>
            </a:extLst>
          </p:cNvPr>
          <p:cNvSpPr txBox="1"/>
          <p:nvPr/>
        </p:nvSpPr>
        <p:spPr>
          <a:xfrm>
            <a:off x="984738" y="888023"/>
            <a:ext cx="10231778" cy="21210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Simple sequence to sequence to model</a:t>
            </a:r>
          </a:p>
          <a:p>
            <a:pPr marL="285750" indent="-285750">
              <a:lnSpc>
                <a:spcPct val="150000"/>
              </a:lnSpc>
              <a:buFont typeface="Arial" panose="020B0604020202020204" pitchFamily="34" charset="0"/>
              <a:buChar char="•"/>
            </a:pPr>
            <a:r>
              <a:rPr lang="en-US" dirty="0"/>
              <a:t>100 hidden dimension for Encoder and Decoder LSTM</a:t>
            </a:r>
          </a:p>
          <a:p>
            <a:pPr marL="285750" indent="-285750">
              <a:lnSpc>
                <a:spcPct val="150000"/>
              </a:lnSpc>
              <a:buFont typeface="Arial" panose="020B0604020202020204" pitchFamily="34" charset="0"/>
              <a:buChar char="•"/>
            </a:pPr>
            <a:r>
              <a:rPr lang="en-US" dirty="0"/>
              <a:t>KERAS and Tensor Flow</a:t>
            </a:r>
          </a:p>
          <a:p>
            <a:pPr marL="285750" indent="-285750">
              <a:lnSpc>
                <a:spcPct val="150000"/>
              </a:lnSpc>
              <a:buFont typeface="Arial" panose="020B0604020202020204" pitchFamily="34" charset="0"/>
              <a:buChar char="•"/>
            </a:pPr>
            <a:r>
              <a:rPr lang="en-US" dirty="0"/>
              <a:t>Adam Optimizer|100 Batchsize|300 epochs</a:t>
            </a:r>
          </a:p>
          <a:p>
            <a:pPr marL="285750" indent="-285750">
              <a:lnSpc>
                <a:spcPct val="150000"/>
              </a:lnSpc>
              <a:buFont typeface="Arial" panose="020B0604020202020204" pitchFamily="34" charset="0"/>
              <a:buChar char="•"/>
            </a:pPr>
            <a:r>
              <a:rPr lang="en-US" dirty="0"/>
              <a:t>Loss Function: Minimize Mean Squared Loss</a:t>
            </a:r>
          </a:p>
        </p:txBody>
      </p:sp>
      <p:graphicFrame>
        <p:nvGraphicFramePr>
          <p:cNvPr id="8" name="Table 7">
            <a:extLst>
              <a:ext uri="{FF2B5EF4-FFF2-40B4-BE49-F238E27FC236}">
                <a16:creationId xmlns:a16="http://schemas.microsoft.com/office/drawing/2014/main" id="{802E7912-FF45-478E-B225-97847DEFA84F}"/>
              </a:ext>
            </a:extLst>
          </p:cNvPr>
          <p:cNvGraphicFramePr>
            <a:graphicFrameLocks noGrp="1"/>
          </p:cNvGraphicFramePr>
          <p:nvPr>
            <p:extLst>
              <p:ext uri="{D42A27DB-BD31-4B8C-83A1-F6EECF244321}">
                <p14:modId xmlns:p14="http://schemas.microsoft.com/office/powerpoint/2010/main" val="4011407490"/>
              </p:ext>
            </p:extLst>
          </p:nvPr>
        </p:nvGraphicFramePr>
        <p:xfrm>
          <a:off x="984738" y="4333308"/>
          <a:ext cx="6260124" cy="1483360"/>
        </p:xfrm>
        <a:graphic>
          <a:graphicData uri="http://schemas.openxmlformats.org/drawingml/2006/table">
            <a:tbl>
              <a:tblPr firstRow="1" bandRow="1">
                <a:tableStyleId>{7DF18680-E054-41AD-8BC1-D1AEF772440D}</a:tableStyleId>
              </a:tblPr>
              <a:tblGrid>
                <a:gridCol w="3130062">
                  <a:extLst>
                    <a:ext uri="{9D8B030D-6E8A-4147-A177-3AD203B41FA5}">
                      <a16:colId xmlns:a16="http://schemas.microsoft.com/office/drawing/2014/main" val="3928713092"/>
                    </a:ext>
                  </a:extLst>
                </a:gridCol>
                <a:gridCol w="3130062">
                  <a:extLst>
                    <a:ext uri="{9D8B030D-6E8A-4147-A177-3AD203B41FA5}">
                      <a16:colId xmlns:a16="http://schemas.microsoft.com/office/drawing/2014/main" val="3467058233"/>
                    </a:ext>
                  </a:extLst>
                </a:gridCol>
              </a:tblGrid>
              <a:tr h="370840">
                <a:tc>
                  <a:txBody>
                    <a:bodyPr/>
                    <a:lstStyle/>
                    <a:p>
                      <a:pPr algn="ctr" fontAlgn="b"/>
                      <a:r>
                        <a:rPr lang="en-US" sz="1800" b="1" i="0" u="none" strike="noStrike" dirty="0">
                          <a:solidFill>
                            <a:srgbClr val="000000"/>
                          </a:solidFill>
                          <a:effectLst/>
                          <a:latin typeface="Calibri" panose="020F0502020204030204" pitchFamily="34" charset="0"/>
                        </a:rPr>
                        <a:t>Input Sequence Length</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RMSE</a:t>
                      </a:r>
                    </a:p>
                  </a:txBody>
                  <a:tcPr marL="7620" marR="7620" marT="7620" marB="0" anchor="b"/>
                </a:tc>
                <a:extLst>
                  <a:ext uri="{0D108BD9-81ED-4DB2-BD59-A6C34878D82A}">
                    <a16:rowId xmlns:a16="http://schemas.microsoft.com/office/drawing/2014/main" val="4171077419"/>
                  </a:ext>
                </a:extLst>
              </a:tr>
              <a:tr h="370840">
                <a:tc>
                  <a:txBody>
                    <a:bodyPr/>
                    <a:lstStyle/>
                    <a:p>
                      <a:pPr algn="ctr" fontAlgn="b"/>
                      <a:r>
                        <a:rPr lang="en-US" sz="1800" b="1" i="0" u="none" strike="noStrike">
                          <a:solidFill>
                            <a:srgbClr val="000000"/>
                          </a:solidFill>
                          <a:effectLst/>
                          <a:latin typeface="Calibri" panose="020F0502020204030204" pitchFamily="34" charset="0"/>
                        </a:rPr>
                        <a:t>Lookback = 1</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4.653</a:t>
                      </a:r>
                    </a:p>
                  </a:txBody>
                  <a:tcPr marL="7620" marR="7620" marT="7620" marB="0" anchor="b"/>
                </a:tc>
                <a:extLst>
                  <a:ext uri="{0D108BD9-81ED-4DB2-BD59-A6C34878D82A}">
                    <a16:rowId xmlns:a16="http://schemas.microsoft.com/office/drawing/2014/main" val="2095186140"/>
                  </a:ext>
                </a:extLst>
              </a:tr>
              <a:tr h="370840">
                <a:tc>
                  <a:txBody>
                    <a:bodyPr/>
                    <a:lstStyle/>
                    <a:p>
                      <a:pPr algn="ctr" fontAlgn="b"/>
                      <a:r>
                        <a:rPr lang="en-US" sz="1800" b="1" i="0" u="none" strike="noStrike" dirty="0">
                          <a:solidFill>
                            <a:srgbClr val="000000"/>
                          </a:solidFill>
                          <a:effectLst/>
                          <a:latin typeface="Calibri" panose="020F0502020204030204" pitchFamily="34" charset="0"/>
                        </a:rPr>
                        <a:t>Lookback = 2</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4.906</a:t>
                      </a:r>
                    </a:p>
                  </a:txBody>
                  <a:tcPr marL="7620" marR="7620" marT="7620" marB="0" anchor="b"/>
                </a:tc>
                <a:extLst>
                  <a:ext uri="{0D108BD9-81ED-4DB2-BD59-A6C34878D82A}">
                    <a16:rowId xmlns:a16="http://schemas.microsoft.com/office/drawing/2014/main" val="1706870643"/>
                  </a:ext>
                </a:extLst>
              </a:tr>
              <a:tr h="370840">
                <a:tc>
                  <a:txBody>
                    <a:bodyPr/>
                    <a:lstStyle/>
                    <a:p>
                      <a:pPr algn="ctr" fontAlgn="b"/>
                      <a:r>
                        <a:rPr lang="en-US" sz="1800" b="1" i="0" u="none" strike="noStrike" dirty="0">
                          <a:solidFill>
                            <a:srgbClr val="000000"/>
                          </a:solidFill>
                          <a:effectLst/>
                          <a:latin typeface="Calibri" panose="020F0502020204030204" pitchFamily="34" charset="0"/>
                        </a:rPr>
                        <a:t>Lookback = 3</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5.009</a:t>
                      </a:r>
                    </a:p>
                  </a:txBody>
                  <a:tcPr marL="7620" marR="7620" marT="7620" marB="0" anchor="b"/>
                </a:tc>
                <a:extLst>
                  <a:ext uri="{0D108BD9-81ED-4DB2-BD59-A6C34878D82A}">
                    <a16:rowId xmlns:a16="http://schemas.microsoft.com/office/drawing/2014/main" val="1528775118"/>
                  </a:ext>
                </a:extLst>
              </a:tr>
            </a:tbl>
          </a:graphicData>
        </a:graphic>
      </p:graphicFrame>
      <p:sp>
        <p:nvSpPr>
          <p:cNvPr id="9" name="TextBox 8">
            <a:extLst>
              <a:ext uri="{FF2B5EF4-FFF2-40B4-BE49-F238E27FC236}">
                <a16:creationId xmlns:a16="http://schemas.microsoft.com/office/drawing/2014/main" id="{464BC5F3-7DE9-44C5-9F4E-AF76ADA34850}"/>
              </a:ext>
            </a:extLst>
          </p:cNvPr>
          <p:cNvSpPr txBox="1"/>
          <p:nvPr/>
        </p:nvSpPr>
        <p:spPr>
          <a:xfrm>
            <a:off x="1995852" y="128156"/>
            <a:ext cx="8809893" cy="523220"/>
          </a:xfrm>
          <a:prstGeom prst="rect">
            <a:avLst/>
          </a:prstGeom>
          <a:noFill/>
        </p:spPr>
        <p:txBody>
          <a:bodyPr wrap="square" rtlCol="0">
            <a:spAutoFit/>
          </a:bodyPr>
          <a:lstStyle/>
          <a:p>
            <a:pPr algn="ctr"/>
            <a:r>
              <a:rPr lang="en-US" sz="2800" b="1" dirty="0"/>
              <a:t>DEEP LEARNING </a:t>
            </a:r>
            <a:r>
              <a:rPr lang="en-US" b="1" dirty="0"/>
              <a:t> </a:t>
            </a:r>
            <a:r>
              <a:rPr lang="en-US" sz="2800" b="1" dirty="0"/>
              <a:t>MODEL  - PERFORMANCE</a:t>
            </a:r>
          </a:p>
        </p:txBody>
      </p:sp>
      <p:sp>
        <p:nvSpPr>
          <p:cNvPr id="11" name="TextBox 10">
            <a:extLst>
              <a:ext uri="{FF2B5EF4-FFF2-40B4-BE49-F238E27FC236}">
                <a16:creationId xmlns:a16="http://schemas.microsoft.com/office/drawing/2014/main" id="{856005C8-FF3C-47D1-8F72-4FC5CA95E981}"/>
              </a:ext>
            </a:extLst>
          </p:cNvPr>
          <p:cNvSpPr txBox="1"/>
          <p:nvPr/>
        </p:nvSpPr>
        <p:spPr>
          <a:xfrm>
            <a:off x="1072662" y="3840876"/>
            <a:ext cx="3393831" cy="369332"/>
          </a:xfrm>
          <a:prstGeom prst="rect">
            <a:avLst/>
          </a:prstGeom>
          <a:noFill/>
        </p:spPr>
        <p:txBody>
          <a:bodyPr wrap="square" rtlCol="0">
            <a:spAutoFit/>
          </a:bodyPr>
          <a:lstStyle/>
          <a:p>
            <a:r>
              <a:rPr lang="en-US" b="1" dirty="0"/>
              <a:t>RESULT</a:t>
            </a:r>
          </a:p>
        </p:txBody>
      </p:sp>
    </p:spTree>
    <p:extLst>
      <p:ext uri="{BB962C8B-B14F-4D97-AF65-F5344CB8AC3E}">
        <p14:creationId xmlns:p14="http://schemas.microsoft.com/office/powerpoint/2010/main" val="1966995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A5C9D4-5A0B-4C79-B529-E2FBFAD92CE1}"/>
              </a:ext>
            </a:extLst>
          </p:cNvPr>
          <p:cNvSpPr txBox="1"/>
          <p:nvPr/>
        </p:nvSpPr>
        <p:spPr>
          <a:xfrm>
            <a:off x="2224453" y="180220"/>
            <a:ext cx="6576646" cy="523220"/>
          </a:xfrm>
          <a:prstGeom prst="rect">
            <a:avLst/>
          </a:prstGeom>
          <a:noFill/>
        </p:spPr>
        <p:txBody>
          <a:bodyPr wrap="square" rtlCol="0">
            <a:spAutoFit/>
          </a:bodyPr>
          <a:lstStyle/>
          <a:p>
            <a:pPr algn="ctr"/>
            <a:r>
              <a:rPr lang="en-US" sz="2800" b="1" dirty="0"/>
              <a:t>DEEP LEARNING</a:t>
            </a:r>
            <a:r>
              <a:rPr lang="en-US" b="1" dirty="0"/>
              <a:t> </a:t>
            </a:r>
            <a:r>
              <a:rPr lang="en-US" sz="2800" b="1" dirty="0"/>
              <a:t>MODEL </a:t>
            </a:r>
          </a:p>
        </p:txBody>
      </p:sp>
      <p:sp>
        <p:nvSpPr>
          <p:cNvPr id="5" name="TextBox 4">
            <a:extLst>
              <a:ext uri="{FF2B5EF4-FFF2-40B4-BE49-F238E27FC236}">
                <a16:creationId xmlns:a16="http://schemas.microsoft.com/office/drawing/2014/main" id="{E099C53A-DE24-4A01-9234-7944B5AA4382}"/>
              </a:ext>
            </a:extLst>
          </p:cNvPr>
          <p:cNvSpPr txBox="1"/>
          <p:nvPr/>
        </p:nvSpPr>
        <p:spPr>
          <a:xfrm>
            <a:off x="1903534" y="1107834"/>
            <a:ext cx="7499839" cy="369332"/>
          </a:xfrm>
          <a:prstGeom prst="rect">
            <a:avLst/>
          </a:prstGeom>
          <a:noFill/>
        </p:spPr>
        <p:txBody>
          <a:bodyPr wrap="square" rtlCol="0">
            <a:spAutoFit/>
          </a:bodyPr>
          <a:lstStyle/>
          <a:p>
            <a:pPr algn="ctr"/>
            <a:r>
              <a:rPr lang="en-US" b="1" dirty="0"/>
              <a:t>PREDICTION PLOTS</a:t>
            </a:r>
          </a:p>
        </p:txBody>
      </p:sp>
      <p:pic>
        <p:nvPicPr>
          <p:cNvPr id="15" name="Picture 14">
            <a:extLst>
              <a:ext uri="{FF2B5EF4-FFF2-40B4-BE49-F238E27FC236}">
                <a16:creationId xmlns:a16="http://schemas.microsoft.com/office/drawing/2014/main" id="{65ED2561-944D-4E45-A9AB-A09854BF045E}"/>
              </a:ext>
            </a:extLst>
          </p:cNvPr>
          <p:cNvPicPr>
            <a:picLocks noChangeAspect="1"/>
          </p:cNvPicPr>
          <p:nvPr/>
        </p:nvPicPr>
        <p:blipFill>
          <a:blip r:embed="rId2"/>
          <a:stretch>
            <a:fillRect/>
          </a:stretch>
        </p:blipFill>
        <p:spPr>
          <a:xfrm>
            <a:off x="2762250" y="1811215"/>
            <a:ext cx="8210550" cy="3760909"/>
          </a:xfrm>
          <a:prstGeom prst="rect">
            <a:avLst/>
          </a:prstGeom>
        </p:spPr>
      </p:pic>
    </p:spTree>
    <p:extLst>
      <p:ext uri="{BB962C8B-B14F-4D97-AF65-F5344CB8AC3E}">
        <p14:creationId xmlns:p14="http://schemas.microsoft.com/office/powerpoint/2010/main" val="2211909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1335A8-1FEF-40A1-B19A-5AAA7AE97E97}"/>
              </a:ext>
            </a:extLst>
          </p:cNvPr>
          <p:cNvSpPr txBox="1"/>
          <p:nvPr/>
        </p:nvSpPr>
        <p:spPr>
          <a:xfrm>
            <a:off x="1345223" y="808892"/>
            <a:ext cx="10067192" cy="3693319"/>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Bitcoin is a cryptocurrency and worldwide payment system. It is the first decentralized digital currency, as the system works without a central bank or single administrator. </a:t>
            </a:r>
          </a:p>
          <a:p>
            <a:endParaRPr lang="en-US" dirty="0"/>
          </a:p>
          <a:p>
            <a:pPr marL="285750" indent="-285750">
              <a:buFont typeface="Arial" panose="020B0604020202020204" pitchFamily="34" charset="0"/>
              <a:buChar char="•"/>
            </a:pPr>
            <a:r>
              <a:rPr lang="en-US" dirty="0"/>
              <a:t>Blockchain technology is a decentralized database system that was first implemented by Bitcoin. Created by a mysterious person (or group), Blockchain has a very high tendency to transform modern day business operation models. As Bitcoin gains more traction, people keep coming up with alternate coins that are also based on Blockchain technology.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Bitcoins can be used to buy merchandise anonymously. In addition, international payments are easy and cheap because bitcoins are not tied to any country or subject to regulation. </a:t>
            </a:r>
          </a:p>
          <a:p>
            <a:endParaRPr lang="en-US" dirty="0"/>
          </a:p>
          <a:p>
            <a:endParaRPr lang="en-US" dirty="0"/>
          </a:p>
        </p:txBody>
      </p:sp>
      <p:sp>
        <p:nvSpPr>
          <p:cNvPr id="3" name="TextBox 2">
            <a:extLst>
              <a:ext uri="{FF2B5EF4-FFF2-40B4-BE49-F238E27FC236}">
                <a16:creationId xmlns:a16="http://schemas.microsoft.com/office/drawing/2014/main" id="{D5914373-F919-4AE5-A96B-375DF7AA07F4}"/>
              </a:ext>
            </a:extLst>
          </p:cNvPr>
          <p:cNvSpPr txBox="1"/>
          <p:nvPr/>
        </p:nvSpPr>
        <p:spPr>
          <a:xfrm>
            <a:off x="1995853" y="128156"/>
            <a:ext cx="6576646" cy="523220"/>
          </a:xfrm>
          <a:prstGeom prst="rect">
            <a:avLst/>
          </a:prstGeom>
          <a:noFill/>
        </p:spPr>
        <p:txBody>
          <a:bodyPr wrap="square" rtlCol="0">
            <a:spAutoFit/>
          </a:bodyPr>
          <a:lstStyle/>
          <a:p>
            <a:pPr algn="ctr"/>
            <a:r>
              <a:rPr lang="en-US" sz="2800" b="1" dirty="0"/>
              <a:t>WHAT IS BITCOIN</a:t>
            </a:r>
          </a:p>
        </p:txBody>
      </p:sp>
    </p:spTree>
    <p:extLst>
      <p:ext uri="{BB962C8B-B14F-4D97-AF65-F5344CB8AC3E}">
        <p14:creationId xmlns:p14="http://schemas.microsoft.com/office/powerpoint/2010/main" val="3639944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465ACF-8B59-43BB-9766-AFA7DD0B35B6}"/>
              </a:ext>
            </a:extLst>
          </p:cNvPr>
          <p:cNvSpPr/>
          <p:nvPr/>
        </p:nvSpPr>
        <p:spPr>
          <a:xfrm>
            <a:off x="896815" y="945104"/>
            <a:ext cx="9522070" cy="2739211"/>
          </a:xfrm>
          <a:prstGeom prst="rect">
            <a:avLst/>
          </a:prstGeom>
        </p:spPr>
        <p:txBody>
          <a:bodyPr wrap="square">
            <a:spAutoFit/>
          </a:bodyPr>
          <a:lstStyle/>
          <a:p>
            <a:pPr marL="342900" indent="-342900">
              <a:buFont typeface="Arial" panose="020B0604020202020204" pitchFamily="34" charset="0"/>
              <a:buChar char="•"/>
            </a:pPr>
            <a:r>
              <a:rPr lang="en-US" sz="2000" dirty="0"/>
              <a:t>Goal is to find a model where we can predict the value of Bitcoin considering all the factors which influences the price.</a:t>
            </a:r>
          </a:p>
          <a:p>
            <a:endParaRPr lang="en-US" dirty="0"/>
          </a:p>
          <a:p>
            <a:endParaRPr lang="en-US" dirty="0"/>
          </a:p>
          <a:p>
            <a:r>
              <a:rPr lang="en-US" sz="2400" dirty="0"/>
              <a:t>Why Bitcoin price prediction?</a:t>
            </a:r>
          </a:p>
          <a:p>
            <a:endParaRPr lang="en-US" dirty="0"/>
          </a:p>
          <a:p>
            <a:pPr marL="285750" indent="-285750">
              <a:buFont typeface="Arial" panose="020B0604020202020204" pitchFamily="34" charset="0"/>
              <a:buChar char="•"/>
            </a:pPr>
            <a:r>
              <a:rPr lang="en-US" dirty="0"/>
              <a:t>High volatile and so becomes very difficult to predict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Very high returns than the conventional financial trading</a:t>
            </a:r>
          </a:p>
        </p:txBody>
      </p:sp>
      <p:sp>
        <p:nvSpPr>
          <p:cNvPr id="4" name="TextBox 3">
            <a:extLst>
              <a:ext uri="{FF2B5EF4-FFF2-40B4-BE49-F238E27FC236}">
                <a16:creationId xmlns:a16="http://schemas.microsoft.com/office/drawing/2014/main" id="{128ADDB5-D3B8-4292-A297-8C0B01E5CF6E}"/>
              </a:ext>
            </a:extLst>
          </p:cNvPr>
          <p:cNvSpPr txBox="1"/>
          <p:nvPr/>
        </p:nvSpPr>
        <p:spPr>
          <a:xfrm>
            <a:off x="1995853" y="128156"/>
            <a:ext cx="6576646" cy="523220"/>
          </a:xfrm>
          <a:prstGeom prst="rect">
            <a:avLst/>
          </a:prstGeom>
          <a:noFill/>
        </p:spPr>
        <p:txBody>
          <a:bodyPr wrap="square" rtlCol="0">
            <a:spAutoFit/>
          </a:bodyPr>
          <a:lstStyle/>
          <a:p>
            <a:pPr algn="ctr"/>
            <a:r>
              <a:rPr lang="en-US" sz="2800" b="1" dirty="0"/>
              <a:t>GOAL</a:t>
            </a:r>
          </a:p>
        </p:txBody>
      </p:sp>
    </p:spTree>
    <p:extLst>
      <p:ext uri="{BB962C8B-B14F-4D97-AF65-F5344CB8AC3E}">
        <p14:creationId xmlns:p14="http://schemas.microsoft.com/office/powerpoint/2010/main" val="354439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263B31-DC1B-4DBF-B258-FB865DBE08E2}"/>
              </a:ext>
            </a:extLst>
          </p:cNvPr>
          <p:cNvSpPr txBox="1"/>
          <p:nvPr/>
        </p:nvSpPr>
        <p:spPr>
          <a:xfrm>
            <a:off x="800100" y="870439"/>
            <a:ext cx="9653954" cy="4801314"/>
          </a:xfrm>
          <a:prstGeom prst="rect">
            <a:avLst/>
          </a:prstGeom>
          <a:noFill/>
        </p:spPr>
        <p:txBody>
          <a:bodyPr wrap="square" rtlCol="0">
            <a:spAutoFit/>
          </a:bodyPr>
          <a:lstStyle/>
          <a:p>
            <a:pPr marL="342900" indent="-342900">
              <a:buFont typeface="Arial" panose="020B0604020202020204" pitchFamily="34" charset="0"/>
              <a:buChar char="•"/>
            </a:pPr>
            <a:r>
              <a:rPr lang="en-US" b="1" u="sng" dirty="0"/>
              <a:t>Reddit Metrics  </a:t>
            </a:r>
            <a:r>
              <a:rPr lang="en-US" dirty="0"/>
              <a:t>- Reddit Metrics Cryptos are associated with their reddit pages. It's where crypto investors come to discuss the merits of different blockchain implementations, dissect the day's main talking points. We can combine reddit metrics (total number of subscribers, new subscribers, rank -literally scraped from the reddit metrics website) and other crypto data.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u="sng" dirty="0"/>
              <a:t>Google Trends </a:t>
            </a:r>
            <a:r>
              <a:rPr lang="en-US" dirty="0"/>
              <a:t>– Looking at google searches and coin prices.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u="sng" dirty="0"/>
              <a:t>Stock Market Prices </a:t>
            </a:r>
            <a:r>
              <a:rPr lang="en-US" dirty="0"/>
              <a:t>- Looking at the stock market may provide clues as to how the general economy is performing, or even how specific industries are responding to the blockchain revolution. This analysis scrapes yahoo finance and returns historical daily data.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u="sng" dirty="0"/>
              <a:t>Commodity Prices </a:t>
            </a:r>
            <a:r>
              <a:rPr lang="en-US" dirty="0"/>
              <a:t>– Looking at Bitcoin and the more traditional stores of value (gold)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u="sng" dirty="0"/>
              <a:t>Oil Prices  </a:t>
            </a:r>
            <a:r>
              <a:rPr lang="en-US" dirty="0"/>
              <a:t>- Looking at Bitcoin and the oil prices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u="sng" dirty="0"/>
              <a:t>Social Media (Twitter) </a:t>
            </a:r>
            <a:r>
              <a:rPr lang="en-US" dirty="0"/>
              <a:t>- Looking at Bitcoin and the sentiment analysis</a:t>
            </a:r>
          </a:p>
          <a:p>
            <a:pPr marL="342900" indent="-342900">
              <a:buAutoNum type="arabicPeriod"/>
            </a:pPr>
            <a:endParaRPr lang="en-US" dirty="0"/>
          </a:p>
        </p:txBody>
      </p:sp>
      <p:sp>
        <p:nvSpPr>
          <p:cNvPr id="3" name="TextBox 2">
            <a:extLst>
              <a:ext uri="{FF2B5EF4-FFF2-40B4-BE49-F238E27FC236}">
                <a16:creationId xmlns:a16="http://schemas.microsoft.com/office/drawing/2014/main" id="{5C4D82E1-5AAA-42BC-9F14-4DDC6A86B5FA}"/>
              </a:ext>
            </a:extLst>
          </p:cNvPr>
          <p:cNvSpPr txBox="1"/>
          <p:nvPr/>
        </p:nvSpPr>
        <p:spPr>
          <a:xfrm>
            <a:off x="861646" y="128156"/>
            <a:ext cx="9741877" cy="523220"/>
          </a:xfrm>
          <a:prstGeom prst="rect">
            <a:avLst/>
          </a:prstGeom>
          <a:noFill/>
        </p:spPr>
        <p:txBody>
          <a:bodyPr wrap="square" rtlCol="0">
            <a:spAutoFit/>
          </a:bodyPr>
          <a:lstStyle/>
          <a:p>
            <a:pPr algn="ctr"/>
            <a:r>
              <a:rPr lang="en-US" sz="2800" b="1" dirty="0"/>
              <a:t>FACTORS THAT INFLUENCE BITCOIN</a:t>
            </a:r>
          </a:p>
        </p:txBody>
      </p:sp>
    </p:spTree>
    <p:extLst>
      <p:ext uri="{BB962C8B-B14F-4D97-AF65-F5344CB8AC3E}">
        <p14:creationId xmlns:p14="http://schemas.microsoft.com/office/powerpoint/2010/main" val="587548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2CF9C6-9AF7-4FFF-BF58-332B9AA706F2}"/>
              </a:ext>
            </a:extLst>
          </p:cNvPr>
          <p:cNvSpPr txBox="1"/>
          <p:nvPr/>
        </p:nvSpPr>
        <p:spPr>
          <a:xfrm>
            <a:off x="861646" y="128156"/>
            <a:ext cx="9741877" cy="523220"/>
          </a:xfrm>
          <a:prstGeom prst="rect">
            <a:avLst/>
          </a:prstGeom>
          <a:noFill/>
        </p:spPr>
        <p:txBody>
          <a:bodyPr wrap="square" rtlCol="0">
            <a:spAutoFit/>
          </a:bodyPr>
          <a:lstStyle/>
          <a:p>
            <a:pPr algn="ctr"/>
            <a:r>
              <a:rPr lang="en-US" sz="2800" b="1" dirty="0"/>
              <a:t>DATA COLLECTION</a:t>
            </a:r>
          </a:p>
        </p:txBody>
      </p:sp>
      <p:sp>
        <p:nvSpPr>
          <p:cNvPr id="3" name="TextBox 2">
            <a:extLst>
              <a:ext uri="{FF2B5EF4-FFF2-40B4-BE49-F238E27FC236}">
                <a16:creationId xmlns:a16="http://schemas.microsoft.com/office/drawing/2014/main" id="{9DF93006-F4A1-4202-88FB-CFFC962C47F2}"/>
              </a:ext>
            </a:extLst>
          </p:cNvPr>
          <p:cNvSpPr txBox="1"/>
          <p:nvPr/>
        </p:nvSpPr>
        <p:spPr>
          <a:xfrm>
            <a:off x="1081454" y="729763"/>
            <a:ext cx="9038492" cy="5078313"/>
          </a:xfrm>
          <a:prstGeom prst="rect">
            <a:avLst/>
          </a:prstGeom>
          <a:noFill/>
        </p:spPr>
        <p:txBody>
          <a:bodyPr wrap="square" rtlCol="0">
            <a:spAutoFit/>
          </a:bodyPr>
          <a:lstStyle/>
          <a:p>
            <a:r>
              <a:rPr lang="en-US" dirty="0"/>
              <a:t>Collected the following types of data:-</a:t>
            </a:r>
          </a:p>
          <a:p>
            <a:endParaRPr lang="en-US" dirty="0"/>
          </a:p>
          <a:p>
            <a:pPr marL="342900" indent="-342900">
              <a:buFont typeface="Arial" panose="020B0604020202020204" pitchFamily="34" charset="0"/>
              <a:buChar char="•"/>
            </a:pPr>
            <a:r>
              <a:rPr lang="en-US" dirty="0"/>
              <a:t>Crypto Compare (cryptocompare.com)</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Bitcoin Data Quandl (Quand.com)</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Google Trends using </a:t>
            </a:r>
            <a:r>
              <a:rPr lang="en-US" dirty="0" err="1"/>
              <a:t>Pytrends</a:t>
            </a:r>
            <a:r>
              <a:rPr lang="en-US" dirty="0"/>
              <a:t> API</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Twitter data using API</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Stock Market Prices (finance.yahoo.com)</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Commodity Prices (kitco.com)</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Oil Prices (eia.gov)</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Reddit Metrics (redditmetrics.com)</a:t>
            </a:r>
          </a:p>
          <a:p>
            <a:endParaRPr lang="en-US" dirty="0"/>
          </a:p>
        </p:txBody>
      </p:sp>
    </p:spTree>
    <p:extLst>
      <p:ext uri="{BB962C8B-B14F-4D97-AF65-F5344CB8AC3E}">
        <p14:creationId xmlns:p14="http://schemas.microsoft.com/office/powerpoint/2010/main" val="1288559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5588EE-0917-47E5-A741-E71EE4A65757}"/>
              </a:ext>
            </a:extLst>
          </p:cNvPr>
          <p:cNvPicPr>
            <a:picLocks noChangeAspect="1"/>
          </p:cNvPicPr>
          <p:nvPr/>
        </p:nvPicPr>
        <p:blipFill>
          <a:blip r:embed="rId2"/>
          <a:stretch>
            <a:fillRect/>
          </a:stretch>
        </p:blipFill>
        <p:spPr>
          <a:xfrm>
            <a:off x="-263768" y="501160"/>
            <a:ext cx="6629400" cy="2453421"/>
          </a:xfrm>
          <a:prstGeom prst="rect">
            <a:avLst/>
          </a:prstGeom>
        </p:spPr>
      </p:pic>
      <p:pic>
        <p:nvPicPr>
          <p:cNvPr id="6" name="Picture 5">
            <a:extLst>
              <a:ext uri="{FF2B5EF4-FFF2-40B4-BE49-F238E27FC236}">
                <a16:creationId xmlns:a16="http://schemas.microsoft.com/office/drawing/2014/main" id="{87F3EF0D-E7E1-4B95-967D-F1BBD65BBE5C}"/>
              </a:ext>
            </a:extLst>
          </p:cNvPr>
          <p:cNvPicPr>
            <a:picLocks noChangeAspect="1"/>
          </p:cNvPicPr>
          <p:nvPr/>
        </p:nvPicPr>
        <p:blipFill>
          <a:blip r:embed="rId3"/>
          <a:stretch>
            <a:fillRect/>
          </a:stretch>
        </p:blipFill>
        <p:spPr>
          <a:xfrm>
            <a:off x="-263767" y="2892669"/>
            <a:ext cx="6708530" cy="3165232"/>
          </a:xfrm>
          <a:prstGeom prst="rect">
            <a:avLst/>
          </a:prstGeom>
        </p:spPr>
      </p:pic>
      <p:pic>
        <p:nvPicPr>
          <p:cNvPr id="8" name="Picture 7">
            <a:extLst>
              <a:ext uri="{FF2B5EF4-FFF2-40B4-BE49-F238E27FC236}">
                <a16:creationId xmlns:a16="http://schemas.microsoft.com/office/drawing/2014/main" id="{E5030A3E-2F34-4CE0-82CF-177D5AC5004D}"/>
              </a:ext>
            </a:extLst>
          </p:cNvPr>
          <p:cNvPicPr>
            <a:picLocks noChangeAspect="1"/>
          </p:cNvPicPr>
          <p:nvPr/>
        </p:nvPicPr>
        <p:blipFill>
          <a:blip r:embed="rId4"/>
          <a:stretch>
            <a:fillRect/>
          </a:stretch>
        </p:blipFill>
        <p:spPr>
          <a:xfrm>
            <a:off x="6163056" y="501160"/>
            <a:ext cx="6028944" cy="1970549"/>
          </a:xfrm>
          <a:prstGeom prst="rect">
            <a:avLst/>
          </a:prstGeom>
        </p:spPr>
      </p:pic>
      <p:pic>
        <p:nvPicPr>
          <p:cNvPr id="10" name="Picture 9">
            <a:extLst>
              <a:ext uri="{FF2B5EF4-FFF2-40B4-BE49-F238E27FC236}">
                <a16:creationId xmlns:a16="http://schemas.microsoft.com/office/drawing/2014/main" id="{E2CB043F-1246-424E-A075-4A04D5DD2BD5}"/>
              </a:ext>
            </a:extLst>
          </p:cNvPr>
          <p:cNvPicPr>
            <a:picLocks noChangeAspect="1"/>
          </p:cNvPicPr>
          <p:nvPr/>
        </p:nvPicPr>
        <p:blipFill>
          <a:blip r:embed="rId5"/>
          <a:stretch>
            <a:fillRect/>
          </a:stretch>
        </p:blipFill>
        <p:spPr>
          <a:xfrm>
            <a:off x="6163056" y="2398470"/>
            <a:ext cx="6117336" cy="3746298"/>
          </a:xfrm>
          <a:prstGeom prst="rect">
            <a:avLst/>
          </a:prstGeom>
        </p:spPr>
      </p:pic>
      <p:sp>
        <p:nvSpPr>
          <p:cNvPr id="7" name="TextBox 6">
            <a:extLst>
              <a:ext uri="{FF2B5EF4-FFF2-40B4-BE49-F238E27FC236}">
                <a16:creationId xmlns:a16="http://schemas.microsoft.com/office/drawing/2014/main" id="{801710DC-DD0B-4E2C-A790-6F3C0FF1AC3D}"/>
              </a:ext>
            </a:extLst>
          </p:cNvPr>
          <p:cNvSpPr txBox="1"/>
          <p:nvPr/>
        </p:nvSpPr>
        <p:spPr>
          <a:xfrm>
            <a:off x="861646" y="49028"/>
            <a:ext cx="9741877" cy="523220"/>
          </a:xfrm>
          <a:prstGeom prst="rect">
            <a:avLst/>
          </a:prstGeom>
          <a:noFill/>
        </p:spPr>
        <p:txBody>
          <a:bodyPr wrap="square" rtlCol="0">
            <a:spAutoFit/>
          </a:bodyPr>
          <a:lstStyle/>
          <a:p>
            <a:pPr algn="ctr"/>
            <a:r>
              <a:rPr lang="en-US" sz="2800" b="1" dirty="0"/>
              <a:t>EXPLORATORY</a:t>
            </a:r>
          </a:p>
        </p:txBody>
      </p:sp>
    </p:spTree>
    <p:extLst>
      <p:ext uri="{BB962C8B-B14F-4D97-AF65-F5344CB8AC3E}">
        <p14:creationId xmlns:p14="http://schemas.microsoft.com/office/powerpoint/2010/main" val="3183975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C9BF44A-D146-4575-910F-5FE673377845}"/>
              </a:ext>
            </a:extLst>
          </p:cNvPr>
          <p:cNvSpPr/>
          <p:nvPr/>
        </p:nvSpPr>
        <p:spPr>
          <a:xfrm>
            <a:off x="1538654" y="918824"/>
            <a:ext cx="2268415" cy="712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Reddit/Tweets</a:t>
            </a:r>
          </a:p>
        </p:txBody>
      </p:sp>
      <p:sp>
        <p:nvSpPr>
          <p:cNvPr id="4" name="Rectangle 3">
            <a:extLst>
              <a:ext uri="{FF2B5EF4-FFF2-40B4-BE49-F238E27FC236}">
                <a16:creationId xmlns:a16="http://schemas.microsoft.com/office/drawing/2014/main" id="{38CB9D88-1BFF-406D-9199-CC2196161EC8}"/>
              </a:ext>
            </a:extLst>
          </p:cNvPr>
          <p:cNvSpPr/>
          <p:nvPr/>
        </p:nvSpPr>
        <p:spPr>
          <a:xfrm>
            <a:off x="4979372" y="921760"/>
            <a:ext cx="2268415" cy="712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Tokenizing</a:t>
            </a:r>
          </a:p>
        </p:txBody>
      </p:sp>
      <p:sp>
        <p:nvSpPr>
          <p:cNvPr id="5" name="Rectangle 4">
            <a:extLst>
              <a:ext uri="{FF2B5EF4-FFF2-40B4-BE49-F238E27FC236}">
                <a16:creationId xmlns:a16="http://schemas.microsoft.com/office/drawing/2014/main" id="{6A774E83-F1C3-4082-906D-DBAA573D89D4}"/>
              </a:ext>
            </a:extLst>
          </p:cNvPr>
          <p:cNvSpPr/>
          <p:nvPr/>
        </p:nvSpPr>
        <p:spPr>
          <a:xfrm>
            <a:off x="8560773" y="915904"/>
            <a:ext cx="2268415" cy="712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Sentiment Analysis</a:t>
            </a:r>
          </a:p>
        </p:txBody>
      </p:sp>
      <p:sp>
        <p:nvSpPr>
          <p:cNvPr id="6" name="TextBox 5">
            <a:extLst>
              <a:ext uri="{FF2B5EF4-FFF2-40B4-BE49-F238E27FC236}">
                <a16:creationId xmlns:a16="http://schemas.microsoft.com/office/drawing/2014/main" id="{D8AAC343-2123-4FF5-A7F5-F461F034E459}"/>
              </a:ext>
            </a:extLst>
          </p:cNvPr>
          <p:cNvSpPr txBox="1"/>
          <p:nvPr/>
        </p:nvSpPr>
        <p:spPr>
          <a:xfrm>
            <a:off x="2294791" y="237392"/>
            <a:ext cx="6418385" cy="584775"/>
          </a:xfrm>
          <a:prstGeom prst="rect">
            <a:avLst/>
          </a:prstGeom>
          <a:noFill/>
        </p:spPr>
        <p:txBody>
          <a:bodyPr wrap="square" rtlCol="0">
            <a:spAutoFit/>
          </a:bodyPr>
          <a:lstStyle/>
          <a:p>
            <a:pPr algn="ctr"/>
            <a:r>
              <a:rPr lang="en-US" sz="3200" b="1" u="sng" dirty="0"/>
              <a:t>DATA PRE-PROCESSING </a:t>
            </a:r>
          </a:p>
        </p:txBody>
      </p:sp>
      <p:sp>
        <p:nvSpPr>
          <p:cNvPr id="7" name="Arrow: Right 6">
            <a:extLst>
              <a:ext uri="{FF2B5EF4-FFF2-40B4-BE49-F238E27FC236}">
                <a16:creationId xmlns:a16="http://schemas.microsoft.com/office/drawing/2014/main" id="{1B3D6366-247F-41E9-A8CB-B66CEFF2CF28}"/>
              </a:ext>
            </a:extLst>
          </p:cNvPr>
          <p:cNvSpPr/>
          <p:nvPr/>
        </p:nvSpPr>
        <p:spPr>
          <a:xfrm>
            <a:off x="3868621" y="1037500"/>
            <a:ext cx="978408" cy="484632"/>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A47974F4-A568-4FB5-987E-50674D644123}"/>
              </a:ext>
            </a:extLst>
          </p:cNvPr>
          <p:cNvSpPr/>
          <p:nvPr/>
        </p:nvSpPr>
        <p:spPr>
          <a:xfrm>
            <a:off x="7414850" y="1049228"/>
            <a:ext cx="978408" cy="484632"/>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5A61976-D28B-414B-B303-A6E591523EE2}"/>
              </a:ext>
            </a:extLst>
          </p:cNvPr>
          <p:cNvSpPr/>
          <p:nvPr/>
        </p:nvSpPr>
        <p:spPr>
          <a:xfrm>
            <a:off x="1550382" y="1888909"/>
            <a:ext cx="2268415" cy="712105"/>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Google Trends</a:t>
            </a:r>
          </a:p>
        </p:txBody>
      </p:sp>
      <p:sp>
        <p:nvSpPr>
          <p:cNvPr id="10" name="Rectangle 9">
            <a:extLst>
              <a:ext uri="{FF2B5EF4-FFF2-40B4-BE49-F238E27FC236}">
                <a16:creationId xmlns:a16="http://schemas.microsoft.com/office/drawing/2014/main" id="{2D4F5C73-A767-4A2F-A198-C07306B4ED0F}"/>
              </a:ext>
            </a:extLst>
          </p:cNvPr>
          <p:cNvSpPr/>
          <p:nvPr/>
        </p:nvSpPr>
        <p:spPr>
          <a:xfrm>
            <a:off x="4991100" y="1891845"/>
            <a:ext cx="2268415" cy="712105"/>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 Frequency</a:t>
            </a:r>
          </a:p>
        </p:txBody>
      </p:sp>
      <p:sp>
        <p:nvSpPr>
          <p:cNvPr id="11" name="Rectangle 10">
            <a:extLst>
              <a:ext uri="{FF2B5EF4-FFF2-40B4-BE49-F238E27FC236}">
                <a16:creationId xmlns:a16="http://schemas.microsoft.com/office/drawing/2014/main" id="{39DE653E-5164-4D07-9201-C8C34B59D5D5}"/>
              </a:ext>
            </a:extLst>
          </p:cNvPr>
          <p:cNvSpPr/>
          <p:nvPr/>
        </p:nvSpPr>
        <p:spPr>
          <a:xfrm>
            <a:off x="8554912" y="1888908"/>
            <a:ext cx="2268415" cy="712105"/>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Merge</a:t>
            </a:r>
          </a:p>
        </p:txBody>
      </p:sp>
      <p:sp>
        <p:nvSpPr>
          <p:cNvPr id="12" name="Arrow: Right 11">
            <a:extLst>
              <a:ext uri="{FF2B5EF4-FFF2-40B4-BE49-F238E27FC236}">
                <a16:creationId xmlns:a16="http://schemas.microsoft.com/office/drawing/2014/main" id="{252807B3-A841-4254-B337-417C7F274139}"/>
              </a:ext>
            </a:extLst>
          </p:cNvPr>
          <p:cNvSpPr/>
          <p:nvPr/>
        </p:nvSpPr>
        <p:spPr>
          <a:xfrm>
            <a:off x="3880349" y="2007585"/>
            <a:ext cx="978408" cy="484632"/>
          </a:xfrm>
          <a:prstGeom prst="rightArrow">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DECC7DF5-F858-4296-A286-92844847A34D}"/>
              </a:ext>
            </a:extLst>
          </p:cNvPr>
          <p:cNvSpPr/>
          <p:nvPr/>
        </p:nvSpPr>
        <p:spPr>
          <a:xfrm>
            <a:off x="7426578" y="2019313"/>
            <a:ext cx="978408" cy="484632"/>
          </a:xfrm>
          <a:prstGeom prst="rightArrow">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4FB34EB-C6E1-4DB6-80ED-0D08D2A6211E}"/>
              </a:ext>
            </a:extLst>
          </p:cNvPr>
          <p:cNvSpPr/>
          <p:nvPr/>
        </p:nvSpPr>
        <p:spPr>
          <a:xfrm>
            <a:off x="1541588" y="2724171"/>
            <a:ext cx="2268415" cy="71210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CoinDesk</a:t>
            </a:r>
            <a:r>
              <a:rPr lang="en-US" dirty="0"/>
              <a:t> API	</a:t>
            </a:r>
          </a:p>
        </p:txBody>
      </p:sp>
      <p:sp>
        <p:nvSpPr>
          <p:cNvPr id="15" name="Rectangle 14">
            <a:extLst>
              <a:ext uri="{FF2B5EF4-FFF2-40B4-BE49-F238E27FC236}">
                <a16:creationId xmlns:a16="http://schemas.microsoft.com/office/drawing/2014/main" id="{0162CDD4-51FC-4B10-8852-28B499DB4E8E}"/>
              </a:ext>
            </a:extLst>
          </p:cNvPr>
          <p:cNvSpPr/>
          <p:nvPr/>
        </p:nvSpPr>
        <p:spPr>
          <a:xfrm>
            <a:off x="4982306" y="2727107"/>
            <a:ext cx="2268415" cy="71210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Bitcoin Price</a:t>
            </a:r>
          </a:p>
        </p:txBody>
      </p:sp>
      <p:sp>
        <p:nvSpPr>
          <p:cNvPr id="16" name="Rectangle 15">
            <a:extLst>
              <a:ext uri="{FF2B5EF4-FFF2-40B4-BE49-F238E27FC236}">
                <a16:creationId xmlns:a16="http://schemas.microsoft.com/office/drawing/2014/main" id="{CC12A3BD-DED0-4828-B3C1-84427A8677B4}"/>
              </a:ext>
            </a:extLst>
          </p:cNvPr>
          <p:cNvSpPr/>
          <p:nvPr/>
        </p:nvSpPr>
        <p:spPr>
          <a:xfrm>
            <a:off x="8563707" y="2721251"/>
            <a:ext cx="2268415" cy="71210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Merge</a:t>
            </a:r>
          </a:p>
        </p:txBody>
      </p:sp>
      <p:sp>
        <p:nvSpPr>
          <p:cNvPr id="17" name="Arrow: Right 16">
            <a:extLst>
              <a:ext uri="{FF2B5EF4-FFF2-40B4-BE49-F238E27FC236}">
                <a16:creationId xmlns:a16="http://schemas.microsoft.com/office/drawing/2014/main" id="{771A7BC9-6BB9-474A-84D2-585BDC209684}"/>
              </a:ext>
            </a:extLst>
          </p:cNvPr>
          <p:cNvSpPr/>
          <p:nvPr/>
        </p:nvSpPr>
        <p:spPr>
          <a:xfrm>
            <a:off x="3871555" y="2842847"/>
            <a:ext cx="978408" cy="484632"/>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8D6AABC6-AD6F-4288-A31F-54F9B2FF18E2}"/>
              </a:ext>
            </a:extLst>
          </p:cNvPr>
          <p:cNvSpPr/>
          <p:nvPr/>
        </p:nvSpPr>
        <p:spPr>
          <a:xfrm>
            <a:off x="7417784" y="2854575"/>
            <a:ext cx="978408" cy="484632"/>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E5BB775-3B2A-4DEB-99B3-6211239049E0}"/>
              </a:ext>
            </a:extLst>
          </p:cNvPr>
          <p:cNvSpPr/>
          <p:nvPr/>
        </p:nvSpPr>
        <p:spPr>
          <a:xfrm>
            <a:off x="1541585" y="3594615"/>
            <a:ext cx="2268415" cy="104186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Stock Market</a:t>
            </a:r>
          </a:p>
          <a:p>
            <a:pPr algn="ctr"/>
            <a:r>
              <a:rPr lang="en-US" dirty="0"/>
              <a:t>Commodity</a:t>
            </a:r>
          </a:p>
          <a:p>
            <a:pPr algn="ctr"/>
            <a:r>
              <a:rPr lang="en-US" dirty="0"/>
              <a:t>Oil</a:t>
            </a:r>
          </a:p>
        </p:txBody>
      </p:sp>
      <p:sp>
        <p:nvSpPr>
          <p:cNvPr id="20" name="Rectangle 19">
            <a:extLst>
              <a:ext uri="{FF2B5EF4-FFF2-40B4-BE49-F238E27FC236}">
                <a16:creationId xmlns:a16="http://schemas.microsoft.com/office/drawing/2014/main" id="{B510A893-EE64-484C-88B7-F0B4095D6C5B}"/>
              </a:ext>
            </a:extLst>
          </p:cNvPr>
          <p:cNvSpPr/>
          <p:nvPr/>
        </p:nvSpPr>
        <p:spPr>
          <a:xfrm>
            <a:off x="4982303" y="3597551"/>
            <a:ext cx="2268415" cy="103893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Stock Prices</a:t>
            </a:r>
          </a:p>
          <a:p>
            <a:pPr algn="ctr"/>
            <a:r>
              <a:rPr lang="en-US" dirty="0"/>
              <a:t>Commodity Prices</a:t>
            </a:r>
          </a:p>
          <a:p>
            <a:pPr algn="ctr"/>
            <a:r>
              <a:rPr lang="en-US" dirty="0"/>
              <a:t>Oil Prices</a:t>
            </a:r>
          </a:p>
        </p:txBody>
      </p:sp>
      <p:sp>
        <p:nvSpPr>
          <p:cNvPr id="21" name="Rectangle 20">
            <a:extLst>
              <a:ext uri="{FF2B5EF4-FFF2-40B4-BE49-F238E27FC236}">
                <a16:creationId xmlns:a16="http://schemas.microsoft.com/office/drawing/2014/main" id="{BFAFC400-3E22-4EDD-B155-4EA000E1F927}"/>
              </a:ext>
            </a:extLst>
          </p:cNvPr>
          <p:cNvSpPr/>
          <p:nvPr/>
        </p:nvSpPr>
        <p:spPr>
          <a:xfrm>
            <a:off x="8563704" y="3591695"/>
            <a:ext cx="2268415" cy="71210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Merge</a:t>
            </a:r>
          </a:p>
        </p:txBody>
      </p:sp>
      <p:sp>
        <p:nvSpPr>
          <p:cNvPr id="22" name="Arrow: Right 21">
            <a:extLst>
              <a:ext uri="{FF2B5EF4-FFF2-40B4-BE49-F238E27FC236}">
                <a16:creationId xmlns:a16="http://schemas.microsoft.com/office/drawing/2014/main" id="{79F2C51C-787E-47EE-B8E9-55035345B585}"/>
              </a:ext>
            </a:extLst>
          </p:cNvPr>
          <p:cNvSpPr/>
          <p:nvPr/>
        </p:nvSpPr>
        <p:spPr>
          <a:xfrm>
            <a:off x="3871552" y="3713291"/>
            <a:ext cx="978408" cy="484632"/>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C267084F-32D4-4D76-95F6-528845CF5BE2}"/>
              </a:ext>
            </a:extLst>
          </p:cNvPr>
          <p:cNvSpPr/>
          <p:nvPr/>
        </p:nvSpPr>
        <p:spPr>
          <a:xfrm>
            <a:off x="7417781" y="3725019"/>
            <a:ext cx="978408" cy="484632"/>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8EAF5F4-E215-4891-82E3-2A48D7C113EC}"/>
              </a:ext>
            </a:extLst>
          </p:cNvPr>
          <p:cNvSpPr/>
          <p:nvPr/>
        </p:nvSpPr>
        <p:spPr>
          <a:xfrm>
            <a:off x="8554913" y="5271022"/>
            <a:ext cx="2268415" cy="7121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Vector</a:t>
            </a:r>
          </a:p>
        </p:txBody>
      </p:sp>
      <p:sp>
        <p:nvSpPr>
          <p:cNvPr id="29" name="Arrow: Down 28">
            <a:extLst>
              <a:ext uri="{FF2B5EF4-FFF2-40B4-BE49-F238E27FC236}">
                <a16:creationId xmlns:a16="http://schemas.microsoft.com/office/drawing/2014/main" id="{74C4A477-B73F-4272-9B31-82CB402CF894}"/>
              </a:ext>
            </a:extLst>
          </p:cNvPr>
          <p:cNvSpPr/>
          <p:nvPr/>
        </p:nvSpPr>
        <p:spPr>
          <a:xfrm>
            <a:off x="9478102" y="4453331"/>
            <a:ext cx="448414" cy="641790"/>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899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1335A8-1FEF-40A1-B19A-5AAA7AE97E97}"/>
              </a:ext>
            </a:extLst>
          </p:cNvPr>
          <p:cNvSpPr txBox="1"/>
          <p:nvPr/>
        </p:nvSpPr>
        <p:spPr>
          <a:xfrm>
            <a:off x="1000858" y="1573822"/>
            <a:ext cx="10067192" cy="1754326"/>
          </a:xfrm>
          <a:prstGeom prst="rect">
            <a:avLst/>
          </a:prstGeom>
          <a:noFill/>
        </p:spPr>
        <p:txBody>
          <a:bodyPr wrap="square" rtlCol="0">
            <a:spAutoFit/>
          </a:bodyPr>
          <a:lstStyle/>
          <a:p>
            <a:r>
              <a:rPr lang="en-US" dirty="0"/>
              <a:t>Two types of models:</a:t>
            </a:r>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Traditional time-series ARIMA model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Deep Learning Model</a:t>
            </a:r>
          </a:p>
        </p:txBody>
      </p:sp>
      <p:sp>
        <p:nvSpPr>
          <p:cNvPr id="5" name="TextBox 4">
            <a:extLst>
              <a:ext uri="{FF2B5EF4-FFF2-40B4-BE49-F238E27FC236}">
                <a16:creationId xmlns:a16="http://schemas.microsoft.com/office/drawing/2014/main" id="{5994C129-2746-42B3-90E1-B3E4AA938246}"/>
              </a:ext>
            </a:extLst>
          </p:cNvPr>
          <p:cNvSpPr txBox="1"/>
          <p:nvPr/>
        </p:nvSpPr>
        <p:spPr>
          <a:xfrm>
            <a:off x="861646" y="128156"/>
            <a:ext cx="9741877" cy="523220"/>
          </a:xfrm>
          <a:prstGeom prst="rect">
            <a:avLst/>
          </a:prstGeom>
          <a:noFill/>
        </p:spPr>
        <p:txBody>
          <a:bodyPr wrap="square" rtlCol="0">
            <a:spAutoFit/>
          </a:bodyPr>
          <a:lstStyle/>
          <a:p>
            <a:pPr algn="ctr"/>
            <a:r>
              <a:rPr lang="en-US" sz="2800" b="1" dirty="0"/>
              <a:t>PREDICTIVE ANALYSIS</a:t>
            </a:r>
          </a:p>
        </p:txBody>
      </p:sp>
    </p:spTree>
    <p:extLst>
      <p:ext uri="{BB962C8B-B14F-4D97-AF65-F5344CB8AC3E}">
        <p14:creationId xmlns:p14="http://schemas.microsoft.com/office/powerpoint/2010/main" val="3571064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1335A8-1FEF-40A1-B19A-5AAA7AE97E97}"/>
              </a:ext>
            </a:extLst>
          </p:cNvPr>
          <p:cNvSpPr txBox="1"/>
          <p:nvPr/>
        </p:nvSpPr>
        <p:spPr>
          <a:xfrm>
            <a:off x="956896" y="800100"/>
            <a:ext cx="10067192" cy="234641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Autoregressive Integrated Moving Average – Time Series Model</a:t>
            </a:r>
          </a:p>
          <a:p>
            <a:pPr marL="285750" indent="-285750">
              <a:lnSpc>
                <a:spcPct val="150000"/>
              </a:lnSpc>
              <a:buFont typeface="Arial" panose="020B0604020202020204" pitchFamily="34" charset="0"/>
              <a:buChar char="•"/>
            </a:pPr>
            <a:r>
              <a:rPr lang="en-US" sz="2000" dirty="0"/>
              <a:t>With lag = 24 </a:t>
            </a:r>
          </a:p>
          <a:p>
            <a:pPr marL="285750" indent="-285750">
              <a:lnSpc>
                <a:spcPct val="150000"/>
              </a:lnSpc>
              <a:buFont typeface="Arial" panose="020B0604020202020204" pitchFamily="34" charset="0"/>
              <a:buChar char="•"/>
            </a:pPr>
            <a:r>
              <a:rPr lang="en-US" sz="2000" dirty="0"/>
              <a:t>With difference order = 1 to make the series stationary</a:t>
            </a:r>
          </a:p>
          <a:p>
            <a:pPr marL="285750" indent="-285750">
              <a:lnSpc>
                <a:spcPct val="150000"/>
              </a:lnSpc>
              <a:buFont typeface="Arial" panose="020B0604020202020204" pitchFamily="34" charset="0"/>
              <a:buChar char="•"/>
            </a:pPr>
            <a:r>
              <a:rPr lang="en-US" sz="2000" dirty="0"/>
              <a:t>With moving average =1</a:t>
            </a:r>
          </a:p>
          <a:p>
            <a:pPr marL="285750" indent="-285750">
              <a:lnSpc>
                <a:spcPct val="150000"/>
              </a:lnSpc>
              <a:buFont typeface="Arial" panose="020B0604020202020204" pitchFamily="34" charset="0"/>
              <a:buChar char="•"/>
            </a:pPr>
            <a:r>
              <a:rPr lang="en-US" sz="2000" dirty="0"/>
              <a:t>Train/Test:  70/30</a:t>
            </a:r>
          </a:p>
        </p:txBody>
      </p:sp>
      <p:sp>
        <p:nvSpPr>
          <p:cNvPr id="4" name="TextBox 3">
            <a:extLst>
              <a:ext uri="{FF2B5EF4-FFF2-40B4-BE49-F238E27FC236}">
                <a16:creationId xmlns:a16="http://schemas.microsoft.com/office/drawing/2014/main" id="{5953ADFD-BFEF-4EA9-A71E-B7BB7DA336E3}"/>
              </a:ext>
            </a:extLst>
          </p:cNvPr>
          <p:cNvSpPr txBox="1"/>
          <p:nvPr/>
        </p:nvSpPr>
        <p:spPr>
          <a:xfrm>
            <a:off x="1995853" y="128156"/>
            <a:ext cx="6576646" cy="523220"/>
          </a:xfrm>
          <a:prstGeom prst="rect">
            <a:avLst/>
          </a:prstGeom>
          <a:noFill/>
        </p:spPr>
        <p:txBody>
          <a:bodyPr wrap="square" rtlCol="0">
            <a:spAutoFit/>
          </a:bodyPr>
          <a:lstStyle/>
          <a:p>
            <a:pPr algn="ctr"/>
            <a:r>
              <a:rPr lang="en-US" sz="2800" b="1" dirty="0"/>
              <a:t>ARIMA</a:t>
            </a:r>
            <a:r>
              <a:rPr lang="en-US" b="1" dirty="0"/>
              <a:t> </a:t>
            </a:r>
            <a:r>
              <a:rPr lang="en-US" sz="2800" b="1" dirty="0"/>
              <a:t>MODEL</a:t>
            </a:r>
          </a:p>
        </p:txBody>
      </p:sp>
      <p:graphicFrame>
        <p:nvGraphicFramePr>
          <p:cNvPr id="6" name="Table 5">
            <a:extLst>
              <a:ext uri="{FF2B5EF4-FFF2-40B4-BE49-F238E27FC236}">
                <a16:creationId xmlns:a16="http://schemas.microsoft.com/office/drawing/2014/main" id="{EB96F1E9-D11F-4E97-AB46-352A9B3A5F1D}"/>
              </a:ext>
            </a:extLst>
          </p:cNvPr>
          <p:cNvGraphicFramePr>
            <a:graphicFrameLocks noGrp="1"/>
          </p:cNvGraphicFramePr>
          <p:nvPr>
            <p:extLst>
              <p:ext uri="{D42A27DB-BD31-4B8C-83A1-F6EECF244321}">
                <p14:modId xmlns:p14="http://schemas.microsoft.com/office/powerpoint/2010/main" val="324591329"/>
              </p:ext>
            </p:extLst>
          </p:nvPr>
        </p:nvGraphicFramePr>
        <p:xfrm>
          <a:off x="1143978" y="3506824"/>
          <a:ext cx="5239239" cy="1236980"/>
        </p:xfrm>
        <a:graphic>
          <a:graphicData uri="http://schemas.openxmlformats.org/drawingml/2006/table">
            <a:tbl>
              <a:tblPr firstRow="1" bandRow="1">
                <a:tableStyleId>{7DF18680-E054-41AD-8BC1-D1AEF772440D}</a:tableStyleId>
              </a:tblPr>
              <a:tblGrid>
                <a:gridCol w="1746413">
                  <a:extLst>
                    <a:ext uri="{9D8B030D-6E8A-4147-A177-3AD203B41FA5}">
                      <a16:colId xmlns:a16="http://schemas.microsoft.com/office/drawing/2014/main" val="253218422"/>
                    </a:ext>
                  </a:extLst>
                </a:gridCol>
                <a:gridCol w="1746413">
                  <a:extLst>
                    <a:ext uri="{9D8B030D-6E8A-4147-A177-3AD203B41FA5}">
                      <a16:colId xmlns:a16="http://schemas.microsoft.com/office/drawing/2014/main" val="1076064275"/>
                    </a:ext>
                  </a:extLst>
                </a:gridCol>
                <a:gridCol w="1746413">
                  <a:extLst>
                    <a:ext uri="{9D8B030D-6E8A-4147-A177-3AD203B41FA5}">
                      <a16:colId xmlns:a16="http://schemas.microsoft.com/office/drawing/2014/main" val="3678428758"/>
                    </a:ext>
                  </a:extLst>
                </a:gridCol>
              </a:tblGrid>
              <a:tr h="370840">
                <a:tc>
                  <a:txBody>
                    <a:bodyPr/>
                    <a:lstStyle/>
                    <a:p>
                      <a:pPr algn="ctr" fontAlgn="b"/>
                      <a:r>
                        <a:rPr lang="en-US" sz="1600" b="1" i="0" u="none" strike="noStrike" dirty="0">
                          <a:solidFill>
                            <a:srgbClr val="000000"/>
                          </a:solidFill>
                          <a:effectLst/>
                          <a:latin typeface="Calibri" panose="020F0502020204030204" pitchFamily="34" charset="0"/>
                        </a:rPr>
                        <a:t>Steps</a:t>
                      </a:r>
                    </a:p>
                  </a:txBody>
                  <a:tcPr marL="7620" marR="7620" marT="7620" marB="0"/>
                </a:tc>
                <a:tc>
                  <a:txBody>
                    <a:bodyPr/>
                    <a:lstStyle/>
                    <a:p>
                      <a:pPr algn="ctr" fontAlgn="b"/>
                      <a:r>
                        <a:rPr lang="en-US" sz="1600" b="1" i="0" u="none" strike="noStrike" dirty="0">
                          <a:solidFill>
                            <a:srgbClr val="000000"/>
                          </a:solidFill>
                          <a:effectLst/>
                          <a:latin typeface="Calibri" panose="020F0502020204030204" pitchFamily="34" charset="0"/>
                        </a:rPr>
                        <a:t>Exogeneous Variables</a:t>
                      </a:r>
                    </a:p>
                  </a:txBody>
                  <a:tcPr marL="7620" marR="7620" marT="7620" marB="0"/>
                </a:tc>
                <a:tc>
                  <a:txBody>
                    <a:bodyPr/>
                    <a:lstStyle/>
                    <a:p>
                      <a:pPr algn="ctr" fontAlgn="b"/>
                      <a:r>
                        <a:rPr lang="en-US" sz="1600" b="1" i="0" u="none" strike="noStrike" dirty="0">
                          <a:solidFill>
                            <a:srgbClr val="000000"/>
                          </a:solidFill>
                          <a:effectLst/>
                          <a:latin typeface="Calibri" panose="020F0502020204030204" pitchFamily="34" charset="0"/>
                        </a:rPr>
                        <a:t>MSE</a:t>
                      </a:r>
                    </a:p>
                  </a:txBody>
                  <a:tcPr marL="7620" marR="7620" marT="7620" marB="0"/>
                </a:tc>
                <a:extLst>
                  <a:ext uri="{0D108BD9-81ED-4DB2-BD59-A6C34878D82A}">
                    <a16:rowId xmlns:a16="http://schemas.microsoft.com/office/drawing/2014/main" val="641835581"/>
                  </a:ext>
                </a:extLst>
              </a:tr>
              <a:tr h="370840">
                <a:tc>
                  <a:txBody>
                    <a:bodyPr/>
                    <a:lstStyle/>
                    <a:p>
                      <a:pPr algn="ctr" fontAlgn="b"/>
                      <a:r>
                        <a:rPr lang="en-US" sz="1600" b="1" i="0" u="none" strike="noStrike" dirty="0">
                          <a:solidFill>
                            <a:srgbClr val="000000"/>
                          </a:solidFill>
                          <a:effectLst/>
                          <a:latin typeface="Calibri" panose="020F0502020204030204" pitchFamily="34" charset="0"/>
                        </a:rPr>
                        <a:t>1 -100</a:t>
                      </a:r>
                    </a:p>
                  </a:txBody>
                  <a:tcPr marL="7620" marR="7620" marT="7620" marB="0"/>
                </a:tc>
                <a:tc>
                  <a:txBody>
                    <a:bodyPr/>
                    <a:lstStyle/>
                    <a:p>
                      <a:pPr algn="ctr" fontAlgn="b"/>
                      <a:r>
                        <a:rPr lang="en-US" sz="1600" b="1" i="0" u="none" strike="noStrike">
                          <a:solidFill>
                            <a:srgbClr val="000000"/>
                          </a:solidFill>
                          <a:effectLst/>
                          <a:latin typeface="Calibri" panose="020F0502020204030204" pitchFamily="34" charset="0"/>
                        </a:rPr>
                        <a:t>6</a:t>
                      </a:r>
                    </a:p>
                  </a:txBody>
                  <a:tcPr marL="7620" marR="7620" marT="7620" marB="0"/>
                </a:tc>
                <a:tc>
                  <a:txBody>
                    <a:bodyPr/>
                    <a:lstStyle/>
                    <a:p>
                      <a:pPr algn="ctr" fontAlgn="b"/>
                      <a:r>
                        <a:rPr lang="en-US" sz="1600" b="1" i="0" u="none" strike="noStrike" dirty="0">
                          <a:solidFill>
                            <a:srgbClr val="000000"/>
                          </a:solidFill>
                          <a:effectLst/>
                          <a:latin typeface="Calibri" panose="020F0502020204030204" pitchFamily="34" charset="0"/>
                        </a:rPr>
                        <a:t>0.000039</a:t>
                      </a:r>
                    </a:p>
                  </a:txBody>
                  <a:tcPr marL="7620" marR="7620" marT="7620" marB="0"/>
                </a:tc>
                <a:extLst>
                  <a:ext uri="{0D108BD9-81ED-4DB2-BD59-A6C34878D82A}">
                    <a16:rowId xmlns:a16="http://schemas.microsoft.com/office/drawing/2014/main" val="1102783844"/>
                  </a:ext>
                </a:extLst>
              </a:tr>
              <a:tr h="370840">
                <a:tc>
                  <a:txBody>
                    <a:bodyPr/>
                    <a:lstStyle/>
                    <a:p>
                      <a:pPr algn="ctr" fontAlgn="b"/>
                      <a:r>
                        <a:rPr lang="en-US" sz="1600" b="1" i="0" u="none" strike="noStrike">
                          <a:solidFill>
                            <a:srgbClr val="000000"/>
                          </a:solidFill>
                          <a:effectLst/>
                          <a:latin typeface="Calibri" panose="020F0502020204030204" pitchFamily="34" charset="0"/>
                        </a:rPr>
                        <a:t>101-600</a:t>
                      </a:r>
                    </a:p>
                  </a:txBody>
                  <a:tcPr marL="7620" marR="7620" marT="7620" marB="0"/>
                </a:tc>
                <a:tc>
                  <a:txBody>
                    <a:bodyPr/>
                    <a:lstStyle/>
                    <a:p>
                      <a:pPr algn="ctr" fontAlgn="b"/>
                      <a:r>
                        <a:rPr lang="en-US" sz="1600" b="1" i="0" u="none" strike="noStrike" dirty="0">
                          <a:solidFill>
                            <a:srgbClr val="000000"/>
                          </a:solidFill>
                          <a:effectLst/>
                          <a:latin typeface="Calibri" panose="020F0502020204030204" pitchFamily="34" charset="0"/>
                        </a:rPr>
                        <a:t>6</a:t>
                      </a:r>
                    </a:p>
                  </a:txBody>
                  <a:tcPr marL="7620" marR="7620" marT="7620" marB="0"/>
                </a:tc>
                <a:tc>
                  <a:txBody>
                    <a:bodyPr/>
                    <a:lstStyle/>
                    <a:p>
                      <a:pPr algn="ctr" fontAlgn="b"/>
                      <a:r>
                        <a:rPr lang="en-US" sz="1600" b="1" i="0" u="none" strike="noStrike" dirty="0">
                          <a:solidFill>
                            <a:srgbClr val="000000"/>
                          </a:solidFill>
                          <a:effectLst/>
                          <a:latin typeface="Calibri" panose="020F0502020204030204" pitchFamily="34" charset="0"/>
                        </a:rPr>
                        <a:t>0.000918</a:t>
                      </a:r>
                    </a:p>
                  </a:txBody>
                  <a:tcPr marL="7620" marR="7620" marT="7620" marB="0"/>
                </a:tc>
                <a:extLst>
                  <a:ext uri="{0D108BD9-81ED-4DB2-BD59-A6C34878D82A}">
                    <a16:rowId xmlns:a16="http://schemas.microsoft.com/office/drawing/2014/main" val="3860351627"/>
                  </a:ext>
                </a:extLst>
              </a:tr>
            </a:tbl>
          </a:graphicData>
        </a:graphic>
      </p:graphicFrame>
      <p:graphicFrame>
        <p:nvGraphicFramePr>
          <p:cNvPr id="7" name="Table 6">
            <a:extLst>
              <a:ext uri="{FF2B5EF4-FFF2-40B4-BE49-F238E27FC236}">
                <a16:creationId xmlns:a16="http://schemas.microsoft.com/office/drawing/2014/main" id="{C47FA799-D281-4351-BBA6-BAE152C860F1}"/>
              </a:ext>
            </a:extLst>
          </p:cNvPr>
          <p:cNvGraphicFramePr>
            <a:graphicFrameLocks noGrp="1"/>
          </p:cNvGraphicFramePr>
          <p:nvPr>
            <p:extLst>
              <p:ext uri="{D42A27DB-BD31-4B8C-83A1-F6EECF244321}">
                <p14:modId xmlns:p14="http://schemas.microsoft.com/office/powerpoint/2010/main" val="3236816549"/>
              </p:ext>
            </p:extLst>
          </p:nvPr>
        </p:nvGraphicFramePr>
        <p:xfrm>
          <a:off x="6712436" y="3474592"/>
          <a:ext cx="5239239" cy="1236980"/>
        </p:xfrm>
        <a:graphic>
          <a:graphicData uri="http://schemas.openxmlformats.org/drawingml/2006/table">
            <a:tbl>
              <a:tblPr firstRow="1" bandRow="1">
                <a:tableStyleId>{7DF18680-E054-41AD-8BC1-D1AEF772440D}</a:tableStyleId>
              </a:tblPr>
              <a:tblGrid>
                <a:gridCol w="1746413">
                  <a:extLst>
                    <a:ext uri="{9D8B030D-6E8A-4147-A177-3AD203B41FA5}">
                      <a16:colId xmlns:a16="http://schemas.microsoft.com/office/drawing/2014/main" val="253218422"/>
                    </a:ext>
                  </a:extLst>
                </a:gridCol>
                <a:gridCol w="1746413">
                  <a:extLst>
                    <a:ext uri="{9D8B030D-6E8A-4147-A177-3AD203B41FA5}">
                      <a16:colId xmlns:a16="http://schemas.microsoft.com/office/drawing/2014/main" val="1076064275"/>
                    </a:ext>
                  </a:extLst>
                </a:gridCol>
                <a:gridCol w="1746413">
                  <a:extLst>
                    <a:ext uri="{9D8B030D-6E8A-4147-A177-3AD203B41FA5}">
                      <a16:colId xmlns:a16="http://schemas.microsoft.com/office/drawing/2014/main" val="3678428758"/>
                    </a:ext>
                  </a:extLst>
                </a:gridCol>
              </a:tblGrid>
              <a:tr h="370840">
                <a:tc>
                  <a:txBody>
                    <a:bodyPr/>
                    <a:lstStyle/>
                    <a:p>
                      <a:pPr algn="ctr" fontAlgn="b"/>
                      <a:r>
                        <a:rPr lang="en-US" sz="1600" b="1" i="0" u="none" strike="noStrike" dirty="0">
                          <a:solidFill>
                            <a:srgbClr val="000000"/>
                          </a:solidFill>
                          <a:effectLst/>
                          <a:latin typeface="Calibri" panose="020F0502020204030204" pitchFamily="34" charset="0"/>
                        </a:rPr>
                        <a:t>Steps</a:t>
                      </a:r>
                    </a:p>
                  </a:txBody>
                  <a:tcPr marL="7620" marR="7620" marT="7620" marB="0"/>
                </a:tc>
                <a:tc>
                  <a:txBody>
                    <a:bodyPr/>
                    <a:lstStyle/>
                    <a:p>
                      <a:pPr algn="ctr" fontAlgn="b"/>
                      <a:r>
                        <a:rPr lang="en-US" sz="1600" b="1" i="0" u="none" strike="noStrike" dirty="0">
                          <a:solidFill>
                            <a:srgbClr val="000000"/>
                          </a:solidFill>
                          <a:effectLst/>
                          <a:latin typeface="Calibri" panose="020F0502020204030204" pitchFamily="34" charset="0"/>
                        </a:rPr>
                        <a:t>Exogeneous Variables</a:t>
                      </a:r>
                    </a:p>
                  </a:txBody>
                  <a:tcPr marL="7620" marR="7620" marT="7620" marB="0"/>
                </a:tc>
                <a:tc>
                  <a:txBody>
                    <a:bodyPr/>
                    <a:lstStyle/>
                    <a:p>
                      <a:pPr algn="ctr" fontAlgn="b"/>
                      <a:r>
                        <a:rPr lang="en-US" sz="1600" b="1" i="0" u="none" strike="noStrike" dirty="0">
                          <a:solidFill>
                            <a:srgbClr val="000000"/>
                          </a:solidFill>
                          <a:effectLst/>
                          <a:latin typeface="Calibri" panose="020F0502020204030204" pitchFamily="34" charset="0"/>
                        </a:rPr>
                        <a:t>MSE</a:t>
                      </a:r>
                    </a:p>
                  </a:txBody>
                  <a:tcPr marL="7620" marR="7620" marT="7620" marB="0"/>
                </a:tc>
                <a:extLst>
                  <a:ext uri="{0D108BD9-81ED-4DB2-BD59-A6C34878D82A}">
                    <a16:rowId xmlns:a16="http://schemas.microsoft.com/office/drawing/2014/main" val="641835581"/>
                  </a:ext>
                </a:extLst>
              </a:tr>
              <a:tr h="370840">
                <a:tc>
                  <a:txBody>
                    <a:bodyPr/>
                    <a:lstStyle/>
                    <a:p>
                      <a:pPr algn="ctr" fontAlgn="b"/>
                      <a:r>
                        <a:rPr lang="en-US" sz="1800" b="1" i="0" u="none" strike="noStrike" dirty="0">
                          <a:solidFill>
                            <a:srgbClr val="000000"/>
                          </a:solidFill>
                          <a:effectLst/>
                          <a:latin typeface="Calibri" panose="020F0502020204030204" pitchFamily="34" charset="0"/>
                        </a:rPr>
                        <a:t>1 -100</a:t>
                      </a:r>
                    </a:p>
                  </a:txBody>
                  <a:tcPr marL="7620" marR="7620" marT="7620" marB="0"/>
                </a:tc>
                <a:tc>
                  <a:txBody>
                    <a:bodyPr/>
                    <a:lstStyle/>
                    <a:p>
                      <a:pPr algn="ctr" fontAlgn="b"/>
                      <a:r>
                        <a:rPr lang="en-US" sz="1800" b="1" i="0" u="none" strike="noStrike">
                          <a:solidFill>
                            <a:srgbClr val="000000"/>
                          </a:solidFill>
                          <a:effectLst/>
                          <a:latin typeface="Calibri" panose="020F0502020204030204" pitchFamily="34" charset="0"/>
                        </a:rPr>
                        <a:t>3</a:t>
                      </a:r>
                    </a:p>
                  </a:txBody>
                  <a:tcPr marL="7620" marR="7620" marT="7620" marB="0"/>
                </a:tc>
                <a:tc>
                  <a:txBody>
                    <a:bodyPr/>
                    <a:lstStyle/>
                    <a:p>
                      <a:pPr algn="ctr" fontAlgn="b"/>
                      <a:r>
                        <a:rPr lang="en-US" sz="1800" b="1" i="0" u="none" strike="noStrike">
                          <a:solidFill>
                            <a:srgbClr val="000000"/>
                          </a:solidFill>
                          <a:effectLst/>
                          <a:latin typeface="Calibri" panose="020F0502020204030204" pitchFamily="34" charset="0"/>
                        </a:rPr>
                        <a:t>0.000036</a:t>
                      </a:r>
                    </a:p>
                  </a:txBody>
                  <a:tcPr marL="7620" marR="7620" marT="7620" marB="0"/>
                </a:tc>
                <a:extLst>
                  <a:ext uri="{0D108BD9-81ED-4DB2-BD59-A6C34878D82A}">
                    <a16:rowId xmlns:a16="http://schemas.microsoft.com/office/drawing/2014/main" val="1102783844"/>
                  </a:ext>
                </a:extLst>
              </a:tr>
              <a:tr h="370840">
                <a:tc>
                  <a:txBody>
                    <a:bodyPr/>
                    <a:lstStyle/>
                    <a:p>
                      <a:pPr algn="ctr" fontAlgn="b"/>
                      <a:r>
                        <a:rPr lang="en-US" sz="1800" b="1" i="0" u="none" strike="noStrike">
                          <a:solidFill>
                            <a:srgbClr val="000000"/>
                          </a:solidFill>
                          <a:effectLst/>
                          <a:latin typeface="Calibri" panose="020F0502020204030204" pitchFamily="34" charset="0"/>
                        </a:rPr>
                        <a:t>101-600</a:t>
                      </a:r>
                    </a:p>
                  </a:txBody>
                  <a:tcPr marL="7620" marR="7620" marT="7620" marB="0"/>
                </a:tc>
                <a:tc>
                  <a:txBody>
                    <a:bodyPr/>
                    <a:lstStyle/>
                    <a:p>
                      <a:pPr algn="ctr" fontAlgn="b"/>
                      <a:r>
                        <a:rPr lang="en-US" sz="1800" b="1" i="0" u="none" strike="noStrike">
                          <a:solidFill>
                            <a:srgbClr val="000000"/>
                          </a:solidFill>
                          <a:effectLst/>
                          <a:latin typeface="Calibri" panose="020F0502020204030204" pitchFamily="34" charset="0"/>
                        </a:rPr>
                        <a:t>3</a:t>
                      </a:r>
                    </a:p>
                  </a:txBody>
                  <a:tcPr marL="7620" marR="7620" marT="7620" marB="0"/>
                </a:tc>
                <a:tc>
                  <a:txBody>
                    <a:bodyPr/>
                    <a:lstStyle/>
                    <a:p>
                      <a:pPr algn="ctr" fontAlgn="b"/>
                      <a:r>
                        <a:rPr lang="en-US" sz="1800" b="1" i="0" u="none" strike="noStrike" dirty="0">
                          <a:solidFill>
                            <a:srgbClr val="000000"/>
                          </a:solidFill>
                          <a:effectLst/>
                          <a:latin typeface="Calibri" panose="020F0502020204030204" pitchFamily="34" charset="0"/>
                        </a:rPr>
                        <a:t>0.000118</a:t>
                      </a:r>
                    </a:p>
                  </a:txBody>
                  <a:tcPr marL="7620" marR="7620" marT="7620" marB="0"/>
                </a:tc>
                <a:extLst>
                  <a:ext uri="{0D108BD9-81ED-4DB2-BD59-A6C34878D82A}">
                    <a16:rowId xmlns:a16="http://schemas.microsoft.com/office/drawing/2014/main" val="3860351627"/>
                  </a:ext>
                </a:extLst>
              </a:tr>
            </a:tbl>
          </a:graphicData>
        </a:graphic>
      </p:graphicFrame>
    </p:spTree>
    <p:extLst>
      <p:ext uri="{BB962C8B-B14F-4D97-AF65-F5344CB8AC3E}">
        <p14:creationId xmlns:p14="http://schemas.microsoft.com/office/powerpoint/2010/main" val="274679203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587</TotalTime>
  <Words>570</Words>
  <Application>Microsoft Office PowerPoint</Application>
  <PresentationFormat>Widescreen</PresentationFormat>
  <Paragraphs>117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Gill Sans MT</vt:lpstr>
      <vt:lpstr>Gallery</vt:lpstr>
      <vt:lpstr>Bitcoin PRICE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PRICE PREDICTION</dc:title>
  <dc:creator>Mohan Sundar</dc:creator>
  <cp:lastModifiedBy>Mohan Sundar</cp:lastModifiedBy>
  <cp:revision>29</cp:revision>
  <dcterms:created xsi:type="dcterms:W3CDTF">2018-05-22T10:09:58Z</dcterms:created>
  <dcterms:modified xsi:type="dcterms:W3CDTF">2018-05-26T20:29:26Z</dcterms:modified>
</cp:coreProperties>
</file>