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6" r:id="rId4"/>
    <p:sldId id="267" r:id="rId5"/>
    <p:sldId id="270" r:id="rId6"/>
    <p:sldId id="259" r:id="rId7"/>
    <p:sldId id="260" r:id="rId8"/>
    <p:sldId id="262" r:id="rId9"/>
    <p:sldId id="263" r:id="rId10"/>
    <p:sldId id="268" r:id="rId11"/>
    <p:sldId id="264" r:id="rId12"/>
    <p:sldId id="269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600E8-20E2-451F-AFCA-E8D8A0BA9C9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7FBB1-DCEC-4500-8BBB-6E5503BF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79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some more information on why you chose project, and specifically bitcoin.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7FBB1-DCEC-4500-8BBB-6E5503BF06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90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7FBB1-DCEC-4500-8BBB-6E5503BF06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91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0814C-F5C4-43DF-886D-4FFA0F96C9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Bitcoin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1430D-C902-4FB1-8C6E-EC27AD372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3531204"/>
            <a:ext cx="8637073" cy="201674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C79A2C-6541-43BD-A7E9-4468CDEFB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605578"/>
            <a:ext cx="5024437" cy="194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4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D3E38D-EFA9-4B86-87E5-9BAA59E67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69" y="1811216"/>
            <a:ext cx="9056078" cy="35396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A5C9D4-5A0B-4C79-B529-E2FBFAD92CE1}"/>
              </a:ext>
            </a:extLst>
          </p:cNvPr>
          <p:cNvSpPr txBox="1"/>
          <p:nvPr/>
        </p:nvSpPr>
        <p:spPr>
          <a:xfrm>
            <a:off x="2224453" y="180220"/>
            <a:ext cx="6576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ARIMA</a:t>
            </a:r>
            <a:r>
              <a:rPr lang="en-US" b="1" dirty="0"/>
              <a:t> </a:t>
            </a:r>
            <a:r>
              <a:rPr lang="en-US" sz="2800" b="1" dirty="0"/>
              <a:t>MODEL GRAPH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99C53A-DE24-4A01-9234-7944B5AA4382}"/>
              </a:ext>
            </a:extLst>
          </p:cNvPr>
          <p:cNvSpPr txBox="1"/>
          <p:nvPr/>
        </p:nvSpPr>
        <p:spPr>
          <a:xfrm>
            <a:off x="1925514" y="1072662"/>
            <a:ext cx="749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ARIMA PLOTS &amp; PERFORMANCE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E21213-315A-46E4-A321-4AF2CA24881B}"/>
              </a:ext>
            </a:extLst>
          </p:cNvPr>
          <p:cNvSpPr txBox="1"/>
          <p:nvPr/>
        </p:nvSpPr>
        <p:spPr>
          <a:xfrm>
            <a:off x="7552592" y="5539154"/>
            <a:ext cx="370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Mean Squared Error : 0.000036</a:t>
            </a:r>
          </a:p>
        </p:txBody>
      </p:sp>
    </p:spTree>
    <p:extLst>
      <p:ext uri="{BB962C8B-B14F-4D97-AF65-F5344CB8AC3E}">
        <p14:creationId xmlns:p14="http://schemas.microsoft.com/office/powerpoint/2010/main" val="3203664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65057C-AA34-4EE9-B45E-9717059B0307}"/>
              </a:ext>
            </a:extLst>
          </p:cNvPr>
          <p:cNvSpPr txBox="1"/>
          <p:nvPr/>
        </p:nvSpPr>
        <p:spPr>
          <a:xfrm>
            <a:off x="984738" y="888023"/>
            <a:ext cx="10231778" cy="212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Simple sequence to sequence to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100 hidden dimension for Encoder and Decoder LSTM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KERAS and Tensor Flow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Adam Optimizer|100 Batchsize|300 epochs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Loss Function: Minimize Mean Squared Loss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02E7912-FF45-478E-B225-97847DEFA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407490"/>
              </p:ext>
            </p:extLst>
          </p:nvPr>
        </p:nvGraphicFramePr>
        <p:xfrm>
          <a:off x="984738" y="4333308"/>
          <a:ext cx="6260124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30062">
                  <a:extLst>
                    <a:ext uri="{9D8B030D-6E8A-4147-A177-3AD203B41FA5}">
                      <a16:colId xmlns:a16="http://schemas.microsoft.com/office/drawing/2014/main" val="3928713092"/>
                    </a:ext>
                  </a:extLst>
                </a:gridCol>
                <a:gridCol w="3130062">
                  <a:extLst>
                    <a:ext uri="{9D8B030D-6E8A-4147-A177-3AD203B41FA5}">
                      <a16:colId xmlns:a16="http://schemas.microsoft.com/office/drawing/2014/main" val="346705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 Sequence Length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RMSE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71077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Lookback = 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4.653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95186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Lookback = 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4.906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06870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Lookback = 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2877511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64BC5F3-7DE9-44C5-9F4E-AF76ADA34850}"/>
              </a:ext>
            </a:extLst>
          </p:cNvPr>
          <p:cNvSpPr txBox="1"/>
          <p:nvPr/>
        </p:nvSpPr>
        <p:spPr>
          <a:xfrm>
            <a:off x="1995852" y="128156"/>
            <a:ext cx="8809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DEEP LEARNING </a:t>
            </a:r>
            <a:r>
              <a:rPr lang="en-US" b="1" dirty="0"/>
              <a:t> </a:t>
            </a:r>
            <a:r>
              <a:rPr lang="en-US" sz="2800" b="1" dirty="0"/>
              <a:t>MODEL  - PERFORMANCE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6005C8-FF3C-47D1-8F72-4FC5CA95E981}"/>
              </a:ext>
            </a:extLst>
          </p:cNvPr>
          <p:cNvSpPr txBox="1"/>
          <p:nvPr/>
        </p:nvSpPr>
        <p:spPr>
          <a:xfrm>
            <a:off x="1072662" y="3840876"/>
            <a:ext cx="339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966995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A5C9D4-5A0B-4C79-B529-E2FBFAD92CE1}"/>
              </a:ext>
            </a:extLst>
          </p:cNvPr>
          <p:cNvSpPr txBox="1"/>
          <p:nvPr/>
        </p:nvSpPr>
        <p:spPr>
          <a:xfrm>
            <a:off x="2224453" y="180220"/>
            <a:ext cx="6576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DEEP LEARNING</a:t>
            </a:r>
            <a:r>
              <a:rPr lang="en-US" b="1" dirty="0"/>
              <a:t> </a:t>
            </a:r>
            <a:r>
              <a:rPr lang="en-US" sz="2800" b="1" dirty="0"/>
              <a:t>MODEL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99C53A-DE24-4A01-9234-7944B5AA4382}"/>
              </a:ext>
            </a:extLst>
          </p:cNvPr>
          <p:cNvSpPr txBox="1"/>
          <p:nvPr/>
        </p:nvSpPr>
        <p:spPr>
          <a:xfrm>
            <a:off x="1903534" y="1107834"/>
            <a:ext cx="749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PREDICTION PLOTS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ED2561-944D-4E45-A9AB-A09854BF0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1811215"/>
            <a:ext cx="8210550" cy="376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909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999811-3E9A-4252-8582-EB1A32242125}"/>
              </a:ext>
            </a:extLst>
          </p:cNvPr>
          <p:cNvSpPr txBox="1"/>
          <p:nvPr/>
        </p:nvSpPr>
        <p:spPr>
          <a:xfrm>
            <a:off x="2224453" y="180220"/>
            <a:ext cx="6576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FUTURE ENHANCEMENTS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015ABD-C21F-4FD0-A72A-D9CF9BF75F98}"/>
              </a:ext>
            </a:extLst>
          </p:cNvPr>
          <p:cNvSpPr txBox="1"/>
          <p:nvPr/>
        </p:nvSpPr>
        <p:spPr>
          <a:xfrm>
            <a:off x="931985" y="1266092"/>
            <a:ext cx="105419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 an automated trading system with Buy/Sell notification</a:t>
            </a:r>
          </a:p>
          <a:p>
            <a:endParaRPr lang="en-US" dirty="0"/>
          </a:p>
          <a:p>
            <a:r>
              <a:rPr lang="en-US" dirty="0"/>
              <a:t>Alerts:-</a:t>
            </a:r>
          </a:p>
          <a:p>
            <a:r>
              <a:rPr lang="en-US" dirty="0"/>
              <a:t>Define Threshold</a:t>
            </a:r>
          </a:p>
          <a:p>
            <a:endParaRPr lang="en-US" dirty="0"/>
          </a:p>
          <a:p>
            <a:r>
              <a:rPr lang="en-US" dirty="0"/>
              <a:t>If Predicted Bitcoin Price is above threshold -----   ‘Buy’ signal</a:t>
            </a:r>
          </a:p>
          <a:p>
            <a:endParaRPr lang="en-US" dirty="0"/>
          </a:p>
          <a:p>
            <a:r>
              <a:rPr lang="en-US" dirty="0"/>
              <a:t>If Predicted Bitcoin Price is below threshold -----   ‘Sell’ signal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Alert System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SMS via </a:t>
            </a:r>
            <a:r>
              <a:rPr lang="en-US" dirty="0" err="1"/>
              <a:t>Twillo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Email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52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46DE60E-1CEA-44BA-A842-C6BF193C7FA8}"/>
              </a:ext>
            </a:extLst>
          </p:cNvPr>
          <p:cNvSpPr/>
          <p:nvPr/>
        </p:nvSpPr>
        <p:spPr>
          <a:xfrm>
            <a:off x="4720747" y="1349800"/>
            <a:ext cx="2901820" cy="30106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11E1A3-7386-4F5A-89B4-B49A52D9A398}"/>
              </a:ext>
            </a:extLst>
          </p:cNvPr>
          <p:cNvSpPr txBox="1"/>
          <p:nvPr/>
        </p:nvSpPr>
        <p:spPr>
          <a:xfrm>
            <a:off x="2224453" y="180220"/>
            <a:ext cx="65766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Future Enhancement</a:t>
            </a:r>
          </a:p>
          <a:p>
            <a:pPr algn="ctr"/>
            <a:r>
              <a:rPr lang="en-US" sz="2800" b="1" dirty="0"/>
              <a:t>Automated Trading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EB4987-5F9C-4483-B7FC-642B8B284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67" y="457368"/>
            <a:ext cx="1097573" cy="523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E87E04-511A-4166-A89C-3AD0C3506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58" y="1198432"/>
            <a:ext cx="1097573" cy="5232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3656D9-2965-4FA5-8379-21DA63A39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958" y="1936274"/>
            <a:ext cx="1107463" cy="6056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2A34C5-B787-442E-9004-EEFCF0EF07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067" y="2716766"/>
            <a:ext cx="1117354" cy="7122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FF0BE7-88F1-45DA-99D3-3341BADEC7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065" y="3603861"/>
            <a:ext cx="1191357" cy="6056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A284E7-124A-4D18-BAAF-7B5E6E9AEC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064" y="5182813"/>
            <a:ext cx="1191357" cy="6936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20DEEF7-0412-457E-A60C-50714F59F5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0064" y="4344926"/>
            <a:ext cx="1191357" cy="693604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0B48F9F-4516-4478-89C0-1269452A38B0}"/>
              </a:ext>
            </a:extLst>
          </p:cNvPr>
          <p:cNvCxnSpPr>
            <a:cxnSpLocks/>
            <a:stCxn id="4" idx="3"/>
            <a:endCxn id="25" idx="0"/>
          </p:cNvCxnSpPr>
          <p:nvPr/>
        </p:nvCxnSpPr>
        <p:spPr>
          <a:xfrm>
            <a:off x="1364640" y="718978"/>
            <a:ext cx="1911551" cy="1350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C63ACAF9-59D8-4E88-A627-764CE414B8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55985" y="2069242"/>
            <a:ext cx="1640412" cy="9453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60112E5-A5C6-468D-8680-4897D0B772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73149" y="1559091"/>
            <a:ext cx="2245702" cy="92467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105D483-49E8-45C6-9C97-972F90B70F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73149" y="3290855"/>
            <a:ext cx="2245702" cy="92467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79A9FCA-F1D4-46DB-AA05-1BD6FFBB03F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45624" y="2189918"/>
            <a:ext cx="1740227" cy="1053695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AF6A1D9-702C-4AFB-9EB7-6F683A30678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374531" y="1460043"/>
            <a:ext cx="1303355" cy="60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BD9A2C8-19D5-4C84-8372-6B1E71531F8B}"/>
              </a:ext>
            </a:extLst>
          </p:cNvPr>
          <p:cNvCxnSpPr>
            <a:cxnSpLocks/>
            <a:stCxn id="8" idx="3"/>
            <a:endCxn id="25" idx="1"/>
          </p:cNvCxnSpPr>
          <p:nvPr/>
        </p:nvCxnSpPr>
        <p:spPr>
          <a:xfrm>
            <a:off x="1384421" y="2239090"/>
            <a:ext cx="1071564" cy="302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CE97776-18EF-44E0-8EDE-C1F71945B2A5}"/>
              </a:ext>
            </a:extLst>
          </p:cNvPr>
          <p:cNvCxnSpPr>
            <a:stCxn id="10" idx="3"/>
          </p:cNvCxnSpPr>
          <p:nvPr/>
        </p:nvCxnSpPr>
        <p:spPr>
          <a:xfrm flipV="1">
            <a:off x="1384421" y="2844721"/>
            <a:ext cx="1117354" cy="228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3B2E1B5-46C5-4958-9C61-FDA37D0212AD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421422" y="3014568"/>
            <a:ext cx="1117354" cy="892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3A224C1-6423-46C9-A7A1-6D6CCC0AC634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1421421" y="3014568"/>
            <a:ext cx="1444556" cy="1677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015D0EB-E22C-4A70-9AC2-1EC98DB83527}"/>
              </a:ext>
            </a:extLst>
          </p:cNvPr>
          <p:cNvCxnSpPr>
            <a:cxnSpLocks/>
            <a:stCxn id="16" idx="3"/>
            <a:endCxn id="25" idx="2"/>
          </p:cNvCxnSpPr>
          <p:nvPr/>
        </p:nvCxnSpPr>
        <p:spPr>
          <a:xfrm flipV="1">
            <a:off x="1421421" y="3014568"/>
            <a:ext cx="1854770" cy="2515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4CDBCD3-600B-4E47-AA47-D37266DF6C42}"/>
              </a:ext>
            </a:extLst>
          </p:cNvPr>
          <p:cNvCxnSpPr>
            <a:stCxn id="25" idx="3"/>
          </p:cNvCxnSpPr>
          <p:nvPr/>
        </p:nvCxnSpPr>
        <p:spPr>
          <a:xfrm>
            <a:off x="4096397" y="2541905"/>
            <a:ext cx="624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CE2C305-574D-425B-A416-4D13C1AE31C8}"/>
              </a:ext>
            </a:extLst>
          </p:cNvPr>
          <p:cNvCxnSpPr>
            <a:stCxn id="28" idx="2"/>
          </p:cNvCxnSpPr>
          <p:nvPr/>
        </p:nvCxnSpPr>
        <p:spPr>
          <a:xfrm>
            <a:off x="6096000" y="2483767"/>
            <a:ext cx="0" cy="75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E3ACBD9-311B-4685-906B-A78BA67975D9}"/>
              </a:ext>
            </a:extLst>
          </p:cNvPr>
          <p:cNvCxnSpPr>
            <a:stCxn id="37" idx="3"/>
          </p:cNvCxnSpPr>
          <p:nvPr/>
        </p:nvCxnSpPr>
        <p:spPr>
          <a:xfrm flipV="1">
            <a:off x="7622567" y="2844721"/>
            <a:ext cx="457743" cy="10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02ABE81-3340-41F4-AB9E-FCBB03BE0887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9885851" y="2716765"/>
            <a:ext cx="5230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4819716-0910-4EF2-8C01-10609B9CF77B}"/>
              </a:ext>
            </a:extLst>
          </p:cNvPr>
          <p:cNvSpPr txBox="1"/>
          <p:nvPr/>
        </p:nvSpPr>
        <p:spPr>
          <a:xfrm>
            <a:off x="4786604" y="4691728"/>
            <a:ext cx="2901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 results in a SQL database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795E9D-AC0C-4A2E-A9AB-89AB7829B297}"/>
              </a:ext>
            </a:extLst>
          </p:cNvPr>
          <p:cNvSpPr txBox="1"/>
          <p:nvPr/>
        </p:nvSpPr>
        <p:spPr>
          <a:xfrm>
            <a:off x="2224453" y="3069872"/>
            <a:ext cx="2901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collection and pre-processing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76A0FE-BF47-40EA-AD26-A79ED84A8DED}"/>
              </a:ext>
            </a:extLst>
          </p:cNvPr>
          <p:cNvSpPr txBox="1"/>
          <p:nvPr/>
        </p:nvSpPr>
        <p:spPr>
          <a:xfrm>
            <a:off x="4910249" y="2463690"/>
            <a:ext cx="290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Learning Model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84232C-6C1A-4ABC-9AEC-BA320BF7E7BF}"/>
              </a:ext>
            </a:extLst>
          </p:cNvPr>
          <p:cNvSpPr txBox="1"/>
          <p:nvPr/>
        </p:nvSpPr>
        <p:spPr>
          <a:xfrm>
            <a:off x="7812069" y="3311902"/>
            <a:ext cx="2073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Presentation</a:t>
            </a:r>
          </a:p>
          <a:p>
            <a:r>
              <a:rPr lang="en-US" dirty="0"/>
              <a:t> Bitcoin Price Chart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BDB48E-0D77-472C-A158-B923479E06D6}"/>
              </a:ext>
            </a:extLst>
          </p:cNvPr>
          <p:cNvSpPr txBox="1"/>
          <p:nvPr/>
        </p:nvSpPr>
        <p:spPr>
          <a:xfrm>
            <a:off x="10502803" y="3296346"/>
            <a:ext cx="207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SMS/Email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9C48A9-1E7F-4928-A4E1-02A2402F3A7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408909" y="2129135"/>
            <a:ext cx="1655574" cy="113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48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1335A8-1FEF-40A1-B19A-5AAA7AE97E97}"/>
              </a:ext>
            </a:extLst>
          </p:cNvPr>
          <p:cNvSpPr txBox="1"/>
          <p:nvPr/>
        </p:nvSpPr>
        <p:spPr>
          <a:xfrm>
            <a:off x="615820" y="622826"/>
            <a:ext cx="103364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Bitcoin is a cryptocurrency and worldwide payment system. It is the first decentralized digital currency, as the system works without a central bank or single administrator.  It can be used to buy merchandise anonymously. </a:t>
            </a:r>
          </a:p>
          <a:p>
            <a:endParaRPr lang="en-US" dirty="0"/>
          </a:p>
          <a:p>
            <a:pPr fontAlgn="base"/>
            <a:r>
              <a:rPr lang="en-US" dirty="0"/>
              <a:t>Bitcoin is highly volatile and has higher returns than conventional financial trading.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History generally has a way of repeating itself but bitcoin has a lot of history which makes it an equal challenge predicting which history will be repeated. It takes more than a study of past trends to get predictions. 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The goal of this project is to find a model where we can predict the value of the Bitcoin stock considering all the factors which influence the price.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914373-F919-4AE5-A96B-375DF7AA07F4}"/>
              </a:ext>
            </a:extLst>
          </p:cNvPr>
          <p:cNvSpPr txBox="1"/>
          <p:nvPr/>
        </p:nvSpPr>
        <p:spPr>
          <a:xfrm>
            <a:off x="2677048" y="179469"/>
            <a:ext cx="6576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63994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465ACF-8B59-43BB-9766-AFA7DD0B35B6}"/>
              </a:ext>
            </a:extLst>
          </p:cNvPr>
          <p:cNvSpPr/>
          <p:nvPr/>
        </p:nvSpPr>
        <p:spPr>
          <a:xfrm>
            <a:off x="1334965" y="1947427"/>
            <a:ext cx="952207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/>
              <a:t>Bitcoin prices in 2018 have been marked by volatility which has made bitcoin price prediction a bit of a challenge. It has higher returns than conventional financial trading.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History generally has a way of repeating itself but bitcoin has a lot of history which makes it an equal challenge predicting which history will be repeated. It takes more than a study of past trends to get predictions spot-on this time and so we ended this article by highlighting certain area expert analysts were looking 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Bitcoin is highly volatile which makes it very difficult to predict the stock price.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Bitcoin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Goal</a:t>
            </a:r>
            <a:r>
              <a:rPr lang="en-US" dirty="0"/>
              <a:t>:  To find a model where we can predict the value of the Bitcoin stock considering all the factors which influence the price.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ADDB5-D3B8-4292-A297-8C0B01E5CF6E}"/>
              </a:ext>
            </a:extLst>
          </p:cNvPr>
          <p:cNvSpPr txBox="1"/>
          <p:nvPr/>
        </p:nvSpPr>
        <p:spPr>
          <a:xfrm>
            <a:off x="2369527" y="145740"/>
            <a:ext cx="6576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GOAL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601EF8-3402-4674-9C65-38B321876799}"/>
              </a:ext>
            </a:extLst>
          </p:cNvPr>
          <p:cNvSpPr txBox="1"/>
          <p:nvPr/>
        </p:nvSpPr>
        <p:spPr>
          <a:xfrm>
            <a:off x="1166327" y="802433"/>
            <a:ext cx="62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TO DELETE THIS SLIDE</a:t>
            </a:r>
          </a:p>
        </p:txBody>
      </p:sp>
    </p:spTree>
    <p:extLst>
      <p:ext uri="{BB962C8B-B14F-4D97-AF65-F5344CB8AC3E}">
        <p14:creationId xmlns:p14="http://schemas.microsoft.com/office/powerpoint/2010/main" val="35443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263B31-DC1B-4DBF-B258-FB865DBE08E2}"/>
              </a:ext>
            </a:extLst>
          </p:cNvPr>
          <p:cNvSpPr txBox="1"/>
          <p:nvPr/>
        </p:nvSpPr>
        <p:spPr>
          <a:xfrm>
            <a:off x="800100" y="870439"/>
            <a:ext cx="96539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/>
              <a:t>Reddit Metrics:</a:t>
            </a:r>
            <a:r>
              <a:rPr lang="en-US" dirty="0"/>
              <a:t>  Looking at Reddit Metrics and coin prices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/>
              <a:t>Google Trends:</a:t>
            </a:r>
            <a:r>
              <a:rPr lang="en-US" dirty="0"/>
              <a:t>   Looking at Google searches and coin prices.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/>
              <a:t>Stock Market Prices:</a:t>
            </a:r>
            <a:r>
              <a:rPr lang="en-US" dirty="0"/>
              <a:t> Looking at the stock market and coin prices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/>
              <a:t>Commodity Prices:</a:t>
            </a:r>
            <a:r>
              <a:rPr lang="en-US" dirty="0"/>
              <a:t> Looking at Bitcoin and the more traditional stores of value (gold)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/>
              <a:t>Oil Prices:</a:t>
            </a:r>
            <a:r>
              <a:rPr lang="en-US" dirty="0"/>
              <a:t> Looking at Bitcoin and the oil prices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/>
              <a:t>Social Media :</a:t>
            </a:r>
            <a:r>
              <a:rPr lang="en-US" dirty="0"/>
              <a:t> Looking at Bitcoin and the sentiment analysis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4D82E1-5AAA-42BC-9F14-4DDC6A86B5FA}"/>
              </a:ext>
            </a:extLst>
          </p:cNvPr>
          <p:cNvSpPr txBox="1"/>
          <p:nvPr/>
        </p:nvSpPr>
        <p:spPr>
          <a:xfrm>
            <a:off x="1225061" y="146817"/>
            <a:ext cx="9741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FACTORS THAT INFLUENCE BITCOIN</a:t>
            </a:r>
          </a:p>
        </p:txBody>
      </p:sp>
    </p:spTree>
    <p:extLst>
      <p:ext uri="{BB962C8B-B14F-4D97-AF65-F5344CB8AC3E}">
        <p14:creationId xmlns:p14="http://schemas.microsoft.com/office/powerpoint/2010/main" val="587548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2CF9C6-9AF7-4FFF-BF58-332B9AA706F2}"/>
              </a:ext>
            </a:extLst>
          </p:cNvPr>
          <p:cNvSpPr txBox="1"/>
          <p:nvPr/>
        </p:nvSpPr>
        <p:spPr>
          <a:xfrm>
            <a:off x="861646" y="128156"/>
            <a:ext cx="9741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DATA COLLECTION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F93006-F4A1-4202-88FB-CFFC962C47F2}"/>
              </a:ext>
            </a:extLst>
          </p:cNvPr>
          <p:cNvSpPr txBox="1"/>
          <p:nvPr/>
        </p:nvSpPr>
        <p:spPr>
          <a:xfrm>
            <a:off x="354563" y="981690"/>
            <a:ext cx="1163527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Collected data from the following sources: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Crypto Compare - Retrieved the historical price of one coin relative to another (currency pair) from poloniex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Bitcoin Price – Retrieved basic historical information for a specific cryptocurrency from coinmarketcap.com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Google Trends - Retrieved daily google trends data for a list of search terms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Twitter data - Retrieved the historical tweets related to Bitcoin (Twitter.com)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Stock Market Prices (finance.yahoo.com)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Commodity Prices - Retrieved the historical price of gold, silver, platinum and palladium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Oil Prices - Retrieved the historical oil price (London Brent crude)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Reddit Metrics - Retrieved daily subscriber data for a specific subreddit scraped from redditmetrics.com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559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01710DC-DD0B-4E2C-A790-6F3C0FF1AC3D}"/>
              </a:ext>
            </a:extLst>
          </p:cNvPr>
          <p:cNvSpPr txBox="1"/>
          <p:nvPr/>
        </p:nvSpPr>
        <p:spPr>
          <a:xfrm>
            <a:off x="1038447" y="205273"/>
            <a:ext cx="9741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Correlation between google searches and coin prices</a:t>
            </a:r>
            <a:endParaRPr lang="en-US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D24AA0-42BA-4F53-AF9E-CE505AD8D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424" y="1046972"/>
            <a:ext cx="8543925" cy="476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75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C9BF44A-D146-4575-910F-5FE673377845}"/>
              </a:ext>
            </a:extLst>
          </p:cNvPr>
          <p:cNvSpPr/>
          <p:nvPr/>
        </p:nvSpPr>
        <p:spPr>
          <a:xfrm>
            <a:off x="1538654" y="918824"/>
            <a:ext cx="2268415" cy="712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Reddit/Tweets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CB9D88-1BFF-406D-9199-CC2196161EC8}"/>
              </a:ext>
            </a:extLst>
          </p:cNvPr>
          <p:cNvSpPr/>
          <p:nvPr/>
        </p:nvSpPr>
        <p:spPr>
          <a:xfrm>
            <a:off x="4979372" y="921760"/>
            <a:ext cx="2268415" cy="712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Tokenizing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774E83-F1C3-4082-906D-DBAA573D89D4}"/>
              </a:ext>
            </a:extLst>
          </p:cNvPr>
          <p:cNvSpPr/>
          <p:nvPr/>
        </p:nvSpPr>
        <p:spPr>
          <a:xfrm>
            <a:off x="8560773" y="915904"/>
            <a:ext cx="2268415" cy="712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Sentiment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AC343-2123-4FF5-A7F5-F461F034E459}"/>
              </a:ext>
            </a:extLst>
          </p:cNvPr>
          <p:cNvSpPr txBox="1"/>
          <p:nvPr/>
        </p:nvSpPr>
        <p:spPr>
          <a:xfrm>
            <a:off x="2294791" y="237392"/>
            <a:ext cx="6418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DATA PRE-PROCESSING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B3D6366-247F-41E9-A8CB-B66CEFF2CF28}"/>
              </a:ext>
            </a:extLst>
          </p:cNvPr>
          <p:cNvSpPr/>
          <p:nvPr/>
        </p:nvSpPr>
        <p:spPr>
          <a:xfrm>
            <a:off x="3868621" y="1037500"/>
            <a:ext cx="978408" cy="484632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47974F4-A568-4FB5-987E-50674D644123}"/>
              </a:ext>
            </a:extLst>
          </p:cNvPr>
          <p:cNvSpPr/>
          <p:nvPr/>
        </p:nvSpPr>
        <p:spPr>
          <a:xfrm>
            <a:off x="7414850" y="1049228"/>
            <a:ext cx="978408" cy="484632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A61976-D28B-414B-B303-A6E591523EE2}"/>
              </a:ext>
            </a:extLst>
          </p:cNvPr>
          <p:cNvSpPr/>
          <p:nvPr/>
        </p:nvSpPr>
        <p:spPr>
          <a:xfrm>
            <a:off x="1550382" y="1888909"/>
            <a:ext cx="2268415" cy="71210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 Trends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4F5C73-A767-4A2F-A198-C07306B4ED0F}"/>
              </a:ext>
            </a:extLst>
          </p:cNvPr>
          <p:cNvSpPr/>
          <p:nvPr/>
        </p:nvSpPr>
        <p:spPr>
          <a:xfrm>
            <a:off x="4991100" y="1891845"/>
            <a:ext cx="2268415" cy="71210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Frequency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DE653E-5164-4D07-9201-C8C34B59D5D5}"/>
              </a:ext>
            </a:extLst>
          </p:cNvPr>
          <p:cNvSpPr/>
          <p:nvPr/>
        </p:nvSpPr>
        <p:spPr>
          <a:xfrm>
            <a:off x="8554912" y="1888908"/>
            <a:ext cx="2268415" cy="71210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52807B3-A841-4254-B337-417C7F274139}"/>
              </a:ext>
            </a:extLst>
          </p:cNvPr>
          <p:cNvSpPr/>
          <p:nvPr/>
        </p:nvSpPr>
        <p:spPr>
          <a:xfrm>
            <a:off x="3880349" y="2007585"/>
            <a:ext cx="978408" cy="484632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ECC7DF5-F858-4296-A286-92844847A34D}"/>
              </a:ext>
            </a:extLst>
          </p:cNvPr>
          <p:cNvSpPr/>
          <p:nvPr/>
        </p:nvSpPr>
        <p:spPr>
          <a:xfrm>
            <a:off x="7426578" y="2019313"/>
            <a:ext cx="978408" cy="484632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FB34EB-C6E1-4DB6-80ED-0D08D2A6211E}"/>
              </a:ext>
            </a:extLst>
          </p:cNvPr>
          <p:cNvSpPr/>
          <p:nvPr/>
        </p:nvSpPr>
        <p:spPr>
          <a:xfrm>
            <a:off x="1541588" y="2724171"/>
            <a:ext cx="2268415" cy="7121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CoinDesk</a:t>
            </a:r>
            <a:r>
              <a:rPr lang="en-US" dirty="0"/>
              <a:t> API	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62CDD4-51FC-4B10-8852-28B499DB4E8E}"/>
              </a:ext>
            </a:extLst>
          </p:cNvPr>
          <p:cNvSpPr/>
          <p:nvPr/>
        </p:nvSpPr>
        <p:spPr>
          <a:xfrm>
            <a:off x="4982306" y="2727107"/>
            <a:ext cx="2268415" cy="7121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Bitcoin Price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12A3BD-DED0-4828-B3C1-84427A8677B4}"/>
              </a:ext>
            </a:extLst>
          </p:cNvPr>
          <p:cNvSpPr/>
          <p:nvPr/>
        </p:nvSpPr>
        <p:spPr>
          <a:xfrm>
            <a:off x="8563707" y="2721251"/>
            <a:ext cx="2268415" cy="7121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71A7BC9-6BB9-474A-84D2-585BDC209684}"/>
              </a:ext>
            </a:extLst>
          </p:cNvPr>
          <p:cNvSpPr/>
          <p:nvPr/>
        </p:nvSpPr>
        <p:spPr>
          <a:xfrm>
            <a:off x="3871555" y="2842847"/>
            <a:ext cx="978408" cy="48463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D6AABC6-AD6F-4288-A31F-54F9B2FF18E2}"/>
              </a:ext>
            </a:extLst>
          </p:cNvPr>
          <p:cNvSpPr/>
          <p:nvPr/>
        </p:nvSpPr>
        <p:spPr>
          <a:xfrm>
            <a:off x="7417784" y="2854575"/>
            <a:ext cx="978408" cy="48463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5BB775-3B2A-4DEB-99B3-6211239049E0}"/>
              </a:ext>
            </a:extLst>
          </p:cNvPr>
          <p:cNvSpPr/>
          <p:nvPr/>
        </p:nvSpPr>
        <p:spPr>
          <a:xfrm>
            <a:off x="1541585" y="3594615"/>
            <a:ext cx="2268415" cy="10418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Stock Market</a:t>
            </a:r>
          </a:p>
          <a:p>
            <a:pPr algn="ctr"/>
            <a:r>
              <a:rPr lang="en-US" dirty="0"/>
              <a:t>Commodity</a:t>
            </a:r>
          </a:p>
          <a:p>
            <a:pPr algn="ctr"/>
            <a:r>
              <a:rPr lang="en-US" dirty="0"/>
              <a:t>Oil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10A893-EE64-484C-88B7-F0B4095D6C5B}"/>
              </a:ext>
            </a:extLst>
          </p:cNvPr>
          <p:cNvSpPr/>
          <p:nvPr/>
        </p:nvSpPr>
        <p:spPr>
          <a:xfrm>
            <a:off x="4982303" y="3597551"/>
            <a:ext cx="2268415" cy="103893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Stock Prices</a:t>
            </a:r>
          </a:p>
          <a:p>
            <a:pPr algn="ctr"/>
            <a:r>
              <a:rPr lang="en-US" dirty="0"/>
              <a:t>Commodity Prices</a:t>
            </a:r>
          </a:p>
          <a:p>
            <a:pPr algn="ctr"/>
            <a:r>
              <a:rPr lang="en-US" dirty="0"/>
              <a:t>Oil Prices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AFC400-3E22-4EDD-B155-4EA000E1F927}"/>
              </a:ext>
            </a:extLst>
          </p:cNvPr>
          <p:cNvSpPr/>
          <p:nvPr/>
        </p:nvSpPr>
        <p:spPr>
          <a:xfrm>
            <a:off x="8563704" y="3591695"/>
            <a:ext cx="2268415" cy="71210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9F2C51C-787E-47EE-B8E9-55035345B585}"/>
              </a:ext>
            </a:extLst>
          </p:cNvPr>
          <p:cNvSpPr/>
          <p:nvPr/>
        </p:nvSpPr>
        <p:spPr>
          <a:xfrm>
            <a:off x="3871552" y="3713291"/>
            <a:ext cx="978408" cy="484632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267084F-32D4-4D76-95F6-528845CF5BE2}"/>
              </a:ext>
            </a:extLst>
          </p:cNvPr>
          <p:cNvSpPr/>
          <p:nvPr/>
        </p:nvSpPr>
        <p:spPr>
          <a:xfrm>
            <a:off x="7417781" y="3725019"/>
            <a:ext cx="978408" cy="484632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8EAF5F4-E215-4891-82E3-2A48D7C113EC}"/>
              </a:ext>
            </a:extLst>
          </p:cNvPr>
          <p:cNvSpPr/>
          <p:nvPr/>
        </p:nvSpPr>
        <p:spPr>
          <a:xfrm>
            <a:off x="8554913" y="5271022"/>
            <a:ext cx="2268415" cy="71210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Vector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74C4A477-B73F-4272-9B31-82CB402CF894}"/>
              </a:ext>
            </a:extLst>
          </p:cNvPr>
          <p:cNvSpPr/>
          <p:nvPr/>
        </p:nvSpPr>
        <p:spPr>
          <a:xfrm>
            <a:off x="9478102" y="4453331"/>
            <a:ext cx="448414" cy="64179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99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1335A8-1FEF-40A1-B19A-5AAA7AE97E97}"/>
              </a:ext>
            </a:extLst>
          </p:cNvPr>
          <p:cNvSpPr txBox="1"/>
          <p:nvPr/>
        </p:nvSpPr>
        <p:spPr>
          <a:xfrm>
            <a:off x="1588687" y="1825748"/>
            <a:ext cx="10067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Two types of models: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Traditional time-series ARIMA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Deep Learning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94C129-2746-42B3-90E1-B3E4AA938246}"/>
              </a:ext>
            </a:extLst>
          </p:cNvPr>
          <p:cNvSpPr txBox="1"/>
          <p:nvPr/>
        </p:nvSpPr>
        <p:spPr>
          <a:xfrm>
            <a:off x="861646" y="128156"/>
            <a:ext cx="9741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PREDICTIVE ANALYSIS</a:t>
            </a:r>
          </a:p>
        </p:txBody>
      </p:sp>
    </p:spTree>
    <p:extLst>
      <p:ext uri="{BB962C8B-B14F-4D97-AF65-F5344CB8AC3E}">
        <p14:creationId xmlns:p14="http://schemas.microsoft.com/office/powerpoint/2010/main" val="3571064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1335A8-1FEF-40A1-B19A-5AAA7AE97E97}"/>
              </a:ext>
            </a:extLst>
          </p:cNvPr>
          <p:cNvSpPr txBox="1"/>
          <p:nvPr/>
        </p:nvSpPr>
        <p:spPr>
          <a:xfrm>
            <a:off x="956896" y="800100"/>
            <a:ext cx="10067192" cy="2346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Autoregressive Integrated Moving Average – Time Series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With lag = 24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With difference order = 1 to make the series stationary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With moving average =1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Train/Test:  70/30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53ADFD-BFEF-4EA9-A71E-B7BB7DA336E3}"/>
              </a:ext>
            </a:extLst>
          </p:cNvPr>
          <p:cNvSpPr txBox="1"/>
          <p:nvPr/>
        </p:nvSpPr>
        <p:spPr>
          <a:xfrm>
            <a:off x="1995853" y="128156"/>
            <a:ext cx="6576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ARIMA</a:t>
            </a:r>
            <a:r>
              <a:rPr lang="en-US" b="1" dirty="0"/>
              <a:t> </a:t>
            </a:r>
            <a:r>
              <a:rPr lang="en-US" sz="2800" b="1" dirty="0"/>
              <a:t>MODEL - PERFORMANCE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96F1E9-D11F-4E97-AB46-352A9B3A5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91329"/>
              </p:ext>
            </p:extLst>
          </p:nvPr>
        </p:nvGraphicFramePr>
        <p:xfrm>
          <a:off x="1143978" y="3506824"/>
          <a:ext cx="5239239" cy="12369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46413">
                  <a:extLst>
                    <a:ext uri="{9D8B030D-6E8A-4147-A177-3AD203B41FA5}">
                      <a16:colId xmlns:a16="http://schemas.microsoft.com/office/drawing/2014/main" val="253218422"/>
                    </a:ext>
                  </a:extLst>
                </a:gridCol>
                <a:gridCol w="1746413">
                  <a:extLst>
                    <a:ext uri="{9D8B030D-6E8A-4147-A177-3AD203B41FA5}">
                      <a16:colId xmlns:a16="http://schemas.microsoft.com/office/drawing/2014/main" val="1076064275"/>
                    </a:ext>
                  </a:extLst>
                </a:gridCol>
                <a:gridCol w="1746413">
                  <a:extLst>
                    <a:ext uri="{9D8B030D-6E8A-4147-A177-3AD203B41FA5}">
                      <a16:colId xmlns:a16="http://schemas.microsoft.com/office/drawing/2014/main" val="3678428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Steps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Exogeneous Variables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MSE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641835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1 -100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0.000039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102783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101-600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0.000918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86035162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47FA799-D281-4351-BBA6-BAE152C86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816549"/>
              </p:ext>
            </p:extLst>
          </p:nvPr>
        </p:nvGraphicFramePr>
        <p:xfrm>
          <a:off x="6712436" y="3474592"/>
          <a:ext cx="5239239" cy="12369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46413">
                  <a:extLst>
                    <a:ext uri="{9D8B030D-6E8A-4147-A177-3AD203B41FA5}">
                      <a16:colId xmlns:a16="http://schemas.microsoft.com/office/drawing/2014/main" val="253218422"/>
                    </a:ext>
                  </a:extLst>
                </a:gridCol>
                <a:gridCol w="1746413">
                  <a:extLst>
                    <a:ext uri="{9D8B030D-6E8A-4147-A177-3AD203B41FA5}">
                      <a16:colId xmlns:a16="http://schemas.microsoft.com/office/drawing/2014/main" val="1076064275"/>
                    </a:ext>
                  </a:extLst>
                </a:gridCol>
                <a:gridCol w="1746413">
                  <a:extLst>
                    <a:ext uri="{9D8B030D-6E8A-4147-A177-3AD203B41FA5}">
                      <a16:colId xmlns:a16="http://schemas.microsoft.com/office/drawing/2014/main" val="3678428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Steps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Exogeneous Variables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MSE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641835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1 -100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0.000036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102783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101-600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0.000118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860351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679203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1438</TotalTime>
  <Words>732</Words>
  <Application>Microsoft Office PowerPoint</Application>
  <PresentationFormat>Widescreen</PresentationFormat>
  <Paragraphs>148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Gill Sans MT</vt:lpstr>
      <vt:lpstr>Gallery</vt:lpstr>
      <vt:lpstr>Bitcoin PRICE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 PRICE PREDICTION</dc:title>
  <dc:creator>Mohan Sundar</dc:creator>
  <cp:lastModifiedBy>Mohan Sundar</cp:lastModifiedBy>
  <cp:revision>50</cp:revision>
  <dcterms:created xsi:type="dcterms:W3CDTF">2018-05-22T10:09:58Z</dcterms:created>
  <dcterms:modified xsi:type="dcterms:W3CDTF">2018-05-29T20:40:03Z</dcterms:modified>
</cp:coreProperties>
</file>