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8" r:id="rId3"/>
    <p:sldId id="273" r:id="rId4"/>
    <p:sldId id="267" r:id="rId5"/>
    <p:sldId id="270" r:id="rId6"/>
    <p:sldId id="275" r:id="rId7"/>
    <p:sldId id="276" r:id="rId8"/>
    <p:sldId id="259" r:id="rId9"/>
    <p:sldId id="277" r:id="rId10"/>
    <p:sldId id="274" r:id="rId11"/>
    <p:sldId id="260" r:id="rId12"/>
    <p:sldId id="262" r:id="rId13"/>
    <p:sldId id="263" r:id="rId14"/>
    <p:sldId id="264" r:id="rId15"/>
    <p:sldId id="269" r:id="rId16"/>
    <p:sldId id="278" r:id="rId17"/>
    <p:sldId id="279"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E2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9600E8-20E2-451F-AFCA-E8D8A0BA9C93}" type="datetimeFigureOut">
              <a:rPr lang="en-US" smtClean="0"/>
              <a:t>6/24/2018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B7FBB1-DCEC-4500-8BBB-6E5503BF0684}" type="slidenum">
              <a:rPr lang="en-US" smtClean="0"/>
              <a:t>‹#›</a:t>
            </a:fld>
            <a:endParaRPr lang="en-US"/>
          </a:p>
        </p:txBody>
      </p:sp>
    </p:spTree>
    <p:extLst>
      <p:ext uri="{BB962C8B-B14F-4D97-AF65-F5344CB8AC3E}">
        <p14:creationId xmlns:p14="http://schemas.microsoft.com/office/powerpoint/2010/main" val="3343879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B7FBB1-DCEC-4500-8BBB-6E5503BF0684}" type="slidenum">
              <a:rPr lang="en-US" smtClean="0"/>
              <a:t>5</a:t>
            </a:fld>
            <a:endParaRPr lang="en-US"/>
          </a:p>
        </p:txBody>
      </p:sp>
    </p:spTree>
    <p:extLst>
      <p:ext uri="{BB962C8B-B14F-4D97-AF65-F5344CB8AC3E}">
        <p14:creationId xmlns:p14="http://schemas.microsoft.com/office/powerpoint/2010/main" val="834791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B7FBB1-DCEC-4500-8BBB-6E5503BF0684}" type="slidenum">
              <a:rPr lang="en-US" smtClean="0"/>
              <a:t>8</a:t>
            </a:fld>
            <a:endParaRPr lang="en-US"/>
          </a:p>
        </p:txBody>
      </p:sp>
    </p:spTree>
    <p:extLst>
      <p:ext uri="{BB962C8B-B14F-4D97-AF65-F5344CB8AC3E}">
        <p14:creationId xmlns:p14="http://schemas.microsoft.com/office/powerpoint/2010/main" val="1262396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6/24/2018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6/24/2018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jpg"/><Relationship Id="rId2" Type="http://schemas.openxmlformats.org/officeDocument/2006/relationships/image" Target="../media/image14.jp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0814C-F5C4-43DF-886D-4FFA0F96C927}"/>
              </a:ext>
            </a:extLst>
          </p:cNvPr>
          <p:cNvSpPr>
            <a:spLocks noGrp="1"/>
          </p:cNvSpPr>
          <p:nvPr>
            <p:ph type="ctrTitle"/>
          </p:nvPr>
        </p:nvSpPr>
        <p:spPr/>
        <p:txBody>
          <a:bodyPr/>
          <a:lstStyle/>
          <a:p>
            <a:r>
              <a:rPr lang="en-US" dirty="0"/>
              <a:t>Loan DEFAULT PREDICTION</a:t>
            </a:r>
          </a:p>
        </p:txBody>
      </p:sp>
      <p:sp>
        <p:nvSpPr>
          <p:cNvPr id="3" name="Subtitle 2">
            <a:extLst>
              <a:ext uri="{FF2B5EF4-FFF2-40B4-BE49-F238E27FC236}">
                <a16:creationId xmlns:a16="http://schemas.microsoft.com/office/drawing/2014/main" id="{ADD1430D-C902-4FB1-8C6E-EC27AD3724A3}"/>
              </a:ext>
            </a:extLst>
          </p:cNvPr>
          <p:cNvSpPr>
            <a:spLocks noGrp="1"/>
          </p:cNvSpPr>
          <p:nvPr>
            <p:ph type="subTitle" idx="1"/>
          </p:nvPr>
        </p:nvSpPr>
        <p:spPr>
          <a:xfrm>
            <a:off x="4021494" y="3531204"/>
            <a:ext cx="5327782" cy="2016742"/>
          </a:xfrm>
        </p:spPr>
        <p:txBody>
          <a:bodyPr/>
          <a:lstStyle/>
          <a:p>
            <a:endParaRPr lang="en-US" dirty="0"/>
          </a:p>
        </p:txBody>
      </p:sp>
      <p:pic>
        <p:nvPicPr>
          <p:cNvPr id="8" name="Picture 7">
            <a:extLst>
              <a:ext uri="{FF2B5EF4-FFF2-40B4-BE49-F238E27FC236}">
                <a16:creationId xmlns:a16="http://schemas.microsoft.com/office/drawing/2014/main" id="{F032459C-D4B3-4CB8-91EF-D81A1BE7139D}"/>
              </a:ext>
            </a:extLst>
          </p:cNvPr>
          <p:cNvPicPr>
            <a:picLocks noChangeAspect="1"/>
          </p:cNvPicPr>
          <p:nvPr/>
        </p:nvPicPr>
        <p:blipFill>
          <a:blip r:embed="rId2"/>
          <a:stretch>
            <a:fillRect/>
          </a:stretch>
        </p:blipFill>
        <p:spPr>
          <a:xfrm>
            <a:off x="9069647" y="107692"/>
            <a:ext cx="2901529" cy="1790700"/>
          </a:xfrm>
          <a:prstGeom prst="rect">
            <a:avLst/>
          </a:prstGeom>
        </p:spPr>
      </p:pic>
      <p:pic>
        <p:nvPicPr>
          <p:cNvPr id="10" name="Picture 9">
            <a:extLst>
              <a:ext uri="{FF2B5EF4-FFF2-40B4-BE49-F238E27FC236}">
                <a16:creationId xmlns:a16="http://schemas.microsoft.com/office/drawing/2014/main" id="{D87010A0-E903-4275-B1D5-06FBF371F07F}"/>
              </a:ext>
            </a:extLst>
          </p:cNvPr>
          <p:cNvPicPr>
            <a:picLocks noChangeAspect="1"/>
          </p:cNvPicPr>
          <p:nvPr/>
        </p:nvPicPr>
        <p:blipFill>
          <a:blip r:embed="rId3"/>
          <a:stretch>
            <a:fillRect/>
          </a:stretch>
        </p:blipFill>
        <p:spPr>
          <a:xfrm>
            <a:off x="4021495" y="3577860"/>
            <a:ext cx="5327782" cy="2016742"/>
          </a:xfrm>
          <a:prstGeom prst="rect">
            <a:avLst/>
          </a:prstGeom>
        </p:spPr>
      </p:pic>
    </p:spTree>
    <p:extLst>
      <p:ext uri="{BB962C8B-B14F-4D97-AF65-F5344CB8AC3E}">
        <p14:creationId xmlns:p14="http://schemas.microsoft.com/office/powerpoint/2010/main" val="147014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6BD44B-0869-443F-81E2-F40DC8FF7E87}"/>
              </a:ext>
            </a:extLst>
          </p:cNvPr>
          <p:cNvSpPr txBox="1"/>
          <p:nvPr/>
        </p:nvSpPr>
        <p:spPr>
          <a:xfrm>
            <a:off x="861646" y="128156"/>
            <a:ext cx="9741877" cy="523220"/>
          </a:xfrm>
          <a:prstGeom prst="rect">
            <a:avLst/>
          </a:prstGeom>
          <a:noFill/>
        </p:spPr>
        <p:txBody>
          <a:bodyPr wrap="square" rtlCol="0">
            <a:spAutoFit/>
          </a:bodyPr>
          <a:lstStyle/>
          <a:p>
            <a:pPr algn="ctr"/>
            <a:r>
              <a:rPr lang="en-US" sz="2800" b="1" dirty="0"/>
              <a:t>Dummy Features (One-Hot Encoding)</a:t>
            </a:r>
          </a:p>
        </p:txBody>
      </p:sp>
      <p:graphicFrame>
        <p:nvGraphicFramePr>
          <p:cNvPr id="5" name="Table 4">
            <a:extLst>
              <a:ext uri="{FF2B5EF4-FFF2-40B4-BE49-F238E27FC236}">
                <a16:creationId xmlns:a16="http://schemas.microsoft.com/office/drawing/2014/main" id="{91C60016-085E-4AC6-91C2-6816BB4A87BE}"/>
              </a:ext>
            </a:extLst>
          </p:cNvPr>
          <p:cNvGraphicFramePr>
            <a:graphicFrameLocks noGrp="1"/>
          </p:cNvGraphicFramePr>
          <p:nvPr>
            <p:extLst>
              <p:ext uri="{D42A27DB-BD31-4B8C-83A1-F6EECF244321}">
                <p14:modId xmlns:p14="http://schemas.microsoft.com/office/powerpoint/2010/main" val="3664033849"/>
              </p:ext>
            </p:extLst>
          </p:nvPr>
        </p:nvGraphicFramePr>
        <p:xfrm>
          <a:off x="388873" y="702961"/>
          <a:ext cx="6858000" cy="1699406"/>
        </p:xfrm>
        <a:graphic>
          <a:graphicData uri="http://schemas.openxmlformats.org/drawingml/2006/table">
            <a:tbl>
              <a:tblPr>
                <a:tableStyleId>{5C22544A-7EE6-4342-B048-85BDC9FD1C3A}</a:tableStyleId>
              </a:tblPr>
              <a:tblGrid>
                <a:gridCol w="1600200">
                  <a:extLst>
                    <a:ext uri="{9D8B030D-6E8A-4147-A177-3AD203B41FA5}">
                      <a16:colId xmlns:a16="http://schemas.microsoft.com/office/drawing/2014/main" val="3023800300"/>
                    </a:ext>
                  </a:extLst>
                </a:gridCol>
                <a:gridCol w="609600">
                  <a:extLst>
                    <a:ext uri="{9D8B030D-6E8A-4147-A177-3AD203B41FA5}">
                      <a16:colId xmlns:a16="http://schemas.microsoft.com/office/drawing/2014/main" val="3873288650"/>
                    </a:ext>
                  </a:extLst>
                </a:gridCol>
                <a:gridCol w="2806700">
                  <a:extLst>
                    <a:ext uri="{9D8B030D-6E8A-4147-A177-3AD203B41FA5}">
                      <a16:colId xmlns:a16="http://schemas.microsoft.com/office/drawing/2014/main" val="2146384097"/>
                    </a:ext>
                  </a:extLst>
                </a:gridCol>
                <a:gridCol w="1841500">
                  <a:extLst>
                    <a:ext uri="{9D8B030D-6E8A-4147-A177-3AD203B41FA5}">
                      <a16:colId xmlns:a16="http://schemas.microsoft.com/office/drawing/2014/main" val="1040521380"/>
                    </a:ext>
                  </a:extLst>
                </a:gridCol>
              </a:tblGrid>
              <a:tr h="327806">
                <a:tc>
                  <a:txBody>
                    <a:bodyPr/>
                    <a:lstStyle/>
                    <a:p>
                      <a:pPr algn="ctr" rtl="0" fontAlgn="b"/>
                      <a:r>
                        <a:rPr lang="en-US" sz="1600" u="none" strike="noStrike" dirty="0">
                          <a:effectLst/>
                          <a:latin typeface="Calibri" panose="020F0502020204030204" pitchFamily="34" charset="0"/>
                          <a:cs typeface="Calibri" panose="020F0502020204030204" pitchFamily="34" charset="0"/>
                        </a:rPr>
                        <a:t>Home Ownership</a:t>
                      </a:r>
                      <a:endParaRPr lang="en-US" sz="1600" b="1"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60000"/>
                        <a:lumOff val="40000"/>
                      </a:schemeClr>
                    </a:solidFill>
                  </a:tcPr>
                </a:tc>
                <a:tc>
                  <a:txBody>
                    <a:bodyPr/>
                    <a:lstStyle/>
                    <a:p>
                      <a:pPr algn="l" fontAlgn="b"/>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60000"/>
                        <a:lumOff val="40000"/>
                      </a:schemeClr>
                    </a:solidFill>
                  </a:tcPr>
                </a:tc>
                <a:tc>
                  <a:txBody>
                    <a:bodyPr/>
                    <a:lstStyle/>
                    <a:p>
                      <a:pPr algn="ctr" rtl="0" fontAlgn="t"/>
                      <a:r>
                        <a:rPr lang="en-US" sz="1600" u="none" strike="noStrike">
                          <a:effectLst/>
                          <a:latin typeface="Calibri" panose="020F0502020204030204" pitchFamily="34" charset="0"/>
                          <a:cs typeface="Calibri" panose="020F0502020204030204" pitchFamily="34" charset="0"/>
                        </a:rPr>
                        <a:t>Home Ownership</a:t>
                      </a:r>
                      <a:endParaRPr lang="en-US" sz="1600" b="1"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rtl="0" fontAlgn="b"/>
                      <a:r>
                        <a:rPr lang="en-US" sz="1600" u="none" strike="noStrike">
                          <a:effectLst/>
                          <a:latin typeface="Calibri" panose="020F0502020204030204" pitchFamily="34" charset="0"/>
                          <a:cs typeface="Calibri" panose="020F0502020204030204" pitchFamily="34" charset="0"/>
                        </a:rPr>
                        <a:t>Encoding</a:t>
                      </a:r>
                      <a:endParaRPr lang="en-US" sz="1600" b="1"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60000"/>
                        <a:lumOff val="40000"/>
                      </a:schemeClr>
                    </a:solidFill>
                  </a:tcPr>
                </a:tc>
                <a:extLst>
                  <a:ext uri="{0D108BD9-81ED-4DB2-BD59-A6C34878D82A}">
                    <a16:rowId xmlns:a16="http://schemas.microsoft.com/office/drawing/2014/main" val="3557291327"/>
                  </a:ext>
                </a:extLst>
              </a:tr>
              <a:tr h="274320">
                <a:tc>
                  <a:txBody>
                    <a:bodyPr/>
                    <a:lstStyle/>
                    <a:p>
                      <a:pPr algn="l" rtl="0" fontAlgn="b"/>
                      <a:r>
                        <a:rPr lang="en-US" sz="1600" u="none" strike="noStrike" dirty="0">
                          <a:effectLst/>
                          <a:latin typeface="Calibri" panose="020F0502020204030204" pitchFamily="34" charset="0"/>
                          <a:cs typeface="Calibri" panose="020F0502020204030204" pitchFamily="34" charset="0"/>
                        </a:rPr>
                        <a:t>MORTGAGE</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60000"/>
                        <a:lumOff val="40000"/>
                      </a:schemeClr>
                    </a:solidFill>
                  </a:tcPr>
                </a:tc>
                <a:tc>
                  <a:txBody>
                    <a:bodyPr/>
                    <a:lstStyle/>
                    <a:p>
                      <a:pPr algn="l" fontAlgn="b"/>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60000"/>
                        <a:lumOff val="40000"/>
                      </a:schemeClr>
                    </a:solidFill>
                  </a:tcPr>
                </a:tc>
                <a:tc>
                  <a:txBody>
                    <a:bodyPr/>
                    <a:lstStyle/>
                    <a:p>
                      <a:pPr algn="l" rtl="0" fontAlgn="t"/>
                      <a:r>
                        <a:rPr lang="en-US" sz="1600" u="none" strike="noStrike">
                          <a:effectLst/>
                          <a:latin typeface="Calibri" panose="020F0502020204030204" pitchFamily="34" charset="0"/>
                          <a:cs typeface="Calibri" panose="020F0502020204030204" pitchFamily="34" charset="0"/>
                        </a:rPr>
                        <a:t>home_ownership_MORTGAGE</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rtl="0" fontAlgn="b"/>
                      <a:r>
                        <a:rPr lang="en-US" sz="1600" u="none" strike="noStrike">
                          <a:effectLst/>
                          <a:latin typeface="Calibri" panose="020F0502020204030204" pitchFamily="34" charset="0"/>
                          <a:cs typeface="Calibri" panose="020F0502020204030204" pitchFamily="34" charset="0"/>
                        </a:rPr>
                        <a:t>0,1</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60000"/>
                        <a:lumOff val="40000"/>
                      </a:schemeClr>
                    </a:solidFill>
                  </a:tcPr>
                </a:tc>
                <a:extLst>
                  <a:ext uri="{0D108BD9-81ED-4DB2-BD59-A6C34878D82A}">
                    <a16:rowId xmlns:a16="http://schemas.microsoft.com/office/drawing/2014/main" val="3447316655"/>
                  </a:ext>
                </a:extLst>
              </a:tr>
              <a:tr h="274320">
                <a:tc>
                  <a:txBody>
                    <a:bodyPr/>
                    <a:lstStyle/>
                    <a:p>
                      <a:pPr algn="l" rtl="0" fontAlgn="b"/>
                      <a:r>
                        <a:rPr lang="en-US" sz="1600" u="none" strike="noStrike" dirty="0">
                          <a:effectLst/>
                          <a:latin typeface="Calibri" panose="020F0502020204030204" pitchFamily="34" charset="0"/>
                          <a:cs typeface="Calibri" panose="020F0502020204030204" pitchFamily="34" charset="0"/>
                        </a:rPr>
                        <a:t>RENT</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60000"/>
                        <a:lumOff val="40000"/>
                      </a:schemeClr>
                    </a:solidFill>
                  </a:tcPr>
                </a:tc>
                <a:tc>
                  <a:txBody>
                    <a:bodyPr/>
                    <a:lstStyle/>
                    <a:p>
                      <a:pPr algn="l" fontAlgn="b"/>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60000"/>
                        <a:lumOff val="40000"/>
                      </a:schemeClr>
                    </a:solidFill>
                  </a:tcPr>
                </a:tc>
                <a:tc>
                  <a:txBody>
                    <a:bodyPr/>
                    <a:lstStyle/>
                    <a:p>
                      <a:pPr algn="l" rtl="0" fontAlgn="t"/>
                      <a:r>
                        <a:rPr lang="en-US" sz="1600" u="none" strike="noStrike">
                          <a:effectLst/>
                          <a:latin typeface="Calibri" panose="020F0502020204030204" pitchFamily="34" charset="0"/>
                          <a:cs typeface="Calibri" panose="020F0502020204030204" pitchFamily="34" charset="0"/>
                        </a:rPr>
                        <a:t>home_ownership_RENT</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rtl="0" fontAlgn="b"/>
                      <a:r>
                        <a:rPr lang="en-US" sz="1600" u="none" strike="noStrike">
                          <a:effectLst/>
                          <a:latin typeface="Calibri" panose="020F0502020204030204" pitchFamily="34" charset="0"/>
                          <a:cs typeface="Calibri" panose="020F0502020204030204" pitchFamily="34" charset="0"/>
                        </a:rPr>
                        <a:t>0,1</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60000"/>
                        <a:lumOff val="40000"/>
                      </a:schemeClr>
                    </a:solidFill>
                  </a:tcPr>
                </a:tc>
                <a:extLst>
                  <a:ext uri="{0D108BD9-81ED-4DB2-BD59-A6C34878D82A}">
                    <a16:rowId xmlns:a16="http://schemas.microsoft.com/office/drawing/2014/main" val="3520355769"/>
                  </a:ext>
                </a:extLst>
              </a:tr>
              <a:tr h="274320">
                <a:tc>
                  <a:txBody>
                    <a:bodyPr/>
                    <a:lstStyle/>
                    <a:p>
                      <a:pPr algn="l" rtl="0" fontAlgn="b"/>
                      <a:r>
                        <a:rPr lang="en-US" sz="1600" u="none" strike="noStrike" dirty="0">
                          <a:effectLst/>
                          <a:latin typeface="Calibri" panose="020F0502020204030204" pitchFamily="34" charset="0"/>
                          <a:cs typeface="Calibri" panose="020F0502020204030204" pitchFamily="34" charset="0"/>
                        </a:rPr>
                        <a:t>OWN</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60000"/>
                        <a:lumOff val="40000"/>
                      </a:schemeClr>
                    </a:solidFill>
                  </a:tcPr>
                </a:tc>
                <a:tc>
                  <a:txBody>
                    <a:bodyPr/>
                    <a:lstStyle/>
                    <a:p>
                      <a:pPr algn="l" fontAlgn="b"/>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60000"/>
                        <a:lumOff val="40000"/>
                      </a:schemeClr>
                    </a:solidFill>
                  </a:tcPr>
                </a:tc>
                <a:tc>
                  <a:txBody>
                    <a:bodyPr/>
                    <a:lstStyle/>
                    <a:p>
                      <a:pPr algn="l" rtl="0" fontAlgn="t"/>
                      <a:r>
                        <a:rPr lang="en-US" sz="1600" u="none" strike="noStrike" dirty="0">
                          <a:effectLst/>
                          <a:latin typeface="Calibri" panose="020F0502020204030204" pitchFamily="34" charset="0"/>
                          <a:cs typeface="Calibri" panose="020F0502020204030204" pitchFamily="34" charset="0"/>
                        </a:rPr>
                        <a:t>home_ownership_OWN</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rtl="0" fontAlgn="b"/>
                      <a:r>
                        <a:rPr lang="en-US" sz="1600" u="none" strike="noStrike">
                          <a:effectLst/>
                          <a:latin typeface="Calibri" panose="020F0502020204030204" pitchFamily="34" charset="0"/>
                          <a:cs typeface="Calibri" panose="020F0502020204030204" pitchFamily="34" charset="0"/>
                        </a:rPr>
                        <a:t>0,1</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60000"/>
                        <a:lumOff val="40000"/>
                      </a:schemeClr>
                    </a:solidFill>
                  </a:tcPr>
                </a:tc>
                <a:extLst>
                  <a:ext uri="{0D108BD9-81ED-4DB2-BD59-A6C34878D82A}">
                    <a16:rowId xmlns:a16="http://schemas.microsoft.com/office/drawing/2014/main" val="3294044720"/>
                  </a:ext>
                </a:extLst>
              </a:tr>
              <a:tr h="274320">
                <a:tc>
                  <a:txBody>
                    <a:bodyPr/>
                    <a:lstStyle/>
                    <a:p>
                      <a:pPr algn="l" rtl="0" fontAlgn="b"/>
                      <a:r>
                        <a:rPr lang="en-US" sz="1600" u="none" strike="noStrike" dirty="0">
                          <a:effectLst/>
                          <a:latin typeface="Calibri" panose="020F0502020204030204" pitchFamily="34" charset="0"/>
                          <a:cs typeface="Calibri" panose="020F0502020204030204" pitchFamily="34" charset="0"/>
                        </a:rPr>
                        <a:t>OTHER</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60000"/>
                        <a:lumOff val="40000"/>
                      </a:schemeClr>
                    </a:solidFill>
                  </a:tcPr>
                </a:tc>
                <a:tc>
                  <a:txBody>
                    <a:bodyPr/>
                    <a:lstStyle/>
                    <a:p>
                      <a:pPr algn="l" fontAlgn="b"/>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60000"/>
                        <a:lumOff val="40000"/>
                      </a:schemeClr>
                    </a:solidFill>
                  </a:tcPr>
                </a:tc>
                <a:tc>
                  <a:txBody>
                    <a:bodyPr/>
                    <a:lstStyle/>
                    <a:p>
                      <a:pPr algn="l" rtl="0" fontAlgn="t"/>
                      <a:r>
                        <a:rPr lang="en-US" sz="1600" u="none" strike="noStrike" dirty="0">
                          <a:effectLst/>
                          <a:latin typeface="Calibri" panose="020F0502020204030204" pitchFamily="34" charset="0"/>
                          <a:cs typeface="Calibri" panose="020F0502020204030204" pitchFamily="34" charset="0"/>
                        </a:rPr>
                        <a:t>home_ownership_OTHER</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rtl="0" fontAlgn="b"/>
                      <a:r>
                        <a:rPr lang="en-US" sz="1600" u="none" strike="noStrike">
                          <a:effectLst/>
                          <a:latin typeface="Calibri" panose="020F0502020204030204" pitchFamily="34" charset="0"/>
                          <a:cs typeface="Calibri" panose="020F0502020204030204" pitchFamily="34" charset="0"/>
                        </a:rPr>
                        <a:t>0,1</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60000"/>
                        <a:lumOff val="40000"/>
                      </a:schemeClr>
                    </a:solidFill>
                  </a:tcPr>
                </a:tc>
                <a:extLst>
                  <a:ext uri="{0D108BD9-81ED-4DB2-BD59-A6C34878D82A}">
                    <a16:rowId xmlns:a16="http://schemas.microsoft.com/office/drawing/2014/main" val="930244884"/>
                  </a:ext>
                </a:extLst>
              </a:tr>
              <a:tr h="274320">
                <a:tc>
                  <a:txBody>
                    <a:bodyPr/>
                    <a:lstStyle/>
                    <a:p>
                      <a:pPr algn="l" rtl="0" fontAlgn="b"/>
                      <a:r>
                        <a:rPr lang="en-US" sz="1600" u="none" strike="noStrike" dirty="0">
                          <a:effectLst/>
                          <a:latin typeface="Calibri" panose="020F0502020204030204" pitchFamily="34" charset="0"/>
                          <a:cs typeface="Calibri" panose="020F0502020204030204" pitchFamily="34" charset="0"/>
                        </a:rPr>
                        <a:t>NONE</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60000"/>
                        <a:lumOff val="40000"/>
                      </a:schemeClr>
                    </a:solidFill>
                  </a:tcPr>
                </a:tc>
                <a:tc>
                  <a:txBody>
                    <a:bodyPr/>
                    <a:lstStyle/>
                    <a:p>
                      <a:pPr algn="l" fontAlgn="b"/>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60000"/>
                        <a:lumOff val="40000"/>
                      </a:schemeClr>
                    </a:solidFill>
                  </a:tcPr>
                </a:tc>
                <a:tc>
                  <a:txBody>
                    <a:bodyPr/>
                    <a:lstStyle/>
                    <a:p>
                      <a:pPr algn="l" rtl="0" fontAlgn="t"/>
                      <a:r>
                        <a:rPr lang="en-US" sz="1600" u="none" strike="noStrike" dirty="0">
                          <a:effectLst/>
                          <a:latin typeface="Calibri" panose="020F0502020204030204" pitchFamily="34" charset="0"/>
                          <a:cs typeface="Calibri" panose="020F0502020204030204" pitchFamily="34" charset="0"/>
                        </a:rPr>
                        <a:t>home_ownership_NONE</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rtl="0" fontAlgn="b"/>
                      <a:r>
                        <a:rPr lang="en-US" sz="1600" u="none" strike="noStrike" dirty="0">
                          <a:effectLst/>
                          <a:latin typeface="Calibri" panose="020F0502020204030204" pitchFamily="34" charset="0"/>
                          <a:cs typeface="Calibri" panose="020F0502020204030204" pitchFamily="34" charset="0"/>
                        </a:rPr>
                        <a:t>0,1</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solidFill>
                      <a:schemeClr val="accent5">
                        <a:lumMod val="60000"/>
                        <a:lumOff val="40000"/>
                      </a:schemeClr>
                    </a:solidFill>
                  </a:tcPr>
                </a:tc>
                <a:extLst>
                  <a:ext uri="{0D108BD9-81ED-4DB2-BD59-A6C34878D82A}">
                    <a16:rowId xmlns:a16="http://schemas.microsoft.com/office/drawing/2014/main" val="203563400"/>
                  </a:ext>
                </a:extLst>
              </a:tr>
            </a:tbl>
          </a:graphicData>
        </a:graphic>
      </p:graphicFrame>
      <p:graphicFrame>
        <p:nvGraphicFramePr>
          <p:cNvPr id="6" name="Table 5">
            <a:extLst>
              <a:ext uri="{FF2B5EF4-FFF2-40B4-BE49-F238E27FC236}">
                <a16:creationId xmlns:a16="http://schemas.microsoft.com/office/drawing/2014/main" id="{013617E4-144E-46D3-9C6A-E9DCB9B8962F}"/>
              </a:ext>
            </a:extLst>
          </p:cNvPr>
          <p:cNvGraphicFramePr>
            <a:graphicFrameLocks noGrp="1"/>
          </p:cNvGraphicFramePr>
          <p:nvPr>
            <p:extLst>
              <p:ext uri="{D42A27DB-BD31-4B8C-83A1-F6EECF244321}">
                <p14:modId xmlns:p14="http://schemas.microsoft.com/office/powerpoint/2010/main" val="572128049"/>
              </p:ext>
            </p:extLst>
          </p:nvPr>
        </p:nvGraphicFramePr>
        <p:xfrm>
          <a:off x="388873" y="2677886"/>
          <a:ext cx="9111749" cy="3305809"/>
        </p:xfrm>
        <a:graphic>
          <a:graphicData uri="http://schemas.openxmlformats.org/drawingml/2006/table">
            <a:tbl>
              <a:tblPr>
                <a:tableStyleId>{5C22544A-7EE6-4342-B048-85BDC9FD1C3A}</a:tableStyleId>
              </a:tblPr>
              <a:tblGrid>
                <a:gridCol w="2623616">
                  <a:extLst>
                    <a:ext uri="{9D8B030D-6E8A-4147-A177-3AD203B41FA5}">
                      <a16:colId xmlns:a16="http://schemas.microsoft.com/office/drawing/2014/main" val="3268633786"/>
                    </a:ext>
                  </a:extLst>
                </a:gridCol>
                <a:gridCol w="3917698">
                  <a:extLst>
                    <a:ext uri="{9D8B030D-6E8A-4147-A177-3AD203B41FA5}">
                      <a16:colId xmlns:a16="http://schemas.microsoft.com/office/drawing/2014/main" val="328625503"/>
                    </a:ext>
                  </a:extLst>
                </a:gridCol>
                <a:gridCol w="2570435">
                  <a:extLst>
                    <a:ext uri="{9D8B030D-6E8A-4147-A177-3AD203B41FA5}">
                      <a16:colId xmlns:a16="http://schemas.microsoft.com/office/drawing/2014/main" val="4093907242"/>
                    </a:ext>
                  </a:extLst>
                </a:gridCol>
              </a:tblGrid>
              <a:tr h="254293">
                <a:tc>
                  <a:txBody>
                    <a:bodyPr/>
                    <a:lstStyle/>
                    <a:p>
                      <a:pPr algn="ctr" rtl="0" fontAlgn="t"/>
                      <a:r>
                        <a:rPr lang="en-US" sz="1600" u="none" strike="noStrike" dirty="0">
                          <a:effectLst/>
                          <a:latin typeface="Calibri" panose="020F0502020204030204" pitchFamily="34" charset="0"/>
                          <a:cs typeface="Calibri" panose="020F0502020204030204" pitchFamily="34" charset="0"/>
                        </a:rPr>
                        <a:t>Employment Length</a:t>
                      </a:r>
                      <a:endParaRPr lang="en-US" sz="1600" b="1"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solidFill>
                      <a:schemeClr val="accent5">
                        <a:lumMod val="60000"/>
                        <a:lumOff val="40000"/>
                      </a:schemeClr>
                    </a:solidFill>
                  </a:tcPr>
                </a:tc>
                <a:tc>
                  <a:txBody>
                    <a:bodyPr/>
                    <a:lstStyle/>
                    <a:p>
                      <a:pPr algn="ctr" rtl="0" fontAlgn="t"/>
                      <a:r>
                        <a:rPr lang="en-US" sz="1600" u="none" strike="noStrike">
                          <a:effectLst/>
                          <a:latin typeface="Calibri" panose="020F0502020204030204" pitchFamily="34" charset="0"/>
                          <a:cs typeface="Calibri" panose="020F0502020204030204" pitchFamily="34" charset="0"/>
                        </a:rPr>
                        <a:t>Employment Length</a:t>
                      </a:r>
                      <a:endParaRPr lang="en-US" sz="1600" b="1" i="0" u="none" strike="noStrike">
                        <a:solidFill>
                          <a:srgbClr val="000000"/>
                        </a:solidFill>
                        <a:effectLst/>
                        <a:latin typeface="Calibri" panose="020F0502020204030204" pitchFamily="34" charset="0"/>
                        <a:cs typeface="Calibri" panose="020F0502020204030204" pitchFamily="34" charset="0"/>
                      </a:endParaRPr>
                    </a:p>
                  </a:txBody>
                  <a:tcPr marL="7582" marR="7582" marT="7582" marB="0">
                    <a:solidFill>
                      <a:schemeClr val="accent5">
                        <a:lumMod val="60000"/>
                        <a:lumOff val="40000"/>
                      </a:schemeClr>
                    </a:solidFill>
                  </a:tcPr>
                </a:tc>
                <a:tc>
                  <a:txBody>
                    <a:bodyPr/>
                    <a:lstStyle/>
                    <a:p>
                      <a:pPr algn="ctr" rtl="0" fontAlgn="t"/>
                      <a:r>
                        <a:rPr lang="en-US" sz="1600" u="none" strike="noStrike" dirty="0">
                          <a:effectLst/>
                          <a:latin typeface="Calibri" panose="020F0502020204030204" pitchFamily="34" charset="0"/>
                          <a:cs typeface="Calibri" panose="020F0502020204030204" pitchFamily="34" charset="0"/>
                        </a:rPr>
                        <a:t>Encoding</a:t>
                      </a:r>
                      <a:endParaRPr lang="en-US" sz="1600" b="1"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solidFill>
                      <a:schemeClr val="accent5">
                        <a:lumMod val="60000"/>
                        <a:lumOff val="40000"/>
                      </a:schemeClr>
                    </a:solidFill>
                  </a:tcPr>
                </a:tc>
                <a:extLst>
                  <a:ext uri="{0D108BD9-81ED-4DB2-BD59-A6C34878D82A}">
                    <a16:rowId xmlns:a16="http://schemas.microsoft.com/office/drawing/2014/main" val="2409774923"/>
                  </a:ext>
                </a:extLst>
              </a:tr>
              <a:tr h="254293">
                <a:tc>
                  <a:txBody>
                    <a:bodyPr/>
                    <a:lstStyle/>
                    <a:p>
                      <a:pPr algn="l" rtl="0" fontAlgn="t"/>
                      <a:r>
                        <a:rPr lang="en-US" sz="1600" u="none" strike="noStrike" dirty="0">
                          <a:effectLst/>
                          <a:latin typeface="Calibri" panose="020F0502020204030204" pitchFamily="34" charset="0"/>
                          <a:cs typeface="Calibri" panose="020F0502020204030204" pitchFamily="34" charset="0"/>
                        </a:rPr>
                        <a:t> n/a</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solidFill>
                      <a:schemeClr val="accent5">
                        <a:lumMod val="60000"/>
                        <a:lumOff val="40000"/>
                      </a:schemeClr>
                    </a:solidFill>
                  </a:tcPr>
                </a:tc>
                <a:tc>
                  <a:txBody>
                    <a:bodyPr/>
                    <a:lstStyle/>
                    <a:p>
                      <a:pPr algn="l" fontAlgn="b"/>
                      <a:r>
                        <a:rPr lang="en-US" sz="1600" u="none" strike="noStrike">
                          <a:effectLst/>
                          <a:latin typeface="Calibri" panose="020F0502020204030204" pitchFamily="34" charset="0"/>
                          <a:cs typeface="Calibri" panose="020F0502020204030204" pitchFamily="34" charset="0"/>
                        </a:rPr>
                        <a:t>emp_length_0</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tc>
                  <a:txBody>
                    <a:bodyPr/>
                    <a:lstStyle/>
                    <a:p>
                      <a:pPr algn="l" fontAlgn="b"/>
                      <a:r>
                        <a:rPr lang="en-US" sz="1600" u="none" strike="noStrike" dirty="0">
                          <a:effectLst/>
                          <a:latin typeface="Calibri" panose="020F0502020204030204" pitchFamily="34" charset="0"/>
                          <a:cs typeface="Calibri" panose="020F0502020204030204" pitchFamily="34" charset="0"/>
                        </a:rPr>
                        <a:t> 0, 1</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extLst>
                  <a:ext uri="{0D108BD9-81ED-4DB2-BD59-A6C34878D82A}">
                    <a16:rowId xmlns:a16="http://schemas.microsoft.com/office/drawing/2014/main" val="750659786"/>
                  </a:ext>
                </a:extLst>
              </a:tr>
              <a:tr h="254293">
                <a:tc>
                  <a:txBody>
                    <a:bodyPr/>
                    <a:lstStyle/>
                    <a:p>
                      <a:pPr algn="l" rtl="0" fontAlgn="t"/>
                      <a:r>
                        <a:rPr lang="en-US" sz="1600" u="none" strike="noStrike" dirty="0">
                          <a:effectLst/>
                          <a:latin typeface="Calibri" panose="020F0502020204030204" pitchFamily="34" charset="0"/>
                          <a:cs typeface="Calibri" panose="020F0502020204030204" pitchFamily="34" charset="0"/>
                        </a:rPr>
                        <a:t>&lt; 1 year</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solidFill>
                      <a:schemeClr val="accent5">
                        <a:lumMod val="60000"/>
                        <a:lumOff val="40000"/>
                      </a:schemeClr>
                    </a:solidFill>
                  </a:tcPr>
                </a:tc>
                <a:tc>
                  <a:txBody>
                    <a:bodyPr/>
                    <a:lstStyle/>
                    <a:p>
                      <a:pPr algn="l" fontAlgn="b"/>
                      <a:r>
                        <a:rPr lang="en-US" sz="1600" u="none" strike="noStrike" dirty="0">
                          <a:effectLst/>
                          <a:latin typeface="Calibri" panose="020F0502020204030204" pitchFamily="34" charset="0"/>
                          <a:cs typeface="Calibri" panose="020F0502020204030204" pitchFamily="34" charset="0"/>
                        </a:rPr>
                        <a:t>emp_length_&lt; 1 year</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tc>
                  <a:txBody>
                    <a:bodyPr/>
                    <a:lstStyle/>
                    <a:p>
                      <a:pPr algn="l" fontAlgn="b"/>
                      <a:r>
                        <a:rPr lang="en-US" sz="1600" u="none" strike="noStrike" dirty="0">
                          <a:effectLst/>
                          <a:latin typeface="Calibri" panose="020F0502020204030204" pitchFamily="34" charset="0"/>
                          <a:cs typeface="Calibri" panose="020F0502020204030204" pitchFamily="34" charset="0"/>
                        </a:rPr>
                        <a:t> 0, 1</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extLst>
                  <a:ext uri="{0D108BD9-81ED-4DB2-BD59-A6C34878D82A}">
                    <a16:rowId xmlns:a16="http://schemas.microsoft.com/office/drawing/2014/main" val="1795257264"/>
                  </a:ext>
                </a:extLst>
              </a:tr>
              <a:tr h="254293">
                <a:tc>
                  <a:txBody>
                    <a:bodyPr/>
                    <a:lstStyle/>
                    <a:p>
                      <a:pPr algn="l" rtl="0" fontAlgn="t"/>
                      <a:r>
                        <a:rPr lang="en-US" sz="1600" u="none" strike="noStrike" dirty="0">
                          <a:effectLst/>
                          <a:latin typeface="Calibri" panose="020F0502020204030204" pitchFamily="34" charset="0"/>
                          <a:cs typeface="Calibri" panose="020F0502020204030204" pitchFamily="34" charset="0"/>
                        </a:rPr>
                        <a:t>1 year</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solidFill>
                      <a:schemeClr val="accent5">
                        <a:lumMod val="60000"/>
                        <a:lumOff val="40000"/>
                      </a:schemeClr>
                    </a:solidFill>
                  </a:tcPr>
                </a:tc>
                <a:tc>
                  <a:txBody>
                    <a:bodyPr/>
                    <a:lstStyle/>
                    <a:p>
                      <a:pPr algn="l" fontAlgn="b"/>
                      <a:r>
                        <a:rPr lang="en-US" sz="1600" u="none" strike="noStrike">
                          <a:effectLst/>
                          <a:latin typeface="Calibri" panose="020F0502020204030204" pitchFamily="34" charset="0"/>
                          <a:cs typeface="Calibri" panose="020F0502020204030204" pitchFamily="34" charset="0"/>
                        </a:rPr>
                        <a:t>emp_length_2 years</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tc>
                  <a:txBody>
                    <a:bodyPr/>
                    <a:lstStyle/>
                    <a:p>
                      <a:pPr algn="l" fontAlgn="b"/>
                      <a:r>
                        <a:rPr lang="en-US" sz="1600" u="none" strike="noStrike" dirty="0">
                          <a:effectLst/>
                          <a:latin typeface="Calibri" panose="020F0502020204030204" pitchFamily="34" charset="0"/>
                          <a:cs typeface="Calibri" panose="020F0502020204030204" pitchFamily="34" charset="0"/>
                        </a:rPr>
                        <a:t> 0, 1</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extLst>
                  <a:ext uri="{0D108BD9-81ED-4DB2-BD59-A6C34878D82A}">
                    <a16:rowId xmlns:a16="http://schemas.microsoft.com/office/drawing/2014/main" val="911101478"/>
                  </a:ext>
                </a:extLst>
              </a:tr>
              <a:tr h="254293">
                <a:tc>
                  <a:txBody>
                    <a:bodyPr/>
                    <a:lstStyle/>
                    <a:p>
                      <a:pPr algn="l" rtl="0" fontAlgn="t"/>
                      <a:r>
                        <a:rPr lang="en-US" sz="1600" u="none" strike="noStrike" dirty="0">
                          <a:effectLst/>
                          <a:latin typeface="Calibri" panose="020F0502020204030204" pitchFamily="34" charset="0"/>
                          <a:cs typeface="Calibri" panose="020F0502020204030204" pitchFamily="34" charset="0"/>
                        </a:rPr>
                        <a:t>2 years</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solidFill>
                      <a:schemeClr val="accent5">
                        <a:lumMod val="60000"/>
                        <a:lumOff val="40000"/>
                      </a:schemeClr>
                    </a:solidFill>
                  </a:tcPr>
                </a:tc>
                <a:tc>
                  <a:txBody>
                    <a:bodyPr/>
                    <a:lstStyle/>
                    <a:p>
                      <a:pPr algn="l" fontAlgn="b"/>
                      <a:r>
                        <a:rPr lang="en-US" sz="1600" u="none" strike="noStrike">
                          <a:effectLst/>
                          <a:latin typeface="Calibri" panose="020F0502020204030204" pitchFamily="34" charset="0"/>
                          <a:cs typeface="Calibri" panose="020F0502020204030204" pitchFamily="34" charset="0"/>
                        </a:rPr>
                        <a:t>emp_length_3 years</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tc>
                  <a:txBody>
                    <a:bodyPr/>
                    <a:lstStyle/>
                    <a:p>
                      <a:pPr algn="l" fontAlgn="b"/>
                      <a:r>
                        <a:rPr lang="en-US" sz="1600" u="none" strike="noStrike" dirty="0">
                          <a:effectLst/>
                          <a:latin typeface="Calibri" panose="020F0502020204030204" pitchFamily="34" charset="0"/>
                          <a:cs typeface="Calibri" panose="020F0502020204030204" pitchFamily="34" charset="0"/>
                        </a:rPr>
                        <a:t> 0, 1</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extLst>
                  <a:ext uri="{0D108BD9-81ED-4DB2-BD59-A6C34878D82A}">
                    <a16:rowId xmlns:a16="http://schemas.microsoft.com/office/drawing/2014/main" val="3292592311"/>
                  </a:ext>
                </a:extLst>
              </a:tr>
              <a:tr h="254293">
                <a:tc>
                  <a:txBody>
                    <a:bodyPr/>
                    <a:lstStyle/>
                    <a:p>
                      <a:pPr algn="l" rtl="0" fontAlgn="t"/>
                      <a:r>
                        <a:rPr lang="en-US" sz="1600" u="none" strike="noStrike" dirty="0">
                          <a:effectLst/>
                          <a:latin typeface="Calibri" panose="020F0502020204030204" pitchFamily="34" charset="0"/>
                          <a:cs typeface="Calibri" panose="020F0502020204030204" pitchFamily="34" charset="0"/>
                        </a:rPr>
                        <a:t>3 years</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solidFill>
                      <a:schemeClr val="accent5">
                        <a:lumMod val="60000"/>
                        <a:lumOff val="40000"/>
                      </a:schemeClr>
                    </a:solidFill>
                  </a:tcPr>
                </a:tc>
                <a:tc>
                  <a:txBody>
                    <a:bodyPr/>
                    <a:lstStyle/>
                    <a:p>
                      <a:pPr algn="l" fontAlgn="b"/>
                      <a:r>
                        <a:rPr lang="en-US" sz="1600" u="none" strike="noStrike">
                          <a:effectLst/>
                          <a:latin typeface="Calibri" panose="020F0502020204030204" pitchFamily="34" charset="0"/>
                          <a:cs typeface="Calibri" panose="020F0502020204030204" pitchFamily="34" charset="0"/>
                        </a:rPr>
                        <a:t>emp_length_4 years</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tc>
                  <a:txBody>
                    <a:bodyPr/>
                    <a:lstStyle/>
                    <a:p>
                      <a:pPr algn="l" fontAlgn="b"/>
                      <a:r>
                        <a:rPr lang="en-US" sz="1600" u="none" strike="noStrike" dirty="0">
                          <a:effectLst/>
                          <a:latin typeface="Calibri" panose="020F0502020204030204" pitchFamily="34" charset="0"/>
                          <a:cs typeface="Calibri" panose="020F0502020204030204" pitchFamily="34" charset="0"/>
                        </a:rPr>
                        <a:t> 0, 1</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extLst>
                  <a:ext uri="{0D108BD9-81ED-4DB2-BD59-A6C34878D82A}">
                    <a16:rowId xmlns:a16="http://schemas.microsoft.com/office/drawing/2014/main" val="1664893826"/>
                  </a:ext>
                </a:extLst>
              </a:tr>
              <a:tr h="254293">
                <a:tc>
                  <a:txBody>
                    <a:bodyPr/>
                    <a:lstStyle/>
                    <a:p>
                      <a:pPr algn="l" rtl="0" fontAlgn="t"/>
                      <a:r>
                        <a:rPr lang="en-US" sz="1600" u="none" strike="noStrike" dirty="0">
                          <a:effectLst/>
                          <a:latin typeface="Calibri" panose="020F0502020204030204" pitchFamily="34" charset="0"/>
                          <a:cs typeface="Calibri" panose="020F0502020204030204" pitchFamily="34" charset="0"/>
                        </a:rPr>
                        <a:t>4 years</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solidFill>
                      <a:schemeClr val="accent5">
                        <a:lumMod val="60000"/>
                        <a:lumOff val="40000"/>
                      </a:schemeClr>
                    </a:solidFill>
                  </a:tcPr>
                </a:tc>
                <a:tc>
                  <a:txBody>
                    <a:bodyPr/>
                    <a:lstStyle/>
                    <a:p>
                      <a:pPr algn="l" fontAlgn="b"/>
                      <a:r>
                        <a:rPr lang="en-US" sz="1600" u="none" strike="noStrike">
                          <a:effectLst/>
                          <a:latin typeface="Calibri" panose="020F0502020204030204" pitchFamily="34" charset="0"/>
                          <a:cs typeface="Calibri" panose="020F0502020204030204" pitchFamily="34" charset="0"/>
                        </a:rPr>
                        <a:t>emp_length_5 years</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tc>
                  <a:txBody>
                    <a:bodyPr/>
                    <a:lstStyle/>
                    <a:p>
                      <a:pPr algn="l" fontAlgn="b"/>
                      <a:r>
                        <a:rPr lang="en-US" sz="1600" u="none" strike="noStrike" dirty="0">
                          <a:effectLst/>
                          <a:latin typeface="Calibri" panose="020F0502020204030204" pitchFamily="34" charset="0"/>
                          <a:cs typeface="Calibri" panose="020F0502020204030204" pitchFamily="34" charset="0"/>
                        </a:rPr>
                        <a:t> 0, 1</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extLst>
                  <a:ext uri="{0D108BD9-81ED-4DB2-BD59-A6C34878D82A}">
                    <a16:rowId xmlns:a16="http://schemas.microsoft.com/office/drawing/2014/main" val="4168039178"/>
                  </a:ext>
                </a:extLst>
              </a:tr>
              <a:tr h="254293">
                <a:tc>
                  <a:txBody>
                    <a:bodyPr/>
                    <a:lstStyle/>
                    <a:p>
                      <a:pPr algn="l" rtl="0" fontAlgn="t"/>
                      <a:r>
                        <a:rPr lang="en-US" sz="1600" u="none" strike="noStrike" dirty="0">
                          <a:effectLst/>
                          <a:latin typeface="Calibri" panose="020F0502020204030204" pitchFamily="34" charset="0"/>
                          <a:cs typeface="Calibri" panose="020F0502020204030204" pitchFamily="34" charset="0"/>
                        </a:rPr>
                        <a:t>5 years</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solidFill>
                      <a:schemeClr val="accent5">
                        <a:lumMod val="60000"/>
                        <a:lumOff val="40000"/>
                      </a:schemeClr>
                    </a:solidFill>
                  </a:tcPr>
                </a:tc>
                <a:tc>
                  <a:txBody>
                    <a:bodyPr/>
                    <a:lstStyle/>
                    <a:p>
                      <a:pPr algn="l" fontAlgn="b"/>
                      <a:r>
                        <a:rPr lang="en-US" sz="1600" u="none" strike="noStrike">
                          <a:effectLst/>
                          <a:latin typeface="Calibri" panose="020F0502020204030204" pitchFamily="34" charset="0"/>
                          <a:cs typeface="Calibri" panose="020F0502020204030204" pitchFamily="34" charset="0"/>
                        </a:rPr>
                        <a:t>emp_length_6 years</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tc>
                  <a:txBody>
                    <a:bodyPr/>
                    <a:lstStyle/>
                    <a:p>
                      <a:pPr algn="l" fontAlgn="b"/>
                      <a:r>
                        <a:rPr lang="en-US" sz="1600" u="none" strike="noStrike" dirty="0">
                          <a:effectLst/>
                          <a:latin typeface="Calibri" panose="020F0502020204030204" pitchFamily="34" charset="0"/>
                          <a:cs typeface="Calibri" panose="020F0502020204030204" pitchFamily="34" charset="0"/>
                        </a:rPr>
                        <a:t> 0, 1</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extLst>
                  <a:ext uri="{0D108BD9-81ED-4DB2-BD59-A6C34878D82A}">
                    <a16:rowId xmlns:a16="http://schemas.microsoft.com/office/drawing/2014/main" val="3364576656"/>
                  </a:ext>
                </a:extLst>
              </a:tr>
              <a:tr h="254293">
                <a:tc>
                  <a:txBody>
                    <a:bodyPr/>
                    <a:lstStyle/>
                    <a:p>
                      <a:pPr algn="l" rtl="0" fontAlgn="t"/>
                      <a:r>
                        <a:rPr lang="en-US" sz="1600" u="none" strike="noStrike" dirty="0">
                          <a:effectLst/>
                          <a:latin typeface="Calibri" panose="020F0502020204030204" pitchFamily="34" charset="0"/>
                          <a:cs typeface="Calibri" panose="020F0502020204030204" pitchFamily="34" charset="0"/>
                        </a:rPr>
                        <a:t>6 years </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solidFill>
                      <a:schemeClr val="accent5">
                        <a:lumMod val="60000"/>
                        <a:lumOff val="40000"/>
                      </a:schemeClr>
                    </a:solidFill>
                  </a:tcPr>
                </a:tc>
                <a:tc>
                  <a:txBody>
                    <a:bodyPr/>
                    <a:lstStyle/>
                    <a:p>
                      <a:pPr algn="l" fontAlgn="b"/>
                      <a:r>
                        <a:rPr lang="en-US" sz="1600" u="none" strike="noStrike">
                          <a:effectLst/>
                          <a:latin typeface="Calibri" panose="020F0502020204030204" pitchFamily="34" charset="0"/>
                          <a:cs typeface="Calibri" panose="020F0502020204030204" pitchFamily="34" charset="0"/>
                        </a:rPr>
                        <a:t>emp_length_7 years</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tc>
                  <a:txBody>
                    <a:bodyPr/>
                    <a:lstStyle/>
                    <a:p>
                      <a:pPr algn="l" fontAlgn="b"/>
                      <a:r>
                        <a:rPr lang="en-US" sz="1600" u="none" strike="noStrike" dirty="0">
                          <a:effectLst/>
                          <a:latin typeface="Calibri" panose="020F0502020204030204" pitchFamily="34" charset="0"/>
                          <a:cs typeface="Calibri" panose="020F0502020204030204" pitchFamily="34" charset="0"/>
                        </a:rPr>
                        <a:t> 0, 1</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extLst>
                  <a:ext uri="{0D108BD9-81ED-4DB2-BD59-A6C34878D82A}">
                    <a16:rowId xmlns:a16="http://schemas.microsoft.com/office/drawing/2014/main" val="3366011786"/>
                  </a:ext>
                </a:extLst>
              </a:tr>
              <a:tr h="254293">
                <a:tc>
                  <a:txBody>
                    <a:bodyPr/>
                    <a:lstStyle/>
                    <a:p>
                      <a:pPr algn="l" rtl="0" fontAlgn="t"/>
                      <a:r>
                        <a:rPr lang="en-US" sz="1600" u="none" strike="noStrike" dirty="0">
                          <a:effectLst/>
                          <a:latin typeface="Calibri" panose="020F0502020204030204" pitchFamily="34" charset="0"/>
                          <a:cs typeface="Calibri" panose="020F0502020204030204" pitchFamily="34" charset="0"/>
                        </a:rPr>
                        <a:t>7 years</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solidFill>
                      <a:schemeClr val="accent5">
                        <a:lumMod val="60000"/>
                        <a:lumOff val="40000"/>
                      </a:schemeClr>
                    </a:solidFill>
                  </a:tcPr>
                </a:tc>
                <a:tc>
                  <a:txBody>
                    <a:bodyPr/>
                    <a:lstStyle/>
                    <a:p>
                      <a:pPr algn="l" fontAlgn="b"/>
                      <a:r>
                        <a:rPr lang="en-US" sz="1600" u="none" strike="noStrike">
                          <a:effectLst/>
                          <a:latin typeface="Calibri" panose="020F0502020204030204" pitchFamily="34" charset="0"/>
                          <a:cs typeface="Calibri" panose="020F0502020204030204" pitchFamily="34" charset="0"/>
                        </a:rPr>
                        <a:t>emp_length_8 years</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tc>
                  <a:txBody>
                    <a:bodyPr/>
                    <a:lstStyle/>
                    <a:p>
                      <a:pPr algn="l" fontAlgn="b"/>
                      <a:r>
                        <a:rPr lang="en-US" sz="1600" u="none" strike="noStrike" dirty="0">
                          <a:effectLst/>
                          <a:latin typeface="Calibri" panose="020F0502020204030204" pitchFamily="34" charset="0"/>
                          <a:cs typeface="Calibri" panose="020F0502020204030204" pitchFamily="34" charset="0"/>
                        </a:rPr>
                        <a:t> 0, 1</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extLst>
                  <a:ext uri="{0D108BD9-81ED-4DB2-BD59-A6C34878D82A}">
                    <a16:rowId xmlns:a16="http://schemas.microsoft.com/office/drawing/2014/main" val="483823452"/>
                  </a:ext>
                </a:extLst>
              </a:tr>
              <a:tr h="254293">
                <a:tc>
                  <a:txBody>
                    <a:bodyPr/>
                    <a:lstStyle/>
                    <a:p>
                      <a:pPr algn="l" rtl="0" fontAlgn="t"/>
                      <a:r>
                        <a:rPr lang="en-US" sz="1600" u="none" strike="noStrike" dirty="0">
                          <a:effectLst/>
                          <a:latin typeface="Calibri" panose="020F0502020204030204" pitchFamily="34" charset="0"/>
                          <a:cs typeface="Calibri" panose="020F0502020204030204" pitchFamily="34" charset="0"/>
                        </a:rPr>
                        <a:t>8 years</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solidFill>
                      <a:schemeClr val="accent5">
                        <a:lumMod val="60000"/>
                        <a:lumOff val="40000"/>
                      </a:schemeClr>
                    </a:solidFill>
                  </a:tcPr>
                </a:tc>
                <a:tc>
                  <a:txBody>
                    <a:bodyPr/>
                    <a:lstStyle/>
                    <a:p>
                      <a:pPr algn="l" fontAlgn="b"/>
                      <a:r>
                        <a:rPr lang="en-US" sz="1600" u="none" strike="noStrike">
                          <a:effectLst/>
                          <a:latin typeface="Calibri" panose="020F0502020204030204" pitchFamily="34" charset="0"/>
                          <a:cs typeface="Calibri" panose="020F0502020204030204" pitchFamily="34" charset="0"/>
                        </a:rPr>
                        <a:t>emp_length_9 years</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tc>
                  <a:txBody>
                    <a:bodyPr/>
                    <a:lstStyle/>
                    <a:p>
                      <a:pPr algn="l" fontAlgn="b"/>
                      <a:r>
                        <a:rPr lang="en-US" sz="1600" u="none" strike="noStrike" dirty="0">
                          <a:effectLst/>
                          <a:latin typeface="Calibri" panose="020F0502020204030204" pitchFamily="34" charset="0"/>
                          <a:cs typeface="Calibri" panose="020F0502020204030204" pitchFamily="34" charset="0"/>
                        </a:rPr>
                        <a:t> 0, 1</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extLst>
                  <a:ext uri="{0D108BD9-81ED-4DB2-BD59-A6C34878D82A}">
                    <a16:rowId xmlns:a16="http://schemas.microsoft.com/office/drawing/2014/main" val="2507573352"/>
                  </a:ext>
                </a:extLst>
              </a:tr>
              <a:tr h="254293">
                <a:tc>
                  <a:txBody>
                    <a:bodyPr/>
                    <a:lstStyle/>
                    <a:p>
                      <a:pPr algn="l" rtl="0" fontAlgn="t"/>
                      <a:r>
                        <a:rPr lang="en-US" sz="1600" u="none" strike="noStrike" dirty="0">
                          <a:effectLst/>
                          <a:latin typeface="Calibri" panose="020F0502020204030204" pitchFamily="34" charset="0"/>
                          <a:cs typeface="Calibri" panose="020F0502020204030204" pitchFamily="34" charset="0"/>
                        </a:rPr>
                        <a:t>9 years</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solidFill>
                      <a:schemeClr val="accent5">
                        <a:lumMod val="60000"/>
                        <a:lumOff val="40000"/>
                      </a:schemeClr>
                    </a:solidFill>
                  </a:tcPr>
                </a:tc>
                <a:tc>
                  <a:txBody>
                    <a:bodyPr/>
                    <a:lstStyle/>
                    <a:p>
                      <a:pPr algn="l" fontAlgn="b"/>
                      <a:r>
                        <a:rPr lang="en-US" sz="1600" u="none" strike="noStrike">
                          <a:effectLst/>
                          <a:latin typeface="Calibri" panose="020F0502020204030204" pitchFamily="34" charset="0"/>
                          <a:cs typeface="Calibri" panose="020F0502020204030204" pitchFamily="34" charset="0"/>
                        </a:rPr>
                        <a:t>emp_length_10</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tc>
                  <a:txBody>
                    <a:bodyPr/>
                    <a:lstStyle/>
                    <a:p>
                      <a:pPr algn="l" fontAlgn="b"/>
                      <a:r>
                        <a:rPr lang="en-US" sz="1600" u="none" strike="noStrike" dirty="0">
                          <a:effectLst/>
                          <a:latin typeface="Calibri" panose="020F0502020204030204" pitchFamily="34" charset="0"/>
                          <a:cs typeface="Calibri" panose="020F0502020204030204" pitchFamily="34" charset="0"/>
                        </a:rPr>
                        <a:t> 0, 1</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extLst>
                  <a:ext uri="{0D108BD9-81ED-4DB2-BD59-A6C34878D82A}">
                    <a16:rowId xmlns:a16="http://schemas.microsoft.com/office/drawing/2014/main" val="3091101733"/>
                  </a:ext>
                </a:extLst>
              </a:tr>
              <a:tr h="254293">
                <a:tc>
                  <a:txBody>
                    <a:bodyPr/>
                    <a:lstStyle/>
                    <a:p>
                      <a:pPr algn="l" rtl="0" fontAlgn="t"/>
                      <a:r>
                        <a:rPr lang="en-US" sz="1600" u="none" strike="noStrike" dirty="0">
                          <a:effectLst/>
                          <a:latin typeface="Calibri" panose="020F0502020204030204" pitchFamily="34" charset="0"/>
                          <a:cs typeface="Calibri" panose="020F0502020204030204" pitchFamily="34" charset="0"/>
                        </a:rPr>
                        <a:t>10+ years</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solidFill>
                      <a:schemeClr val="accent5">
                        <a:lumMod val="60000"/>
                        <a:lumOff val="40000"/>
                      </a:schemeClr>
                    </a:solidFill>
                  </a:tcPr>
                </a:tc>
                <a:tc>
                  <a:txBody>
                    <a:bodyPr/>
                    <a:lstStyle/>
                    <a:p>
                      <a:pPr algn="l" fontAlgn="b"/>
                      <a:r>
                        <a:rPr lang="en-US" sz="1600" u="none" strike="noStrike" dirty="0">
                          <a:effectLst/>
                          <a:latin typeface="Calibri" panose="020F0502020204030204" pitchFamily="34" charset="0"/>
                          <a:cs typeface="Calibri" panose="020F0502020204030204" pitchFamily="34" charset="0"/>
                        </a:rPr>
                        <a:t>emp_length_10+ years</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tc>
                  <a:txBody>
                    <a:bodyPr/>
                    <a:lstStyle/>
                    <a:p>
                      <a:pPr algn="l" fontAlgn="b"/>
                      <a:r>
                        <a:rPr lang="en-US" sz="1600" u="none" strike="noStrike" dirty="0">
                          <a:effectLst/>
                          <a:latin typeface="Calibri" panose="020F0502020204030204" pitchFamily="34" charset="0"/>
                          <a:cs typeface="Calibri" panose="020F0502020204030204" pitchFamily="34" charset="0"/>
                        </a:rPr>
                        <a:t> 0, 1</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582" marR="7582" marT="7582" marB="0" anchor="b">
                    <a:solidFill>
                      <a:schemeClr val="accent5">
                        <a:lumMod val="60000"/>
                        <a:lumOff val="40000"/>
                      </a:schemeClr>
                    </a:solidFill>
                  </a:tcPr>
                </a:tc>
                <a:extLst>
                  <a:ext uri="{0D108BD9-81ED-4DB2-BD59-A6C34878D82A}">
                    <a16:rowId xmlns:a16="http://schemas.microsoft.com/office/drawing/2014/main" val="1377274256"/>
                  </a:ext>
                </a:extLst>
              </a:tr>
            </a:tbl>
          </a:graphicData>
        </a:graphic>
      </p:graphicFrame>
    </p:spTree>
    <p:extLst>
      <p:ext uri="{BB962C8B-B14F-4D97-AF65-F5344CB8AC3E}">
        <p14:creationId xmlns:p14="http://schemas.microsoft.com/office/powerpoint/2010/main" val="2207292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8AAC343-2123-4FF5-A7F5-F461F034E459}"/>
              </a:ext>
            </a:extLst>
          </p:cNvPr>
          <p:cNvSpPr txBox="1"/>
          <p:nvPr/>
        </p:nvSpPr>
        <p:spPr>
          <a:xfrm>
            <a:off x="550506" y="74646"/>
            <a:ext cx="11299371" cy="461665"/>
          </a:xfrm>
          <a:prstGeom prst="rect">
            <a:avLst/>
          </a:prstGeom>
          <a:noFill/>
        </p:spPr>
        <p:txBody>
          <a:bodyPr wrap="square" rtlCol="0">
            <a:spAutoFit/>
          </a:bodyPr>
          <a:lstStyle/>
          <a:p>
            <a:pPr algn="ctr"/>
            <a:r>
              <a:rPr lang="en-US" sz="2400" b="1" dirty="0">
                <a:solidFill>
                  <a:srgbClr val="000000"/>
                </a:solidFill>
                <a:latin typeface="Calibri" panose="020F0502020204030204" pitchFamily="34" charset="0"/>
                <a:cs typeface="Calibri" panose="020F0502020204030204" pitchFamily="34" charset="0"/>
              </a:rPr>
              <a:t>Top 20 Feature importance ranking - Random Forest Model</a:t>
            </a:r>
            <a:r>
              <a:rPr lang="en-US" sz="2400" b="1" u="sng" dirty="0">
                <a:latin typeface="Calibri" panose="020F0502020204030204" pitchFamily="34" charset="0"/>
                <a:cs typeface="Calibri" panose="020F0502020204030204" pitchFamily="34" charset="0"/>
              </a:rPr>
              <a:t> </a:t>
            </a:r>
          </a:p>
        </p:txBody>
      </p:sp>
      <p:sp>
        <p:nvSpPr>
          <p:cNvPr id="2" name="Rectangle 1">
            <a:extLst>
              <a:ext uri="{FF2B5EF4-FFF2-40B4-BE49-F238E27FC236}">
                <a16:creationId xmlns:a16="http://schemas.microsoft.com/office/drawing/2014/main" id="{E3C9FCFA-2186-4F00-8268-4CBC7C442660}"/>
              </a:ext>
            </a:extLst>
          </p:cNvPr>
          <p:cNvSpPr/>
          <p:nvPr/>
        </p:nvSpPr>
        <p:spPr>
          <a:xfrm>
            <a:off x="594049" y="536311"/>
            <a:ext cx="11047445" cy="5016758"/>
          </a:xfrm>
          <a:prstGeom prst="rect">
            <a:avLst/>
          </a:prstGeom>
        </p:spPr>
        <p:txBody>
          <a:bodyPr wrap="square">
            <a:spAutoFit/>
          </a:bodyPr>
          <a:lstStyle/>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total_rec_prncp: 0.2652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recoveries: 0.2212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last_pymnt_amnt: 0.0871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total_pymnt: 0.079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funded_amnt_inv: 0.074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collection_recovery_fee: 0.0726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installment: 0.0374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total_pymnt_inv: 0.0349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loan_amnt: 0.0347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funded_amnt: 0.0273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id: 0.0195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total_rec_int: 0.0141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sub_grade: 0.0072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member_id: 0.0055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total_rec_late_fee: 0.0036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term: 0.0026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int_rate: 0.0021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tot_cur_bal: 0.0016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revol_util: 0.0016 </a:t>
            </a:r>
          </a:p>
          <a:p>
            <a:pPr marL="342900" indent="-342900">
              <a:buAutoNum type="arabicPeriod"/>
            </a:pPr>
            <a:r>
              <a:rPr lang="en-US" sz="1600" dirty="0">
                <a:solidFill>
                  <a:srgbClr val="000000"/>
                </a:solidFill>
                <a:latin typeface="Calibri" panose="020F0502020204030204" pitchFamily="34" charset="0"/>
                <a:cs typeface="Calibri" panose="020F0502020204030204" pitchFamily="34" charset="0"/>
              </a:rPr>
              <a:t>revol_bal: 0.0015 </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24899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1335A8-1FEF-40A1-B19A-5AAA7AE97E97}"/>
              </a:ext>
            </a:extLst>
          </p:cNvPr>
          <p:cNvSpPr txBox="1"/>
          <p:nvPr/>
        </p:nvSpPr>
        <p:spPr>
          <a:xfrm>
            <a:off x="1588687" y="1825748"/>
            <a:ext cx="10067192" cy="1631216"/>
          </a:xfrm>
          <a:prstGeom prst="rect">
            <a:avLst/>
          </a:prstGeom>
          <a:noFill/>
        </p:spPr>
        <p:txBody>
          <a:bodyPr wrap="square" rtlCol="0">
            <a:spAutoFit/>
          </a:bodyPr>
          <a:lstStyle/>
          <a:p>
            <a:r>
              <a:rPr lang="en-US" sz="2000" dirty="0"/>
              <a:t>Two types of models:</a:t>
            </a:r>
          </a:p>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Random Forest Classifier , Logistic Regression, </a:t>
            </a:r>
            <a:r>
              <a:rPr lang="en-US" dirty="0"/>
              <a:t>GridSearchCV, Naive Bayes</a:t>
            </a:r>
            <a:endParaRPr lang="en-US" sz="2000" dirty="0"/>
          </a:p>
          <a:p>
            <a:pPr marL="342900" indent="-342900">
              <a:buFont typeface="Arial" panose="020B0604020202020204" pitchFamily="34" charset="0"/>
              <a:buChar char="•"/>
            </a:pPr>
            <a:r>
              <a:rPr lang="en-US" sz="2000" dirty="0"/>
              <a:t>Deep Learning Model</a:t>
            </a:r>
          </a:p>
        </p:txBody>
      </p:sp>
      <p:sp>
        <p:nvSpPr>
          <p:cNvPr id="5" name="TextBox 4">
            <a:extLst>
              <a:ext uri="{FF2B5EF4-FFF2-40B4-BE49-F238E27FC236}">
                <a16:creationId xmlns:a16="http://schemas.microsoft.com/office/drawing/2014/main" id="{5994C129-2746-42B3-90E1-B3E4AA938246}"/>
              </a:ext>
            </a:extLst>
          </p:cNvPr>
          <p:cNvSpPr txBox="1"/>
          <p:nvPr/>
        </p:nvSpPr>
        <p:spPr>
          <a:xfrm>
            <a:off x="861646" y="128156"/>
            <a:ext cx="9741877" cy="523220"/>
          </a:xfrm>
          <a:prstGeom prst="rect">
            <a:avLst/>
          </a:prstGeom>
          <a:noFill/>
        </p:spPr>
        <p:txBody>
          <a:bodyPr wrap="square" rtlCol="0">
            <a:spAutoFit/>
          </a:bodyPr>
          <a:lstStyle/>
          <a:p>
            <a:pPr algn="ctr"/>
            <a:r>
              <a:rPr lang="en-US" sz="2800" b="1" dirty="0"/>
              <a:t>PREDICTIVE ANALYSIS</a:t>
            </a:r>
          </a:p>
        </p:txBody>
      </p:sp>
    </p:spTree>
    <p:extLst>
      <p:ext uri="{BB962C8B-B14F-4D97-AF65-F5344CB8AC3E}">
        <p14:creationId xmlns:p14="http://schemas.microsoft.com/office/powerpoint/2010/main" val="3571064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53ADFD-BFEF-4EA9-A71E-B7BB7DA336E3}"/>
              </a:ext>
            </a:extLst>
          </p:cNvPr>
          <p:cNvSpPr txBox="1"/>
          <p:nvPr/>
        </p:nvSpPr>
        <p:spPr>
          <a:xfrm>
            <a:off x="1995853" y="128156"/>
            <a:ext cx="8445102" cy="523220"/>
          </a:xfrm>
          <a:prstGeom prst="rect">
            <a:avLst/>
          </a:prstGeom>
          <a:noFill/>
        </p:spPr>
        <p:txBody>
          <a:bodyPr wrap="square" rtlCol="0">
            <a:spAutoFit/>
          </a:bodyPr>
          <a:lstStyle/>
          <a:p>
            <a:pPr algn="ctr"/>
            <a:r>
              <a:rPr lang="en-US" sz="2800" b="1" dirty="0"/>
              <a:t>Evaluating Models</a:t>
            </a:r>
          </a:p>
        </p:txBody>
      </p:sp>
      <p:graphicFrame>
        <p:nvGraphicFramePr>
          <p:cNvPr id="14" name="Table 13">
            <a:extLst>
              <a:ext uri="{FF2B5EF4-FFF2-40B4-BE49-F238E27FC236}">
                <a16:creationId xmlns:a16="http://schemas.microsoft.com/office/drawing/2014/main" id="{3EBD0F37-70DC-4DA6-A0D1-2BBFCD373261}"/>
              </a:ext>
            </a:extLst>
          </p:cNvPr>
          <p:cNvGraphicFramePr>
            <a:graphicFrameLocks noGrp="1"/>
          </p:cNvGraphicFramePr>
          <p:nvPr>
            <p:extLst>
              <p:ext uri="{D42A27DB-BD31-4B8C-83A1-F6EECF244321}">
                <p14:modId xmlns:p14="http://schemas.microsoft.com/office/powerpoint/2010/main" val="1429207751"/>
              </p:ext>
            </p:extLst>
          </p:nvPr>
        </p:nvGraphicFramePr>
        <p:xfrm>
          <a:off x="2573503" y="1407381"/>
          <a:ext cx="7286114" cy="1218537"/>
        </p:xfrm>
        <a:graphic>
          <a:graphicData uri="http://schemas.openxmlformats.org/drawingml/2006/table">
            <a:tbl>
              <a:tblPr>
                <a:tableStyleId>{5C22544A-7EE6-4342-B048-85BDC9FD1C3A}</a:tableStyleId>
              </a:tblPr>
              <a:tblGrid>
                <a:gridCol w="1712250">
                  <a:extLst>
                    <a:ext uri="{9D8B030D-6E8A-4147-A177-3AD203B41FA5}">
                      <a16:colId xmlns:a16="http://schemas.microsoft.com/office/drawing/2014/main" val="1204954064"/>
                    </a:ext>
                  </a:extLst>
                </a:gridCol>
                <a:gridCol w="1058175">
                  <a:extLst>
                    <a:ext uri="{9D8B030D-6E8A-4147-A177-3AD203B41FA5}">
                      <a16:colId xmlns:a16="http://schemas.microsoft.com/office/drawing/2014/main" val="315585529"/>
                    </a:ext>
                  </a:extLst>
                </a:gridCol>
                <a:gridCol w="1571917">
                  <a:extLst>
                    <a:ext uri="{9D8B030D-6E8A-4147-A177-3AD203B41FA5}">
                      <a16:colId xmlns:a16="http://schemas.microsoft.com/office/drawing/2014/main" val="1530092535"/>
                    </a:ext>
                  </a:extLst>
                </a:gridCol>
                <a:gridCol w="1571917">
                  <a:extLst>
                    <a:ext uri="{9D8B030D-6E8A-4147-A177-3AD203B41FA5}">
                      <a16:colId xmlns:a16="http://schemas.microsoft.com/office/drawing/2014/main" val="1511499793"/>
                    </a:ext>
                  </a:extLst>
                </a:gridCol>
                <a:gridCol w="1371855">
                  <a:extLst>
                    <a:ext uri="{9D8B030D-6E8A-4147-A177-3AD203B41FA5}">
                      <a16:colId xmlns:a16="http://schemas.microsoft.com/office/drawing/2014/main" val="3021194631"/>
                    </a:ext>
                  </a:extLst>
                </a:gridCol>
              </a:tblGrid>
              <a:tr h="294198">
                <a:tc>
                  <a:txBody>
                    <a:bodyPr/>
                    <a:lstStyle/>
                    <a:p>
                      <a:pPr algn="ctr" fontAlgn="t"/>
                      <a:r>
                        <a:rPr lang="en-US" sz="1600" u="none" strike="noStrike" dirty="0">
                          <a:effectLst/>
                          <a:latin typeface="Calibri" panose="020F0502020204030204" pitchFamily="34" charset="0"/>
                          <a:cs typeface="Calibri" panose="020F0502020204030204" pitchFamily="34" charset="0"/>
                        </a:rPr>
                        <a:t>Models</a:t>
                      </a:r>
                      <a:endParaRPr lang="en-US" sz="1600" b="1"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u="none" strike="noStrike">
                          <a:effectLst/>
                          <a:latin typeface="Calibri" panose="020F0502020204030204" pitchFamily="34" charset="0"/>
                          <a:cs typeface="Calibri" panose="020F0502020204030204" pitchFamily="34" charset="0"/>
                        </a:rPr>
                        <a:t>Precision</a:t>
                      </a:r>
                      <a:endParaRPr lang="en-US" sz="1600" b="1"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u="none" strike="noStrike">
                          <a:effectLst/>
                          <a:latin typeface="Calibri" panose="020F0502020204030204" pitchFamily="34" charset="0"/>
                          <a:cs typeface="Calibri" panose="020F0502020204030204" pitchFamily="34" charset="0"/>
                        </a:rPr>
                        <a:t>Recall</a:t>
                      </a:r>
                      <a:endParaRPr lang="en-US" sz="1600" b="1"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u="none" strike="noStrike" dirty="0">
                          <a:effectLst/>
                          <a:latin typeface="Calibri" panose="020F0502020204030204" pitchFamily="34" charset="0"/>
                          <a:cs typeface="Calibri" panose="020F0502020204030204" pitchFamily="34" charset="0"/>
                        </a:rPr>
                        <a:t>F1 Score</a:t>
                      </a:r>
                      <a:endParaRPr lang="en-US" sz="1600" b="1"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u="none" strike="noStrike" dirty="0">
                          <a:effectLst/>
                          <a:latin typeface="Calibri" panose="020F0502020204030204" pitchFamily="34" charset="0"/>
                          <a:cs typeface="Calibri" panose="020F0502020204030204" pitchFamily="34" charset="0"/>
                        </a:rPr>
                        <a:t>Support</a:t>
                      </a:r>
                      <a:endParaRPr lang="en-US" sz="1600" b="1"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extLst>
                  <a:ext uri="{0D108BD9-81ED-4DB2-BD59-A6C34878D82A}">
                    <a16:rowId xmlns:a16="http://schemas.microsoft.com/office/drawing/2014/main" val="1554829959"/>
                  </a:ext>
                </a:extLst>
              </a:tr>
              <a:tr h="308113">
                <a:tc>
                  <a:txBody>
                    <a:bodyPr/>
                    <a:lstStyle/>
                    <a:p>
                      <a:pPr algn="l" fontAlgn="t"/>
                      <a:r>
                        <a:rPr lang="en-US" sz="1600" u="none" strike="noStrike" dirty="0">
                          <a:effectLst/>
                          <a:latin typeface="Calibri" panose="020F0502020204030204" pitchFamily="34" charset="0"/>
                          <a:cs typeface="Calibri" panose="020F0502020204030204" pitchFamily="34" charset="0"/>
                        </a:rPr>
                        <a:t>Random Forest</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u="none" strike="noStrike" dirty="0">
                          <a:effectLst/>
                          <a:latin typeface="Calibri" panose="020F0502020204030204" pitchFamily="34" charset="0"/>
                          <a:cs typeface="Calibri" panose="020F0502020204030204" pitchFamily="34" charset="0"/>
                        </a:rPr>
                        <a:t>100.00%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u="none" strike="noStrike" dirty="0">
                          <a:effectLst/>
                          <a:latin typeface="Calibri" panose="020F0502020204030204" pitchFamily="34" charset="0"/>
                          <a:cs typeface="Calibri" panose="020F0502020204030204" pitchFamily="34" charset="0"/>
                        </a:rPr>
                        <a:t>100.00%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u="none" strike="noStrike">
                          <a:effectLst/>
                          <a:latin typeface="Calibri" panose="020F0502020204030204" pitchFamily="34" charset="0"/>
                          <a:cs typeface="Calibri" panose="020F0502020204030204" pitchFamily="34" charset="0"/>
                        </a:rPr>
                        <a:t>100.00%</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u="none" strike="noStrike">
                          <a:effectLst/>
                          <a:latin typeface="Calibri" panose="020F0502020204030204" pitchFamily="34" charset="0"/>
                          <a:cs typeface="Calibri" panose="020F0502020204030204" pitchFamily="34" charset="0"/>
                        </a:rPr>
                        <a:t>63243</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extLst>
                  <a:ext uri="{0D108BD9-81ED-4DB2-BD59-A6C34878D82A}">
                    <a16:rowId xmlns:a16="http://schemas.microsoft.com/office/drawing/2014/main" val="1124721847"/>
                  </a:ext>
                </a:extLst>
              </a:tr>
              <a:tr h="308113">
                <a:tc>
                  <a:txBody>
                    <a:bodyPr/>
                    <a:lstStyle/>
                    <a:p>
                      <a:pPr algn="l" fontAlgn="t"/>
                      <a:r>
                        <a:rPr lang="en-US" sz="1600" u="none" strike="noStrike" dirty="0">
                          <a:effectLst/>
                          <a:latin typeface="Calibri" panose="020F0502020204030204" pitchFamily="34" charset="0"/>
                          <a:cs typeface="Calibri" panose="020F0502020204030204" pitchFamily="34" charset="0"/>
                        </a:rPr>
                        <a:t>MLP Classifier</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u="none" strike="noStrike" dirty="0">
                          <a:effectLst/>
                          <a:latin typeface="Calibri" panose="020F0502020204030204" pitchFamily="34" charset="0"/>
                          <a:cs typeface="Calibri" panose="020F0502020204030204" pitchFamily="34" charset="0"/>
                        </a:rPr>
                        <a:t>100.00%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u="none" strike="noStrike" dirty="0">
                          <a:effectLst/>
                          <a:latin typeface="Calibri" panose="020F0502020204030204" pitchFamily="34" charset="0"/>
                          <a:cs typeface="Calibri" panose="020F0502020204030204" pitchFamily="34" charset="0"/>
                        </a:rPr>
                        <a:t>100.00%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u="none" strike="noStrike">
                          <a:effectLst/>
                          <a:latin typeface="Calibri" panose="020F0502020204030204" pitchFamily="34" charset="0"/>
                          <a:cs typeface="Calibri" panose="020F0502020204030204" pitchFamily="34" charset="0"/>
                        </a:rPr>
                        <a:t>100.00%</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u="none" strike="noStrike">
                          <a:effectLst/>
                          <a:latin typeface="Calibri" panose="020F0502020204030204" pitchFamily="34" charset="0"/>
                          <a:cs typeface="Calibri" panose="020F0502020204030204" pitchFamily="34" charset="0"/>
                        </a:rPr>
                        <a:t>63243</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extLst>
                  <a:ext uri="{0D108BD9-81ED-4DB2-BD59-A6C34878D82A}">
                    <a16:rowId xmlns:a16="http://schemas.microsoft.com/office/drawing/2014/main" val="517310976"/>
                  </a:ext>
                </a:extLst>
              </a:tr>
              <a:tr h="308113">
                <a:tc>
                  <a:txBody>
                    <a:bodyPr/>
                    <a:lstStyle/>
                    <a:p>
                      <a:pPr algn="l" fontAlgn="t"/>
                      <a:r>
                        <a:rPr lang="en-US" sz="1600" u="none" strike="noStrike" dirty="0">
                          <a:effectLst/>
                          <a:latin typeface="Calibri" panose="020F0502020204030204" pitchFamily="34" charset="0"/>
                          <a:cs typeface="Calibri" panose="020F0502020204030204" pitchFamily="34" charset="0"/>
                        </a:rPr>
                        <a:t>Naïve Bayes</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u="none" strike="noStrike" dirty="0">
                          <a:effectLst/>
                          <a:latin typeface="Calibri" panose="020F0502020204030204" pitchFamily="34" charset="0"/>
                          <a:cs typeface="Calibri" panose="020F0502020204030204" pitchFamily="34" charset="0"/>
                        </a:rPr>
                        <a:t>99.00%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u="none" strike="noStrike" dirty="0">
                          <a:effectLst/>
                          <a:latin typeface="Calibri" panose="020F0502020204030204" pitchFamily="34" charset="0"/>
                          <a:cs typeface="Calibri" panose="020F0502020204030204" pitchFamily="34" charset="0"/>
                        </a:rPr>
                        <a:t>77.00%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u="none" strike="noStrike" dirty="0">
                          <a:effectLst/>
                          <a:latin typeface="Calibri" panose="020F0502020204030204" pitchFamily="34" charset="0"/>
                          <a:cs typeface="Calibri" panose="020F0502020204030204" pitchFamily="34" charset="0"/>
                        </a:rPr>
                        <a:t>86.00%</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tc>
                  <a:txBody>
                    <a:bodyPr/>
                    <a:lstStyle/>
                    <a:p>
                      <a:pPr algn="ctr" fontAlgn="t"/>
                      <a:r>
                        <a:rPr lang="en-US" sz="1600" u="none" strike="noStrike" dirty="0">
                          <a:effectLst/>
                          <a:latin typeface="Calibri" panose="020F0502020204030204" pitchFamily="34" charset="0"/>
                          <a:cs typeface="Calibri" panose="020F0502020204030204" pitchFamily="34" charset="0"/>
                        </a:rPr>
                        <a:t>63243</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solidFill>
                      <a:schemeClr val="accent5">
                        <a:lumMod val="60000"/>
                        <a:lumOff val="40000"/>
                      </a:schemeClr>
                    </a:solidFill>
                  </a:tcPr>
                </a:tc>
                <a:extLst>
                  <a:ext uri="{0D108BD9-81ED-4DB2-BD59-A6C34878D82A}">
                    <a16:rowId xmlns:a16="http://schemas.microsoft.com/office/drawing/2014/main" val="845138019"/>
                  </a:ext>
                </a:extLst>
              </a:tr>
            </a:tbl>
          </a:graphicData>
        </a:graphic>
      </p:graphicFrame>
      <p:sp>
        <p:nvSpPr>
          <p:cNvPr id="15" name="Rectangle 14">
            <a:extLst>
              <a:ext uri="{FF2B5EF4-FFF2-40B4-BE49-F238E27FC236}">
                <a16:creationId xmlns:a16="http://schemas.microsoft.com/office/drawing/2014/main" id="{6028A59D-4D68-4633-8D50-B140006722F0}"/>
              </a:ext>
            </a:extLst>
          </p:cNvPr>
          <p:cNvSpPr/>
          <p:nvPr/>
        </p:nvSpPr>
        <p:spPr>
          <a:xfrm>
            <a:off x="3617843" y="882598"/>
            <a:ext cx="4622334" cy="377283"/>
          </a:xfrm>
          <a:prstGeom prst="rect">
            <a:avLst/>
          </a:prstGeom>
        </p:spPr>
        <p:txBody>
          <a:bodyPr wrap="square">
            <a:spAutoFit/>
          </a:bodyPr>
          <a:lstStyle/>
          <a:p>
            <a:pPr algn="ctr"/>
            <a:r>
              <a:rPr lang="en-US" b="1" dirty="0"/>
              <a:t>Confusion Matrix/Insight of Bad Loans</a:t>
            </a:r>
          </a:p>
        </p:txBody>
      </p:sp>
      <p:sp>
        <p:nvSpPr>
          <p:cNvPr id="16" name="TextBox 15">
            <a:extLst>
              <a:ext uri="{FF2B5EF4-FFF2-40B4-BE49-F238E27FC236}">
                <a16:creationId xmlns:a16="http://schemas.microsoft.com/office/drawing/2014/main" id="{C552CF60-58E6-49B2-B420-419422FE803A}"/>
              </a:ext>
            </a:extLst>
          </p:cNvPr>
          <p:cNvSpPr txBox="1"/>
          <p:nvPr/>
        </p:nvSpPr>
        <p:spPr>
          <a:xfrm>
            <a:off x="2573503" y="3371353"/>
            <a:ext cx="3381054" cy="369332"/>
          </a:xfrm>
          <a:prstGeom prst="rect">
            <a:avLst/>
          </a:prstGeom>
          <a:noFill/>
        </p:spPr>
        <p:txBody>
          <a:bodyPr wrap="none" rtlCol="0">
            <a:spAutoFit/>
          </a:bodyPr>
          <a:lstStyle/>
          <a:p>
            <a:r>
              <a:rPr lang="en-US" dirty="0"/>
              <a:t>GrisSearchCV  --- Accuracy 99.8%</a:t>
            </a:r>
          </a:p>
        </p:txBody>
      </p:sp>
    </p:spTree>
    <p:extLst>
      <p:ext uri="{BB962C8B-B14F-4D97-AF65-F5344CB8AC3E}">
        <p14:creationId xmlns:p14="http://schemas.microsoft.com/office/powerpoint/2010/main" val="2746792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65057C-AA34-4EE9-B45E-9717059B0307}"/>
              </a:ext>
            </a:extLst>
          </p:cNvPr>
          <p:cNvSpPr txBox="1"/>
          <p:nvPr/>
        </p:nvSpPr>
        <p:spPr>
          <a:xfrm>
            <a:off x="984738" y="888023"/>
            <a:ext cx="10231778" cy="8745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Categorial Classification                               </a:t>
            </a:r>
          </a:p>
          <a:p>
            <a:pPr marL="285750" indent="-285750">
              <a:lnSpc>
                <a:spcPct val="150000"/>
              </a:lnSpc>
              <a:buFont typeface="Arial" panose="020B0604020202020204" pitchFamily="34" charset="0"/>
              <a:buChar char="•"/>
            </a:pPr>
            <a:r>
              <a:rPr lang="en-US" dirty="0"/>
              <a:t>Binary Classification</a:t>
            </a:r>
          </a:p>
        </p:txBody>
      </p:sp>
      <p:graphicFrame>
        <p:nvGraphicFramePr>
          <p:cNvPr id="8" name="Table 7">
            <a:extLst>
              <a:ext uri="{FF2B5EF4-FFF2-40B4-BE49-F238E27FC236}">
                <a16:creationId xmlns:a16="http://schemas.microsoft.com/office/drawing/2014/main" id="{802E7912-FF45-478E-B225-97847DEFA84F}"/>
              </a:ext>
            </a:extLst>
          </p:cNvPr>
          <p:cNvGraphicFramePr>
            <a:graphicFrameLocks noGrp="1"/>
          </p:cNvGraphicFramePr>
          <p:nvPr>
            <p:extLst>
              <p:ext uri="{D42A27DB-BD31-4B8C-83A1-F6EECF244321}">
                <p14:modId xmlns:p14="http://schemas.microsoft.com/office/powerpoint/2010/main" val="352852404"/>
              </p:ext>
            </p:extLst>
          </p:nvPr>
        </p:nvGraphicFramePr>
        <p:xfrm>
          <a:off x="1088564" y="2699324"/>
          <a:ext cx="6156300" cy="1459352"/>
        </p:xfrm>
        <a:graphic>
          <a:graphicData uri="http://schemas.openxmlformats.org/drawingml/2006/table">
            <a:tbl>
              <a:tblPr firstRow="1" bandRow="1">
                <a:tableStyleId>{7DF18680-E054-41AD-8BC1-D1AEF772440D}</a:tableStyleId>
              </a:tblPr>
              <a:tblGrid>
                <a:gridCol w="3078150">
                  <a:extLst>
                    <a:ext uri="{9D8B030D-6E8A-4147-A177-3AD203B41FA5}">
                      <a16:colId xmlns:a16="http://schemas.microsoft.com/office/drawing/2014/main" val="3928713092"/>
                    </a:ext>
                  </a:extLst>
                </a:gridCol>
                <a:gridCol w="3078150">
                  <a:extLst>
                    <a:ext uri="{9D8B030D-6E8A-4147-A177-3AD203B41FA5}">
                      <a16:colId xmlns:a16="http://schemas.microsoft.com/office/drawing/2014/main" val="3467058233"/>
                    </a:ext>
                  </a:extLst>
                </a:gridCol>
              </a:tblGrid>
              <a:tr h="364838">
                <a:tc>
                  <a:txBody>
                    <a:bodyPr/>
                    <a:lstStyle/>
                    <a:p>
                      <a:pPr algn="ctr" fontAlgn="b"/>
                      <a:r>
                        <a:rPr lang="en-US" sz="1800" b="1" i="0" u="none" strike="noStrike" dirty="0">
                          <a:solidFill>
                            <a:srgbClr val="000000"/>
                          </a:solidFill>
                          <a:effectLst/>
                          <a:latin typeface="Calibri" panose="020F0502020204030204" pitchFamily="34" charset="0"/>
                        </a:rPr>
                        <a:t>Model</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Accuracy</a:t>
                      </a:r>
                    </a:p>
                  </a:txBody>
                  <a:tcPr marL="7620" marR="7620" marT="7620" marB="0" anchor="b"/>
                </a:tc>
                <a:extLst>
                  <a:ext uri="{0D108BD9-81ED-4DB2-BD59-A6C34878D82A}">
                    <a16:rowId xmlns:a16="http://schemas.microsoft.com/office/drawing/2014/main" val="4171077419"/>
                  </a:ext>
                </a:extLst>
              </a:tr>
              <a:tr h="364838">
                <a:tc>
                  <a:txBody>
                    <a:bodyPr/>
                    <a:lstStyle/>
                    <a:p>
                      <a:pPr algn="ctr" fontAlgn="b"/>
                      <a:r>
                        <a:rPr lang="en-US" sz="1800" b="1" i="0" u="none" strike="noStrike" dirty="0">
                          <a:solidFill>
                            <a:srgbClr val="000000"/>
                          </a:solidFill>
                          <a:effectLst/>
                          <a:latin typeface="Calibri" panose="020F0502020204030204" pitchFamily="34" charset="0"/>
                        </a:rPr>
                        <a:t>Multi-Class </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92.72%</a:t>
                      </a:r>
                    </a:p>
                  </a:txBody>
                  <a:tcPr marL="7620" marR="7620" marT="7620" marB="0" anchor="b"/>
                </a:tc>
                <a:extLst>
                  <a:ext uri="{0D108BD9-81ED-4DB2-BD59-A6C34878D82A}">
                    <a16:rowId xmlns:a16="http://schemas.microsoft.com/office/drawing/2014/main" val="2095186140"/>
                  </a:ext>
                </a:extLst>
              </a:tr>
              <a:tr h="364838">
                <a:tc>
                  <a:txBody>
                    <a:bodyPr/>
                    <a:lstStyle/>
                    <a:p>
                      <a:pPr algn="ctr" fontAlgn="b"/>
                      <a:r>
                        <a:rPr lang="en-US" sz="1800" b="1" i="0" u="none" strike="noStrike" dirty="0">
                          <a:solidFill>
                            <a:srgbClr val="000000"/>
                          </a:solidFill>
                          <a:effectLst/>
                          <a:latin typeface="Calibri" panose="020F0502020204030204" pitchFamily="34" charset="0"/>
                        </a:rPr>
                        <a:t>Binary</a:t>
                      </a:r>
                    </a:p>
                  </a:txBody>
                  <a:tcPr marL="7620" marR="7620" marT="7620" marB="0" anchor="b"/>
                </a:tc>
                <a:tc>
                  <a:txBody>
                    <a:bodyPr/>
                    <a:lstStyle/>
                    <a:p>
                      <a:pPr algn="ctr" fontAlgn="b"/>
                      <a:r>
                        <a:rPr lang="en-US" sz="1800" b="1" i="0" u="none" strike="noStrike" dirty="0">
                          <a:solidFill>
                            <a:srgbClr val="000000"/>
                          </a:solidFill>
                          <a:effectLst/>
                          <a:latin typeface="Calibri" panose="020F0502020204030204" pitchFamily="34" charset="0"/>
                        </a:rPr>
                        <a:t>99.67%</a:t>
                      </a:r>
                    </a:p>
                  </a:txBody>
                  <a:tcPr marL="7620" marR="7620" marT="7620" marB="0" anchor="b"/>
                </a:tc>
                <a:extLst>
                  <a:ext uri="{0D108BD9-81ED-4DB2-BD59-A6C34878D82A}">
                    <a16:rowId xmlns:a16="http://schemas.microsoft.com/office/drawing/2014/main" val="1706870643"/>
                  </a:ext>
                </a:extLst>
              </a:tr>
              <a:tr h="364838">
                <a:tc>
                  <a:txBody>
                    <a:bodyPr/>
                    <a:lstStyle/>
                    <a:p>
                      <a:pPr algn="ctr" fontAlgn="b"/>
                      <a:endParaRPr lang="en-US"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28775118"/>
                  </a:ext>
                </a:extLst>
              </a:tr>
            </a:tbl>
          </a:graphicData>
        </a:graphic>
      </p:graphicFrame>
      <p:sp>
        <p:nvSpPr>
          <p:cNvPr id="9" name="TextBox 8">
            <a:extLst>
              <a:ext uri="{FF2B5EF4-FFF2-40B4-BE49-F238E27FC236}">
                <a16:creationId xmlns:a16="http://schemas.microsoft.com/office/drawing/2014/main" id="{464BC5F3-7DE9-44C5-9F4E-AF76ADA34850}"/>
              </a:ext>
            </a:extLst>
          </p:cNvPr>
          <p:cNvSpPr txBox="1"/>
          <p:nvPr/>
        </p:nvSpPr>
        <p:spPr>
          <a:xfrm>
            <a:off x="1995852" y="128156"/>
            <a:ext cx="8809893" cy="523220"/>
          </a:xfrm>
          <a:prstGeom prst="rect">
            <a:avLst/>
          </a:prstGeom>
          <a:noFill/>
        </p:spPr>
        <p:txBody>
          <a:bodyPr wrap="square" rtlCol="0">
            <a:spAutoFit/>
          </a:bodyPr>
          <a:lstStyle/>
          <a:p>
            <a:pPr algn="ctr"/>
            <a:r>
              <a:rPr lang="en-US" sz="2800" b="1" dirty="0"/>
              <a:t>DEEP LEARNING </a:t>
            </a:r>
            <a:r>
              <a:rPr lang="en-US" b="1" dirty="0"/>
              <a:t> </a:t>
            </a:r>
            <a:r>
              <a:rPr lang="en-US" sz="2800" b="1" dirty="0"/>
              <a:t>MODEL  - PERFORMANCE</a:t>
            </a:r>
          </a:p>
        </p:txBody>
      </p:sp>
      <p:sp>
        <p:nvSpPr>
          <p:cNvPr id="11" name="TextBox 10">
            <a:extLst>
              <a:ext uri="{FF2B5EF4-FFF2-40B4-BE49-F238E27FC236}">
                <a16:creationId xmlns:a16="http://schemas.microsoft.com/office/drawing/2014/main" id="{856005C8-FF3C-47D1-8F72-4FC5CA95E981}"/>
              </a:ext>
            </a:extLst>
          </p:cNvPr>
          <p:cNvSpPr txBox="1"/>
          <p:nvPr/>
        </p:nvSpPr>
        <p:spPr>
          <a:xfrm>
            <a:off x="1088564" y="2067736"/>
            <a:ext cx="3393831" cy="369332"/>
          </a:xfrm>
          <a:prstGeom prst="rect">
            <a:avLst/>
          </a:prstGeom>
          <a:noFill/>
        </p:spPr>
        <p:txBody>
          <a:bodyPr wrap="square" rtlCol="0">
            <a:spAutoFit/>
          </a:bodyPr>
          <a:lstStyle/>
          <a:p>
            <a:r>
              <a:rPr lang="en-US" b="1" dirty="0"/>
              <a:t>RESULT</a:t>
            </a:r>
          </a:p>
        </p:txBody>
      </p:sp>
    </p:spTree>
    <p:extLst>
      <p:ext uri="{BB962C8B-B14F-4D97-AF65-F5344CB8AC3E}">
        <p14:creationId xmlns:p14="http://schemas.microsoft.com/office/powerpoint/2010/main" val="1966995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A5C9D4-5A0B-4C79-B529-E2FBFAD92CE1}"/>
              </a:ext>
            </a:extLst>
          </p:cNvPr>
          <p:cNvSpPr txBox="1"/>
          <p:nvPr/>
        </p:nvSpPr>
        <p:spPr>
          <a:xfrm>
            <a:off x="2224453" y="180220"/>
            <a:ext cx="6576646" cy="523220"/>
          </a:xfrm>
          <a:prstGeom prst="rect">
            <a:avLst/>
          </a:prstGeom>
          <a:noFill/>
        </p:spPr>
        <p:txBody>
          <a:bodyPr wrap="square" rtlCol="0">
            <a:spAutoFit/>
          </a:bodyPr>
          <a:lstStyle/>
          <a:p>
            <a:pPr algn="ctr"/>
            <a:r>
              <a:rPr lang="en-US" sz="2800" b="1" dirty="0"/>
              <a:t>DEEP LEARNING</a:t>
            </a:r>
            <a:r>
              <a:rPr lang="en-US" b="1" dirty="0"/>
              <a:t> </a:t>
            </a:r>
            <a:r>
              <a:rPr lang="en-US" sz="2800" b="1" dirty="0"/>
              <a:t>MODEL </a:t>
            </a:r>
          </a:p>
        </p:txBody>
      </p:sp>
      <p:sp>
        <p:nvSpPr>
          <p:cNvPr id="5" name="TextBox 4">
            <a:extLst>
              <a:ext uri="{FF2B5EF4-FFF2-40B4-BE49-F238E27FC236}">
                <a16:creationId xmlns:a16="http://schemas.microsoft.com/office/drawing/2014/main" id="{E099C53A-DE24-4A01-9234-7944B5AA4382}"/>
              </a:ext>
            </a:extLst>
          </p:cNvPr>
          <p:cNvSpPr txBox="1"/>
          <p:nvPr/>
        </p:nvSpPr>
        <p:spPr>
          <a:xfrm>
            <a:off x="1903534" y="694372"/>
            <a:ext cx="7499839" cy="369332"/>
          </a:xfrm>
          <a:prstGeom prst="rect">
            <a:avLst/>
          </a:prstGeom>
          <a:noFill/>
        </p:spPr>
        <p:txBody>
          <a:bodyPr wrap="square" rtlCol="0">
            <a:spAutoFit/>
          </a:bodyPr>
          <a:lstStyle/>
          <a:p>
            <a:pPr algn="ctr"/>
            <a:r>
              <a:rPr lang="en-US" b="1" dirty="0"/>
              <a:t>CONFUSION MATIX –  MULTI-CLASS CLASSIFICATION</a:t>
            </a:r>
          </a:p>
        </p:txBody>
      </p:sp>
      <p:pic>
        <p:nvPicPr>
          <p:cNvPr id="7" name="Picture 6">
            <a:extLst>
              <a:ext uri="{FF2B5EF4-FFF2-40B4-BE49-F238E27FC236}">
                <a16:creationId xmlns:a16="http://schemas.microsoft.com/office/drawing/2014/main" id="{FBCB049B-256D-40DF-9870-C11F699393F8}"/>
              </a:ext>
            </a:extLst>
          </p:cNvPr>
          <p:cNvPicPr>
            <a:picLocks noChangeAspect="1"/>
          </p:cNvPicPr>
          <p:nvPr/>
        </p:nvPicPr>
        <p:blipFill>
          <a:blip r:embed="rId2"/>
          <a:stretch>
            <a:fillRect/>
          </a:stretch>
        </p:blipFill>
        <p:spPr>
          <a:xfrm>
            <a:off x="2871787" y="1160719"/>
            <a:ext cx="6448425" cy="4838700"/>
          </a:xfrm>
          <a:prstGeom prst="rect">
            <a:avLst/>
          </a:prstGeom>
        </p:spPr>
      </p:pic>
    </p:spTree>
    <p:extLst>
      <p:ext uri="{BB962C8B-B14F-4D97-AF65-F5344CB8AC3E}">
        <p14:creationId xmlns:p14="http://schemas.microsoft.com/office/powerpoint/2010/main" val="2211909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A5C9D4-5A0B-4C79-B529-E2FBFAD92CE1}"/>
              </a:ext>
            </a:extLst>
          </p:cNvPr>
          <p:cNvSpPr txBox="1"/>
          <p:nvPr/>
        </p:nvSpPr>
        <p:spPr>
          <a:xfrm>
            <a:off x="2224453" y="180220"/>
            <a:ext cx="6576646" cy="523220"/>
          </a:xfrm>
          <a:prstGeom prst="rect">
            <a:avLst/>
          </a:prstGeom>
          <a:noFill/>
        </p:spPr>
        <p:txBody>
          <a:bodyPr wrap="square" rtlCol="0">
            <a:spAutoFit/>
          </a:bodyPr>
          <a:lstStyle/>
          <a:p>
            <a:pPr algn="ctr"/>
            <a:r>
              <a:rPr lang="en-US" sz="2800" b="1" dirty="0"/>
              <a:t>DEEP LEARNING</a:t>
            </a:r>
            <a:r>
              <a:rPr lang="en-US" b="1" dirty="0"/>
              <a:t> </a:t>
            </a:r>
            <a:r>
              <a:rPr lang="en-US" sz="2800" b="1" dirty="0"/>
              <a:t>MODEL </a:t>
            </a:r>
          </a:p>
        </p:txBody>
      </p:sp>
      <p:sp>
        <p:nvSpPr>
          <p:cNvPr id="5" name="TextBox 4">
            <a:extLst>
              <a:ext uri="{FF2B5EF4-FFF2-40B4-BE49-F238E27FC236}">
                <a16:creationId xmlns:a16="http://schemas.microsoft.com/office/drawing/2014/main" id="{E099C53A-DE24-4A01-9234-7944B5AA4382}"/>
              </a:ext>
            </a:extLst>
          </p:cNvPr>
          <p:cNvSpPr txBox="1"/>
          <p:nvPr/>
        </p:nvSpPr>
        <p:spPr>
          <a:xfrm>
            <a:off x="1903534" y="694372"/>
            <a:ext cx="7499839" cy="369332"/>
          </a:xfrm>
          <a:prstGeom prst="rect">
            <a:avLst/>
          </a:prstGeom>
          <a:noFill/>
        </p:spPr>
        <p:txBody>
          <a:bodyPr wrap="square" rtlCol="0">
            <a:spAutoFit/>
          </a:bodyPr>
          <a:lstStyle/>
          <a:p>
            <a:pPr algn="ctr"/>
            <a:r>
              <a:rPr lang="en-US" b="1" dirty="0"/>
              <a:t>CONFUSION MATIX – BINARY CLASSIFICATION</a:t>
            </a:r>
          </a:p>
        </p:txBody>
      </p:sp>
      <p:pic>
        <p:nvPicPr>
          <p:cNvPr id="3" name="Picture 2">
            <a:extLst>
              <a:ext uri="{FF2B5EF4-FFF2-40B4-BE49-F238E27FC236}">
                <a16:creationId xmlns:a16="http://schemas.microsoft.com/office/drawing/2014/main" id="{718670E4-D826-48AD-9A74-6286B4E93C6F}"/>
              </a:ext>
            </a:extLst>
          </p:cNvPr>
          <p:cNvPicPr>
            <a:picLocks noChangeAspect="1"/>
          </p:cNvPicPr>
          <p:nvPr/>
        </p:nvPicPr>
        <p:blipFill>
          <a:blip r:embed="rId2"/>
          <a:stretch>
            <a:fillRect/>
          </a:stretch>
        </p:blipFill>
        <p:spPr>
          <a:xfrm>
            <a:off x="2871787" y="1073258"/>
            <a:ext cx="6448425" cy="4838700"/>
          </a:xfrm>
          <a:prstGeom prst="rect">
            <a:avLst/>
          </a:prstGeom>
        </p:spPr>
      </p:pic>
    </p:spTree>
    <p:extLst>
      <p:ext uri="{BB962C8B-B14F-4D97-AF65-F5344CB8AC3E}">
        <p14:creationId xmlns:p14="http://schemas.microsoft.com/office/powerpoint/2010/main" val="4248261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D278BD-4005-4711-AF95-743A9CF9861E}"/>
              </a:ext>
            </a:extLst>
          </p:cNvPr>
          <p:cNvPicPr>
            <a:picLocks noChangeAspect="1"/>
          </p:cNvPicPr>
          <p:nvPr/>
        </p:nvPicPr>
        <p:blipFill>
          <a:blip r:embed="rId2"/>
          <a:stretch>
            <a:fillRect/>
          </a:stretch>
        </p:blipFill>
        <p:spPr>
          <a:xfrm>
            <a:off x="372016" y="1040956"/>
            <a:ext cx="1915268" cy="1376239"/>
          </a:xfrm>
          <a:prstGeom prst="rect">
            <a:avLst/>
          </a:prstGeom>
        </p:spPr>
      </p:pic>
      <p:pic>
        <p:nvPicPr>
          <p:cNvPr id="4" name="Picture 3">
            <a:extLst>
              <a:ext uri="{FF2B5EF4-FFF2-40B4-BE49-F238E27FC236}">
                <a16:creationId xmlns:a16="http://schemas.microsoft.com/office/drawing/2014/main" id="{8BC6A414-199D-4547-B4DB-A745BCD43457}"/>
              </a:ext>
            </a:extLst>
          </p:cNvPr>
          <p:cNvPicPr>
            <a:picLocks noChangeAspect="1"/>
          </p:cNvPicPr>
          <p:nvPr/>
        </p:nvPicPr>
        <p:blipFill>
          <a:blip r:embed="rId2"/>
          <a:stretch>
            <a:fillRect/>
          </a:stretch>
        </p:blipFill>
        <p:spPr>
          <a:xfrm>
            <a:off x="372428" y="2545075"/>
            <a:ext cx="1914855" cy="1376239"/>
          </a:xfrm>
          <a:prstGeom prst="rect">
            <a:avLst/>
          </a:prstGeom>
        </p:spPr>
      </p:pic>
      <p:pic>
        <p:nvPicPr>
          <p:cNvPr id="5" name="Picture 4">
            <a:extLst>
              <a:ext uri="{FF2B5EF4-FFF2-40B4-BE49-F238E27FC236}">
                <a16:creationId xmlns:a16="http://schemas.microsoft.com/office/drawing/2014/main" id="{60D82EC4-201F-49FD-A2AD-F558503E4163}"/>
              </a:ext>
            </a:extLst>
          </p:cNvPr>
          <p:cNvPicPr>
            <a:picLocks noChangeAspect="1"/>
          </p:cNvPicPr>
          <p:nvPr/>
        </p:nvPicPr>
        <p:blipFill>
          <a:blip r:embed="rId2"/>
          <a:stretch>
            <a:fillRect/>
          </a:stretch>
        </p:blipFill>
        <p:spPr>
          <a:xfrm>
            <a:off x="389661" y="4136659"/>
            <a:ext cx="1914855" cy="1376239"/>
          </a:xfrm>
          <a:prstGeom prst="rect">
            <a:avLst/>
          </a:prstGeom>
        </p:spPr>
      </p:pic>
      <p:sp>
        <p:nvSpPr>
          <p:cNvPr id="6" name="TextBox 5">
            <a:extLst>
              <a:ext uri="{FF2B5EF4-FFF2-40B4-BE49-F238E27FC236}">
                <a16:creationId xmlns:a16="http://schemas.microsoft.com/office/drawing/2014/main" id="{29E062DE-44D7-410E-A3DA-76470745B247}"/>
              </a:ext>
            </a:extLst>
          </p:cNvPr>
          <p:cNvSpPr txBox="1"/>
          <p:nvPr/>
        </p:nvSpPr>
        <p:spPr>
          <a:xfrm>
            <a:off x="326005" y="652008"/>
            <a:ext cx="2163734" cy="369332"/>
          </a:xfrm>
          <a:prstGeom prst="rect">
            <a:avLst/>
          </a:prstGeom>
          <a:noFill/>
        </p:spPr>
        <p:txBody>
          <a:bodyPr wrap="none" rtlCol="0">
            <a:spAutoFit/>
          </a:bodyPr>
          <a:lstStyle/>
          <a:p>
            <a:r>
              <a:rPr lang="en-US" b="1" dirty="0"/>
              <a:t>Loan Applications </a:t>
            </a:r>
          </a:p>
        </p:txBody>
      </p:sp>
      <p:sp>
        <p:nvSpPr>
          <p:cNvPr id="9" name="Rectangle 8">
            <a:extLst>
              <a:ext uri="{FF2B5EF4-FFF2-40B4-BE49-F238E27FC236}">
                <a16:creationId xmlns:a16="http://schemas.microsoft.com/office/drawing/2014/main" id="{0B171548-01B7-491F-893A-729171F2BAAA}"/>
              </a:ext>
            </a:extLst>
          </p:cNvPr>
          <p:cNvSpPr/>
          <p:nvPr/>
        </p:nvSpPr>
        <p:spPr>
          <a:xfrm>
            <a:off x="4007457" y="2488756"/>
            <a:ext cx="2973788" cy="128811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Loan Application Review System</a:t>
            </a:r>
          </a:p>
        </p:txBody>
      </p:sp>
      <p:cxnSp>
        <p:nvCxnSpPr>
          <p:cNvPr id="24" name="Connector: Elbow 23">
            <a:extLst>
              <a:ext uri="{FF2B5EF4-FFF2-40B4-BE49-F238E27FC236}">
                <a16:creationId xmlns:a16="http://schemas.microsoft.com/office/drawing/2014/main" id="{8C8CA4A9-607D-4DB2-A66C-4798D5048134}"/>
              </a:ext>
            </a:extLst>
          </p:cNvPr>
          <p:cNvCxnSpPr>
            <a:cxnSpLocks/>
            <a:stCxn id="9" idx="2"/>
          </p:cNvCxnSpPr>
          <p:nvPr/>
        </p:nvCxnSpPr>
        <p:spPr>
          <a:xfrm rot="16200000" flipH="1">
            <a:off x="6081452" y="3189765"/>
            <a:ext cx="1307144" cy="24813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C90E818B-DD97-4E9B-9511-45537CE1315E}"/>
              </a:ext>
            </a:extLst>
          </p:cNvPr>
          <p:cNvCxnSpPr>
            <a:cxnSpLocks/>
            <a:stCxn id="9" idx="0"/>
          </p:cNvCxnSpPr>
          <p:nvPr/>
        </p:nvCxnSpPr>
        <p:spPr>
          <a:xfrm rot="5400000" flipH="1" flipV="1">
            <a:off x="6019139" y="715618"/>
            <a:ext cx="1248351" cy="22979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E026A7F-63D7-4F7A-8971-2A42DBEF5F8C}"/>
              </a:ext>
            </a:extLst>
          </p:cNvPr>
          <p:cNvCxnSpPr>
            <a:cxnSpLocks/>
            <a:stCxn id="9" idx="3"/>
          </p:cNvCxnSpPr>
          <p:nvPr/>
        </p:nvCxnSpPr>
        <p:spPr>
          <a:xfrm flipV="1">
            <a:off x="6981245" y="3102812"/>
            <a:ext cx="950470" cy="3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364B8903-AD44-46EB-84D0-BF4473A5A358}"/>
              </a:ext>
            </a:extLst>
          </p:cNvPr>
          <p:cNvSpPr/>
          <p:nvPr/>
        </p:nvSpPr>
        <p:spPr>
          <a:xfrm>
            <a:off x="7935405" y="675861"/>
            <a:ext cx="2146852" cy="1199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Risky</a:t>
            </a:r>
          </a:p>
          <a:p>
            <a:pPr algn="ctr"/>
            <a:endParaRPr lang="en-US" dirty="0"/>
          </a:p>
        </p:txBody>
      </p:sp>
      <p:sp>
        <p:nvSpPr>
          <p:cNvPr id="36" name="Rectangle 35">
            <a:extLst>
              <a:ext uri="{FF2B5EF4-FFF2-40B4-BE49-F238E27FC236}">
                <a16:creationId xmlns:a16="http://schemas.microsoft.com/office/drawing/2014/main" id="{64E7C8C5-2307-42E3-97ED-69583B2F7C26}"/>
              </a:ext>
            </a:extLst>
          </p:cNvPr>
          <p:cNvSpPr/>
          <p:nvPr/>
        </p:nvSpPr>
        <p:spPr>
          <a:xfrm>
            <a:off x="7975698" y="2485704"/>
            <a:ext cx="2195381" cy="1386581"/>
          </a:xfrm>
          <a:prstGeom prst="rect">
            <a:avLst/>
          </a:prstGeom>
          <a:solidFill>
            <a:srgbClr val="FFC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Risky</a:t>
            </a:r>
          </a:p>
        </p:txBody>
      </p:sp>
      <p:sp>
        <p:nvSpPr>
          <p:cNvPr id="37" name="Rectangle 36">
            <a:extLst>
              <a:ext uri="{FF2B5EF4-FFF2-40B4-BE49-F238E27FC236}">
                <a16:creationId xmlns:a16="http://schemas.microsoft.com/office/drawing/2014/main" id="{8468287F-DB44-4451-A615-C7178E48007B}"/>
              </a:ext>
            </a:extLst>
          </p:cNvPr>
          <p:cNvSpPr/>
          <p:nvPr/>
        </p:nvSpPr>
        <p:spPr>
          <a:xfrm>
            <a:off x="8024735" y="4363531"/>
            <a:ext cx="2195381" cy="1386581"/>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Safe</a:t>
            </a:r>
          </a:p>
        </p:txBody>
      </p:sp>
      <p:cxnSp>
        <p:nvCxnSpPr>
          <p:cNvPr id="41" name="Straight Arrow Connector 40">
            <a:extLst>
              <a:ext uri="{FF2B5EF4-FFF2-40B4-BE49-F238E27FC236}">
                <a16:creationId xmlns:a16="http://schemas.microsoft.com/office/drawing/2014/main" id="{263A1296-3E5A-475F-A8C4-70D9AB6210AF}"/>
              </a:ext>
            </a:extLst>
          </p:cNvPr>
          <p:cNvCxnSpPr>
            <a:stCxn id="4" idx="3"/>
          </p:cNvCxnSpPr>
          <p:nvPr/>
        </p:nvCxnSpPr>
        <p:spPr>
          <a:xfrm>
            <a:off x="2287283" y="3233195"/>
            <a:ext cx="1671137" cy="18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B3304CE-2F57-407D-A231-E092097D9124}"/>
              </a:ext>
            </a:extLst>
          </p:cNvPr>
          <p:cNvCxnSpPr>
            <a:cxnSpLocks/>
            <a:stCxn id="5" idx="3"/>
          </p:cNvCxnSpPr>
          <p:nvPr/>
        </p:nvCxnSpPr>
        <p:spPr>
          <a:xfrm flipV="1">
            <a:off x="2304516" y="3536668"/>
            <a:ext cx="1702940" cy="1288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F5FF28C-5338-41FE-BAB2-A45C59EA1C83}"/>
              </a:ext>
            </a:extLst>
          </p:cNvPr>
          <p:cNvCxnSpPr>
            <a:cxnSpLocks/>
            <a:stCxn id="3" idx="3"/>
          </p:cNvCxnSpPr>
          <p:nvPr/>
        </p:nvCxnSpPr>
        <p:spPr>
          <a:xfrm>
            <a:off x="2287284" y="1729076"/>
            <a:ext cx="1702940" cy="990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059EDD34-FDFC-4A1E-AB5F-5C8E735F2EE0}"/>
              </a:ext>
            </a:extLst>
          </p:cNvPr>
          <p:cNvSpPr txBox="1"/>
          <p:nvPr/>
        </p:nvSpPr>
        <p:spPr>
          <a:xfrm>
            <a:off x="1701581" y="90453"/>
            <a:ext cx="6757614" cy="954107"/>
          </a:xfrm>
          <a:prstGeom prst="rect">
            <a:avLst/>
          </a:prstGeom>
          <a:noFill/>
        </p:spPr>
        <p:txBody>
          <a:bodyPr wrap="square" rtlCol="0">
            <a:spAutoFit/>
          </a:bodyPr>
          <a:lstStyle/>
          <a:p>
            <a:pPr algn="ctr"/>
            <a:r>
              <a:rPr lang="en-US" sz="2800" b="1" dirty="0"/>
              <a:t>MANUAL LOAN PROCESSING SYSTEM</a:t>
            </a:r>
          </a:p>
        </p:txBody>
      </p:sp>
    </p:spTree>
    <p:extLst>
      <p:ext uri="{BB962C8B-B14F-4D97-AF65-F5344CB8AC3E}">
        <p14:creationId xmlns:p14="http://schemas.microsoft.com/office/powerpoint/2010/main" val="2386764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999811-3E9A-4252-8582-EB1A32242125}"/>
              </a:ext>
            </a:extLst>
          </p:cNvPr>
          <p:cNvSpPr txBox="1"/>
          <p:nvPr/>
        </p:nvSpPr>
        <p:spPr>
          <a:xfrm>
            <a:off x="2224453" y="180220"/>
            <a:ext cx="6576646" cy="523220"/>
          </a:xfrm>
          <a:prstGeom prst="rect">
            <a:avLst/>
          </a:prstGeom>
          <a:noFill/>
        </p:spPr>
        <p:txBody>
          <a:bodyPr wrap="square" rtlCol="0">
            <a:spAutoFit/>
          </a:bodyPr>
          <a:lstStyle/>
          <a:p>
            <a:pPr algn="ctr"/>
            <a:r>
              <a:rPr lang="en-US" sz="2800" b="1" dirty="0"/>
              <a:t>FUTURE ENHANCEMENTS</a:t>
            </a:r>
          </a:p>
        </p:txBody>
      </p:sp>
      <p:sp>
        <p:nvSpPr>
          <p:cNvPr id="3" name="TextBox 2">
            <a:extLst>
              <a:ext uri="{FF2B5EF4-FFF2-40B4-BE49-F238E27FC236}">
                <a16:creationId xmlns:a16="http://schemas.microsoft.com/office/drawing/2014/main" id="{54015ABD-C21F-4FD0-A72A-D9CF9BF75F98}"/>
              </a:ext>
            </a:extLst>
          </p:cNvPr>
          <p:cNvSpPr txBox="1"/>
          <p:nvPr/>
        </p:nvSpPr>
        <p:spPr>
          <a:xfrm>
            <a:off x="931985" y="1266092"/>
            <a:ext cx="10541977" cy="4524315"/>
          </a:xfrm>
          <a:prstGeom prst="rect">
            <a:avLst/>
          </a:prstGeom>
          <a:noFill/>
        </p:spPr>
        <p:txBody>
          <a:bodyPr wrap="square" rtlCol="0">
            <a:spAutoFit/>
          </a:bodyPr>
          <a:lstStyle/>
          <a:p>
            <a:r>
              <a:rPr lang="en-US" dirty="0"/>
              <a:t>Develop an automated loan approval system with borrower’s status notification</a:t>
            </a:r>
          </a:p>
          <a:p>
            <a:endParaRPr lang="en-US" dirty="0"/>
          </a:p>
          <a:p>
            <a:r>
              <a:rPr lang="en-US" dirty="0"/>
              <a:t>Alerts:-</a:t>
            </a:r>
          </a:p>
          <a:p>
            <a:r>
              <a:rPr lang="en-US" dirty="0"/>
              <a:t>Define Threshold</a:t>
            </a:r>
          </a:p>
          <a:p>
            <a:endParaRPr lang="en-US" dirty="0"/>
          </a:p>
          <a:p>
            <a:r>
              <a:rPr lang="en-US" dirty="0"/>
              <a:t>If Loan Status is 1 -----   ‘Risky Borrower’ signal</a:t>
            </a:r>
          </a:p>
          <a:p>
            <a:endParaRPr lang="en-US" dirty="0"/>
          </a:p>
          <a:p>
            <a:r>
              <a:rPr lang="en-US" dirty="0"/>
              <a:t>If Loan Status is 0 -----   ‘Safe Borrower’ signal</a:t>
            </a:r>
          </a:p>
          <a:p>
            <a:endParaRPr lang="en-US" dirty="0"/>
          </a:p>
          <a:p>
            <a:endParaRPr lang="en-US" dirty="0"/>
          </a:p>
          <a:p>
            <a:r>
              <a:rPr lang="en-US" dirty="0"/>
              <a:t>Alert System</a:t>
            </a:r>
          </a:p>
          <a:p>
            <a:endParaRPr lang="en-US" dirty="0"/>
          </a:p>
          <a:p>
            <a:pPr marL="285750" indent="-285750">
              <a:buFont typeface="Arial" panose="020B0604020202020204" pitchFamily="34" charset="0"/>
              <a:buChar char="•"/>
            </a:pPr>
            <a:r>
              <a:rPr lang="en-US" dirty="0"/>
              <a:t>SMS via Twillo</a:t>
            </a:r>
          </a:p>
          <a:p>
            <a:pPr marL="285750" indent="-285750">
              <a:buFont typeface="Arial" panose="020B0604020202020204" pitchFamily="34" charset="0"/>
              <a:buChar char="•"/>
            </a:pPr>
            <a:r>
              <a:rPr lang="en-US" dirty="0"/>
              <a:t>Email</a:t>
            </a:r>
          </a:p>
          <a:p>
            <a:endParaRPr lang="en-US" dirty="0"/>
          </a:p>
          <a:p>
            <a:endParaRPr lang="en-US" dirty="0"/>
          </a:p>
        </p:txBody>
      </p:sp>
    </p:spTree>
    <p:extLst>
      <p:ext uri="{BB962C8B-B14F-4D97-AF65-F5344CB8AC3E}">
        <p14:creationId xmlns:p14="http://schemas.microsoft.com/office/powerpoint/2010/main" val="3618752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046DE60E-1CEA-44BA-A842-C6BF193C7FA8}"/>
              </a:ext>
            </a:extLst>
          </p:cNvPr>
          <p:cNvSpPr/>
          <p:nvPr/>
        </p:nvSpPr>
        <p:spPr>
          <a:xfrm>
            <a:off x="2771101" y="1371422"/>
            <a:ext cx="2901820" cy="3010648"/>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311E1A3-7386-4F5A-89B4-B49A52D9A398}"/>
              </a:ext>
            </a:extLst>
          </p:cNvPr>
          <p:cNvSpPr txBox="1"/>
          <p:nvPr/>
        </p:nvSpPr>
        <p:spPr>
          <a:xfrm>
            <a:off x="2224453" y="180220"/>
            <a:ext cx="6576646" cy="954107"/>
          </a:xfrm>
          <a:prstGeom prst="rect">
            <a:avLst/>
          </a:prstGeom>
          <a:noFill/>
        </p:spPr>
        <p:txBody>
          <a:bodyPr wrap="square" rtlCol="0">
            <a:spAutoFit/>
          </a:bodyPr>
          <a:lstStyle/>
          <a:p>
            <a:pPr algn="ctr"/>
            <a:r>
              <a:rPr lang="en-US" sz="2800" b="1" dirty="0"/>
              <a:t>Future Enhancement</a:t>
            </a:r>
          </a:p>
          <a:p>
            <a:pPr algn="ctr"/>
            <a:r>
              <a:rPr lang="en-US" sz="2800" b="1" dirty="0"/>
              <a:t>Loan Processing System</a:t>
            </a:r>
          </a:p>
        </p:txBody>
      </p:sp>
      <p:pic>
        <p:nvPicPr>
          <p:cNvPr id="25" name="Picture 24">
            <a:extLst>
              <a:ext uri="{FF2B5EF4-FFF2-40B4-BE49-F238E27FC236}">
                <a16:creationId xmlns:a16="http://schemas.microsoft.com/office/drawing/2014/main" id="{C63ACAF9-59D8-4E88-A627-764CE414B85A}"/>
              </a:ext>
            </a:extLst>
          </p:cNvPr>
          <p:cNvPicPr>
            <a:picLocks noChangeAspect="1"/>
          </p:cNvPicPr>
          <p:nvPr/>
        </p:nvPicPr>
        <p:blipFill>
          <a:blip r:embed="rId2"/>
          <a:stretch>
            <a:fillRect/>
          </a:stretch>
        </p:blipFill>
        <p:spPr>
          <a:xfrm>
            <a:off x="253472" y="3079058"/>
            <a:ext cx="1640412" cy="945326"/>
          </a:xfrm>
          <a:prstGeom prst="rect">
            <a:avLst/>
          </a:prstGeom>
        </p:spPr>
      </p:pic>
      <p:pic>
        <p:nvPicPr>
          <p:cNvPr id="28" name="Picture 27">
            <a:extLst>
              <a:ext uri="{FF2B5EF4-FFF2-40B4-BE49-F238E27FC236}">
                <a16:creationId xmlns:a16="http://schemas.microsoft.com/office/drawing/2014/main" id="{560112E5-A5C6-468D-8680-4897D0B77258}"/>
              </a:ext>
            </a:extLst>
          </p:cNvPr>
          <p:cNvPicPr>
            <a:picLocks noChangeAspect="1"/>
          </p:cNvPicPr>
          <p:nvPr/>
        </p:nvPicPr>
        <p:blipFill>
          <a:blip r:embed="rId3"/>
          <a:stretch>
            <a:fillRect/>
          </a:stretch>
        </p:blipFill>
        <p:spPr>
          <a:xfrm>
            <a:off x="3040983" y="1559091"/>
            <a:ext cx="2245702" cy="924676"/>
          </a:xfrm>
          <a:prstGeom prst="rect">
            <a:avLst/>
          </a:prstGeom>
        </p:spPr>
      </p:pic>
      <p:pic>
        <p:nvPicPr>
          <p:cNvPr id="32" name="Picture 31">
            <a:extLst>
              <a:ext uri="{FF2B5EF4-FFF2-40B4-BE49-F238E27FC236}">
                <a16:creationId xmlns:a16="http://schemas.microsoft.com/office/drawing/2014/main" id="{1105D483-49E8-45C6-9C97-972F90B70F7E}"/>
              </a:ext>
            </a:extLst>
          </p:cNvPr>
          <p:cNvPicPr>
            <a:picLocks noChangeAspect="1"/>
          </p:cNvPicPr>
          <p:nvPr/>
        </p:nvPicPr>
        <p:blipFill>
          <a:blip r:embed="rId4"/>
          <a:stretch>
            <a:fillRect/>
          </a:stretch>
        </p:blipFill>
        <p:spPr>
          <a:xfrm>
            <a:off x="3096641" y="3290855"/>
            <a:ext cx="2245702" cy="924677"/>
          </a:xfrm>
          <a:prstGeom prst="rect">
            <a:avLst/>
          </a:prstGeom>
        </p:spPr>
      </p:pic>
      <p:pic>
        <p:nvPicPr>
          <p:cNvPr id="34" name="Picture 33">
            <a:extLst>
              <a:ext uri="{FF2B5EF4-FFF2-40B4-BE49-F238E27FC236}">
                <a16:creationId xmlns:a16="http://schemas.microsoft.com/office/drawing/2014/main" id="{A79A9FCA-F1D4-46DB-AA05-1BD6FFBB03FD}"/>
              </a:ext>
            </a:extLst>
          </p:cNvPr>
          <p:cNvPicPr>
            <a:picLocks noChangeAspect="1"/>
          </p:cNvPicPr>
          <p:nvPr/>
        </p:nvPicPr>
        <p:blipFill>
          <a:blip r:embed="rId5"/>
          <a:stretch>
            <a:fillRect/>
          </a:stretch>
        </p:blipFill>
        <p:spPr>
          <a:xfrm>
            <a:off x="8145624" y="2189918"/>
            <a:ext cx="1740227" cy="1053695"/>
          </a:xfrm>
          <a:prstGeom prst="rect">
            <a:avLst/>
          </a:prstGeom>
        </p:spPr>
      </p:pic>
      <p:cxnSp>
        <p:nvCxnSpPr>
          <p:cNvPr id="58" name="Straight Arrow Connector 57">
            <a:extLst>
              <a:ext uri="{FF2B5EF4-FFF2-40B4-BE49-F238E27FC236}">
                <a16:creationId xmlns:a16="http://schemas.microsoft.com/office/drawing/2014/main" id="{A4CDBCD3-600B-4E47-AA47-D37266DF6C42}"/>
              </a:ext>
            </a:extLst>
          </p:cNvPr>
          <p:cNvCxnSpPr>
            <a:cxnSpLocks/>
            <a:stCxn id="25" idx="3"/>
          </p:cNvCxnSpPr>
          <p:nvPr/>
        </p:nvCxnSpPr>
        <p:spPr>
          <a:xfrm>
            <a:off x="1893884" y="3551721"/>
            <a:ext cx="9344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9CE2C305-574D-425B-A416-4D13C1AE31C8}"/>
              </a:ext>
            </a:extLst>
          </p:cNvPr>
          <p:cNvCxnSpPr>
            <a:stCxn id="28" idx="2"/>
          </p:cNvCxnSpPr>
          <p:nvPr/>
        </p:nvCxnSpPr>
        <p:spPr>
          <a:xfrm>
            <a:off x="4163834" y="2483767"/>
            <a:ext cx="0" cy="759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0E3ACBD9-311B-4685-906B-A78BA67975D9}"/>
              </a:ext>
            </a:extLst>
          </p:cNvPr>
          <p:cNvCxnSpPr>
            <a:cxnSpLocks/>
            <a:stCxn id="37" idx="3"/>
          </p:cNvCxnSpPr>
          <p:nvPr/>
        </p:nvCxnSpPr>
        <p:spPr>
          <a:xfrm flipV="1">
            <a:off x="5672921" y="2666076"/>
            <a:ext cx="438869" cy="210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02ABE81-3340-41F4-AB9E-FCBB03BE0887}"/>
              </a:ext>
            </a:extLst>
          </p:cNvPr>
          <p:cNvCxnSpPr>
            <a:cxnSpLocks/>
            <a:stCxn id="34" idx="3"/>
          </p:cNvCxnSpPr>
          <p:nvPr/>
        </p:nvCxnSpPr>
        <p:spPr>
          <a:xfrm flipV="1">
            <a:off x="9885851" y="2716765"/>
            <a:ext cx="52305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4819716-0910-4EF2-8C01-10609B9CF77B}"/>
              </a:ext>
            </a:extLst>
          </p:cNvPr>
          <p:cNvSpPr txBox="1"/>
          <p:nvPr/>
        </p:nvSpPr>
        <p:spPr>
          <a:xfrm>
            <a:off x="2822629" y="4548607"/>
            <a:ext cx="2901820" cy="646331"/>
          </a:xfrm>
          <a:prstGeom prst="rect">
            <a:avLst/>
          </a:prstGeom>
          <a:noFill/>
        </p:spPr>
        <p:txBody>
          <a:bodyPr wrap="square" rtlCol="0">
            <a:spAutoFit/>
          </a:bodyPr>
          <a:lstStyle/>
          <a:p>
            <a:r>
              <a:rPr lang="en-US" dirty="0"/>
              <a:t>Store results in a SQL database</a:t>
            </a:r>
          </a:p>
        </p:txBody>
      </p:sp>
      <p:sp>
        <p:nvSpPr>
          <p:cNvPr id="29" name="TextBox 28">
            <a:extLst>
              <a:ext uri="{FF2B5EF4-FFF2-40B4-BE49-F238E27FC236}">
                <a16:creationId xmlns:a16="http://schemas.microsoft.com/office/drawing/2014/main" id="{73795E9D-AC0C-4A2E-A9AB-89AB7829B297}"/>
              </a:ext>
            </a:extLst>
          </p:cNvPr>
          <p:cNvSpPr txBox="1"/>
          <p:nvPr/>
        </p:nvSpPr>
        <p:spPr>
          <a:xfrm>
            <a:off x="231552" y="4173881"/>
            <a:ext cx="2901820" cy="646331"/>
          </a:xfrm>
          <a:prstGeom prst="rect">
            <a:avLst/>
          </a:prstGeom>
          <a:noFill/>
        </p:spPr>
        <p:txBody>
          <a:bodyPr wrap="square" rtlCol="0">
            <a:spAutoFit/>
          </a:bodyPr>
          <a:lstStyle/>
          <a:p>
            <a:r>
              <a:rPr lang="en-US" dirty="0"/>
              <a:t>Data collection and pre-processing</a:t>
            </a:r>
          </a:p>
        </p:txBody>
      </p:sp>
      <p:sp>
        <p:nvSpPr>
          <p:cNvPr id="30" name="TextBox 29">
            <a:extLst>
              <a:ext uri="{FF2B5EF4-FFF2-40B4-BE49-F238E27FC236}">
                <a16:creationId xmlns:a16="http://schemas.microsoft.com/office/drawing/2014/main" id="{0676A0FE-BF47-40EA-AD26-A79ED84A8DED}"/>
              </a:ext>
            </a:extLst>
          </p:cNvPr>
          <p:cNvSpPr txBox="1"/>
          <p:nvPr/>
        </p:nvSpPr>
        <p:spPr>
          <a:xfrm>
            <a:off x="2993983" y="2463690"/>
            <a:ext cx="2901820" cy="646331"/>
          </a:xfrm>
          <a:prstGeom prst="rect">
            <a:avLst/>
          </a:prstGeom>
          <a:noFill/>
        </p:spPr>
        <p:txBody>
          <a:bodyPr wrap="square" rtlCol="0">
            <a:spAutoFit/>
          </a:bodyPr>
          <a:lstStyle/>
          <a:p>
            <a:r>
              <a:rPr lang="en-US" dirty="0"/>
              <a:t>Machine Learning Model</a:t>
            </a:r>
          </a:p>
          <a:p>
            <a:r>
              <a:rPr lang="en-US" dirty="0"/>
              <a:t>Classifier Model</a:t>
            </a:r>
          </a:p>
        </p:txBody>
      </p:sp>
      <p:sp>
        <p:nvSpPr>
          <p:cNvPr id="31" name="TextBox 30">
            <a:extLst>
              <a:ext uri="{FF2B5EF4-FFF2-40B4-BE49-F238E27FC236}">
                <a16:creationId xmlns:a16="http://schemas.microsoft.com/office/drawing/2014/main" id="{AE84232C-6C1A-4ABC-9AEC-BA320BF7E7BF}"/>
              </a:ext>
            </a:extLst>
          </p:cNvPr>
          <p:cNvSpPr txBox="1"/>
          <p:nvPr/>
        </p:nvSpPr>
        <p:spPr>
          <a:xfrm>
            <a:off x="8039654" y="3304396"/>
            <a:ext cx="2258461" cy="646331"/>
          </a:xfrm>
          <a:prstGeom prst="rect">
            <a:avLst/>
          </a:prstGeom>
          <a:noFill/>
        </p:spPr>
        <p:txBody>
          <a:bodyPr wrap="square" rtlCol="0">
            <a:spAutoFit/>
          </a:bodyPr>
          <a:lstStyle/>
          <a:p>
            <a:r>
              <a:rPr lang="en-US" dirty="0"/>
              <a:t>Presentation</a:t>
            </a:r>
          </a:p>
          <a:p>
            <a:r>
              <a:rPr lang="en-US" dirty="0"/>
              <a:t> Loan Status Chart</a:t>
            </a:r>
          </a:p>
        </p:txBody>
      </p:sp>
      <p:sp>
        <p:nvSpPr>
          <p:cNvPr id="33" name="TextBox 32">
            <a:extLst>
              <a:ext uri="{FF2B5EF4-FFF2-40B4-BE49-F238E27FC236}">
                <a16:creationId xmlns:a16="http://schemas.microsoft.com/office/drawing/2014/main" id="{FEBDB48E-0D77-472C-A158-B923479E06D6}"/>
              </a:ext>
            </a:extLst>
          </p:cNvPr>
          <p:cNvSpPr txBox="1"/>
          <p:nvPr/>
        </p:nvSpPr>
        <p:spPr>
          <a:xfrm>
            <a:off x="10502803" y="3296346"/>
            <a:ext cx="2073782" cy="369332"/>
          </a:xfrm>
          <a:prstGeom prst="rect">
            <a:avLst/>
          </a:prstGeom>
          <a:noFill/>
        </p:spPr>
        <p:txBody>
          <a:bodyPr wrap="square" rtlCol="0">
            <a:spAutoFit/>
          </a:bodyPr>
          <a:lstStyle/>
          <a:p>
            <a:r>
              <a:rPr lang="en-US" dirty="0"/>
              <a:t>SMS/Email</a:t>
            </a:r>
          </a:p>
        </p:txBody>
      </p:sp>
      <p:pic>
        <p:nvPicPr>
          <p:cNvPr id="7" name="Picture 6">
            <a:extLst>
              <a:ext uri="{FF2B5EF4-FFF2-40B4-BE49-F238E27FC236}">
                <a16:creationId xmlns:a16="http://schemas.microsoft.com/office/drawing/2014/main" id="{CE9C48A9-1E7F-4928-A4E1-02A2402F3A79}"/>
              </a:ext>
            </a:extLst>
          </p:cNvPr>
          <p:cNvPicPr>
            <a:picLocks noChangeAspect="1"/>
          </p:cNvPicPr>
          <p:nvPr/>
        </p:nvPicPr>
        <p:blipFill>
          <a:blip r:embed="rId6"/>
          <a:stretch>
            <a:fillRect/>
          </a:stretch>
        </p:blipFill>
        <p:spPr>
          <a:xfrm>
            <a:off x="10408909" y="2129135"/>
            <a:ext cx="1655574" cy="1133471"/>
          </a:xfrm>
          <a:prstGeom prst="rect">
            <a:avLst/>
          </a:prstGeom>
        </p:spPr>
      </p:pic>
      <p:pic>
        <p:nvPicPr>
          <p:cNvPr id="9" name="Picture 8">
            <a:extLst>
              <a:ext uri="{FF2B5EF4-FFF2-40B4-BE49-F238E27FC236}">
                <a16:creationId xmlns:a16="http://schemas.microsoft.com/office/drawing/2014/main" id="{0E4547BF-7262-4ED5-8D0B-67418D90D00B}"/>
              </a:ext>
            </a:extLst>
          </p:cNvPr>
          <p:cNvPicPr>
            <a:picLocks noChangeAspect="1"/>
          </p:cNvPicPr>
          <p:nvPr/>
        </p:nvPicPr>
        <p:blipFill>
          <a:blip r:embed="rId7"/>
          <a:stretch>
            <a:fillRect/>
          </a:stretch>
        </p:blipFill>
        <p:spPr>
          <a:xfrm>
            <a:off x="88976" y="339633"/>
            <a:ext cx="2159067" cy="1847850"/>
          </a:xfrm>
          <a:prstGeom prst="rect">
            <a:avLst/>
          </a:prstGeom>
        </p:spPr>
      </p:pic>
      <p:cxnSp>
        <p:nvCxnSpPr>
          <p:cNvPr id="5" name="Straight Arrow Connector 4">
            <a:extLst>
              <a:ext uri="{FF2B5EF4-FFF2-40B4-BE49-F238E27FC236}">
                <a16:creationId xmlns:a16="http://schemas.microsoft.com/office/drawing/2014/main" id="{37AAC8EF-1166-4D0A-8431-11D7F3A6B2A0}"/>
              </a:ext>
            </a:extLst>
          </p:cNvPr>
          <p:cNvCxnSpPr>
            <a:stCxn id="9" idx="2"/>
          </p:cNvCxnSpPr>
          <p:nvPr/>
        </p:nvCxnSpPr>
        <p:spPr>
          <a:xfrm flipH="1">
            <a:off x="1168509" y="2187483"/>
            <a:ext cx="1" cy="89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D712C9F-396E-42C5-B998-D00D4DEEB4D1}"/>
              </a:ext>
            </a:extLst>
          </p:cNvPr>
          <p:cNvPicPr>
            <a:picLocks noChangeAspect="1"/>
          </p:cNvPicPr>
          <p:nvPr/>
        </p:nvPicPr>
        <p:blipFill>
          <a:blip r:embed="rId8"/>
          <a:stretch>
            <a:fillRect/>
          </a:stretch>
        </p:blipFill>
        <p:spPr>
          <a:xfrm>
            <a:off x="8230277" y="657273"/>
            <a:ext cx="1655574" cy="1151062"/>
          </a:xfrm>
          <a:prstGeom prst="rect">
            <a:avLst/>
          </a:prstGeom>
        </p:spPr>
      </p:pic>
      <p:pic>
        <p:nvPicPr>
          <p:cNvPr id="14" name="Picture 13">
            <a:extLst>
              <a:ext uri="{FF2B5EF4-FFF2-40B4-BE49-F238E27FC236}">
                <a16:creationId xmlns:a16="http://schemas.microsoft.com/office/drawing/2014/main" id="{F36C5AF4-164D-4D53-9C94-D44F48843756}"/>
              </a:ext>
            </a:extLst>
          </p:cNvPr>
          <p:cNvPicPr>
            <a:picLocks noChangeAspect="1"/>
          </p:cNvPicPr>
          <p:nvPr/>
        </p:nvPicPr>
        <p:blipFill>
          <a:blip r:embed="rId9"/>
          <a:stretch>
            <a:fillRect/>
          </a:stretch>
        </p:blipFill>
        <p:spPr>
          <a:xfrm>
            <a:off x="8140337" y="4360448"/>
            <a:ext cx="1941918" cy="1117431"/>
          </a:xfrm>
          <a:prstGeom prst="rect">
            <a:avLst/>
          </a:prstGeom>
        </p:spPr>
      </p:pic>
      <p:pic>
        <p:nvPicPr>
          <p:cNvPr id="16" name="Picture 15">
            <a:extLst>
              <a:ext uri="{FF2B5EF4-FFF2-40B4-BE49-F238E27FC236}">
                <a16:creationId xmlns:a16="http://schemas.microsoft.com/office/drawing/2014/main" id="{4AC5E849-E922-43BC-9BE2-0765ADD8F72E}"/>
              </a:ext>
            </a:extLst>
          </p:cNvPr>
          <p:cNvPicPr>
            <a:picLocks noChangeAspect="1"/>
          </p:cNvPicPr>
          <p:nvPr/>
        </p:nvPicPr>
        <p:blipFill>
          <a:blip r:embed="rId10"/>
          <a:stretch>
            <a:fillRect/>
          </a:stretch>
        </p:blipFill>
        <p:spPr>
          <a:xfrm>
            <a:off x="5992753" y="3610330"/>
            <a:ext cx="1893442" cy="1329310"/>
          </a:xfrm>
          <a:prstGeom prst="rect">
            <a:avLst/>
          </a:prstGeom>
        </p:spPr>
      </p:pic>
      <p:pic>
        <p:nvPicPr>
          <p:cNvPr id="18" name="Picture 17">
            <a:extLst>
              <a:ext uri="{FF2B5EF4-FFF2-40B4-BE49-F238E27FC236}">
                <a16:creationId xmlns:a16="http://schemas.microsoft.com/office/drawing/2014/main" id="{758D0157-43B6-473E-BB97-62BA010DA85B}"/>
              </a:ext>
            </a:extLst>
          </p:cNvPr>
          <p:cNvPicPr>
            <a:picLocks noChangeAspect="1"/>
          </p:cNvPicPr>
          <p:nvPr/>
        </p:nvPicPr>
        <p:blipFill>
          <a:blip r:embed="rId11"/>
          <a:stretch>
            <a:fillRect/>
          </a:stretch>
        </p:blipFill>
        <p:spPr>
          <a:xfrm>
            <a:off x="6088032" y="1371422"/>
            <a:ext cx="1618723" cy="1273032"/>
          </a:xfrm>
          <a:prstGeom prst="rect">
            <a:avLst/>
          </a:prstGeom>
        </p:spPr>
      </p:pic>
      <p:cxnSp>
        <p:nvCxnSpPr>
          <p:cNvPr id="23" name="Straight Arrow Connector 22">
            <a:extLst>
              <a:ext uri="{FF2B5EF4-FFF2-40B4-BE49-F238E27FC236}">
                <a16:creationId xmlns:a16="http://schemas.microsoft.com/office/drawing/2014/main" id="{728BCED5-DF52-43FF-806F-B865127EC48C}"/>
              </a:ext>
            </a:extLst>
          </p:cNvPr>
          <p:cNvCxnSpPr/>
          <p:nvPr/>
        </p:nvCxnSpPr>
        <p:spPr>
          <a:xfrm>
            <a:off x="5687718" y="2968535"/>
            <a:ext cx="1122408" cy="583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25B769B6-F749-4FAA-B2A1-5D56E4A026C9}"/>
              </a:ext>
            </a:extLst>
          </p:cNvPr>
          <p:cNvCxnSpPr>
            <a:stCxn id="16" idx="2"/>
          </p:cNvCxnSpPr>
          <p:nvPr/>
        </p:nvCxnSpPr>
        <p:spPr>
          <a:xfrm rot="16200000" flipH="1">
            <a:off x="7368319" y="4510794"/>
            <a:ext cx="343173" cy="12008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82436982-FB5C-4DD0-832F-0CC52B89F2E8}"/>
              </a:ext>
            </a:extLst>
          </p:cNvPr>
          <p:cNvCxnSpPr>
            <a:cxnSpLocks/>
            <a:stCxn id="18" idx="3"/>
            <a:endCxn id="10" idx="1"/>
          </p:cNvCxnSpPr>
          <p:nvPr/>
        </p:nvCxnSpPr>
        <p:spPr>
          <a:xfrm flipV="1">
            <a:off x="7706755" y="1232804"/>
            <a:ext cx="523522" cy="77513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177EA00-B4A0-464F-B2F6-9405433F09BC}"/>
              </a:ext>
            </a:extLst>
          </p:cNvPr>
          <p:cNvCxnSpPr/>
          <p:nvPr/>
        </p:nvCxnSpPr>
        <p:spPr>
          <a:xfrm>
            <a:off x="5687718" y="2920829"/>
            <a:ext cx="23519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3FCF3D75-7397-4004-A679-CB4705A3E45A}"/>
              </a:ext>
            </a:extLst>
          </p:cNvPr>
          <p:cNvCxnSpPr>
            <a:stCxn id="14" idx="3"/>
          </p:cNvCxnSpPr>
          <p:nvPr/>
        </p:nvCxnSpPr>
        <p:spPr>
          <a:xfrm flipV="1">
            <a:off x="10082255" y="3304396"/>
            <a:ext cx="1105230" cy="16147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83D68639-C0F5-42BF-8D35-8C86C06F83C2}"/>
              </a:ext>
            </a:extLst>
          </p:cNvPr>
          <p:cNvCxnSpPr>
            <a:stCxn id="10" idx="3"/>
            <a:endCxn id="7" idx="0"/>
          </p:cNvCxnSpPr>
          <p:nvPr/>
        </p:nvCxnSpPr>
        <p:spPr>
          <a:xfrm>
            <a:off x="9885851" y="1232804"/>
            <a:ext cx="1350845" cy="8963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30EC5012-5B6A-4AC8-A721-27171561F9BD}"/>
              </a:ext>
            </a:extLst>
          </p:cNvPr>
          <p:cNvSpPr txBox="1"/>
          <p:nvPr/>
        </p:nvSpPr>
        <p:spPr>
          <a:xfrm>
            <a:off x="6570948" y="1881819"/>
            <a:ext cx="1200325" cy="369332"/>
          </a:xfrm>
          <a:prstGeom prst="rect">
            <a:avLst/>
          </a:prstGeom>
          <a:noFill/>
        </p:spPr>
        <p:txBody>
          <a:bodyPr wrap="square" rtlCol="0">
            <a:spAutoFit/>
          </a:bodyPr>
          <a:lstStyle/>
          <a:p>
            <a:r>
              <a:rPr lang="en-US" dirty="0"/>
              <a:t>Safe</a:t>
            </a:r>
          </a:p>
        </p:txBody>
      </p:sp>
      <p:sp>
        <p:nvSpPr>
          <p:cNvPr id="46" name="TextBox 45">
            <a:extLst>
              <a:ext uri="{FF2B5EF4-FFF2-40B4-BE49-F238E27FC236}">
                <a16:creationId xmlns:a16="http://schemas.microsoft.com/office/drawing/2014/main" id="{D685F523-167D-46A1-B267-802C39C3718F}"/>
              </a:ext>
            </a:extLst>
          </p:cNvPr>
          <p:cNvSpPr txBox="1"/>
          <p:nvPr/>
        </p:nvSpPr>
        <p:spPr>
          <a:xfrm>
            <a:off x="6545485" y="3961050"/>
            <a:ext cx="1289481" cy="369332"/>
          </a:xfrm>
          <a:prstGeom prst="rect">
            <a:avLst/>
          </a:prstGeom>
          <a:noFill/>
        </p:spPr>
        <p:txBody>
          <a:bodyPr wrap="square" rtlCol="0">
            <a:spAutoFit/>
          </a:bodyPr>
          <a:lstStyle/>
          <a:p>
            <a:r>
              <a:rPr lang="en-US" dirty="0"/>
              <a:t>Risky</a:t>
            </a:r>
          </a:p>
        </p:txBody>
      </p:sp>
      <p:sp>
        <p:nvSpPr>
          <p:cNvPr id="49" name="Speech Bubble: Oval 48">
            <a:extLst>
              <a:ext uri="{FF2B5EF4-FFF2-40B4-BE49-F238E27FC236}">
                <a16:creationId xmlns:a16="http://schemas.microsoft.com/office/drawing/2014/main" id="{61543FA3-E3D8-4AD3-AF02-5BA6F99EE750}"/>
              </a:ext>
            </a:extLst>
          </p:cNvPr>
          <p:cNvSpPr/>
          <p:nvPr/>
        </p:nvSpPr>
        <p:spPr>
          <a:xfrm>
            <a:off x="10322296" y="397565"/>
            <a:ext cx="1135534" cy="463402"/>
          </a:xfrm>
          <a:prstGeom prst="wedgeEllipseCallout">
            <a:avLst>
              <a:gd name="adj1" fmla="val -93876"/>
              <a:gd name="adj2" fmla="val 31352"/>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Approved</a:t>
            </a:r>
          </a:p>
        </p:txBody>
      </p:sp>
      <p:sp>
        <p:nvSpPr>
          <p:cNvPr id="55" name="Speech Bubble: Oval 54">
            <a:extLst>
              <a:ext uri="{FF2B5EF4-FFF2-40B4-BE49-F238E27FC236}">
                <a16:creationId xmlns:a16="http://schemas.microsoft.com/office/drawing/2014/main" id="{F79AB8A4-3B3D-4890-8428-5D955129C2BB}"/>
              </a:ext>
            </a:extLst>
          </p:cNvPr>
          <p:cNvSpPr/>
          <p:nvPr/>
        </p:nvSpPr>
        <p:spPr>
          <a:xfrm>
            <a:off x="10474696" y="5169673"/>
            <a:ext cx="1135534" cy="463402"/>
          </a:xfrm>
          <a:prstGeom prst="wedgeEllipseCallout">
            <a:avLst>
              <a:gd name="adj1" fmla="val -83373"/>
              <a:gd name="adj2" fmla="val -7159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Rejected</a:t>
            </a:r>
          </a:p>
        </p:txBody>
      </p:sp>
    </p:spTree>
    <p:extLst>
      <p:ext uri="{BB962C8B-B14F-4D97-AF65-F5344CB8AC3E}">
        <p14:creationId xmlns:p14="http://schemas.microsoft.com/office/powerpoint/2010/main" val="1469248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1335A8-1FEF-40A1-B19A-5AAA7AE97E97}"/>
              </a:ext>
            </a:extLst>
          </p:cNvPr>
          <p:cNvSpPr txBox="1"/>
          <p:nvPr/>
        </p:nvSpPr>
        <p:spPr>
          <a:xfrm>
            <a:off x="625151" y="702689"/>
            <a:ext cx="10336494" cy="5078313"/>
          </a:xfrm>
          <a:prstGeom prst="rect">
            <a:avLst/>
          </a:prstGeom>
          <a:noFill/>
        </p:spPr>
        <p:txBody>
          <a:bodyPr wrap="square" rtlCol="0">
            <a:spAutoFit/>
          </a:bodyPr>
          <a:lstStyle/>
          <a:p>
            <a:endParaRPr lang="en-US" dirty="0"/>
          </a:p>
          <a:p>
            <a:r>
              <a:rPr lang="en-US" dirty="0">
                <a:solidFill>
                  <a:srgbClr val="000000"/>
                </a:solidFill>
                <a:latin typeface="CaslonTwoTwentyFour-Book"/>
              </a:rPr>
              <a:t>A bank loan can provide numerous benefits, but it is a risk to both borrower and the lender. The lender runs the risk of lending you the money but not getting fully repaid. And as for borrower’s personal financial health, you can lose money or even your house. This is why lenders employ careful underwriting standards to minimize the risk for both parties.</a:t>
            </a:r>
          </a:p>
          <a:p>
            <a:endParaRPr lang="en-US" dirty="0">
              <a:solidFill>
                <a:srgbClr val="000000"/>
              </a:solidFill>
              <a:latin typeface="CaslonTwoTwentyFour-Book"/>
            </a:endParaRPr>
          </a:p>
          <a:p>
            <a:r>
              <a:rPr lang="en-US" dirty="0"/>
              <a:t>The analysis of risk in bank loans need understanding what is the meaning of risk. In addition, the number of transactions in banking sector is rapidly growing and huge data volumes are available which represent  the customers behavior and the risks around loan are increased. </a:t>
            </a:r>
          </a:p>
          <a:p>
            <a:endParaRPr lang="en-US" dirty="0">
              <a:solidFill>
                <a:srgbClr val="000000"/>
              </a:solidFill>
              <a:latin typeface="CaslonTwoTwentyFour-Book"/>
            </a:endParaRPr>
          </a:p>
          <a:p>
            <a:r>
              <a:rPr lang="en-US" dirty="0"/>
              <a:t>The two most critical questions in the lending industry are: </a:t>
            </a:r>
          </a:p>
          <a:p>
            <a:pPr marL="800100" lvl="1" indent="-342900">
              <a:buFont typeface="Arial" panose="020B0604020202020204" pitchFamily="34" charset="0"/>
              <a:buChar char="•"/>
            </a:pPr>
            <a:r>
              <a:rPr lang="en-US" dirty="0"/>
              <a:t>How risky is the borrower? </a:t>
            </a:r>
          </a:p>
          <a:p>
            <a:pPr marL="800100" lvl="1" indent="-342900">
              <a:buFont typeface="Arial" panose="020B0604020202020204" pitchFamily="34" charset="0"/>
              <a:buChar char="•"/>
            </a:pPr>
            <a:r>
              <a:rPr lang="en-US" dirty="0"/>
              <a:t>Given the borrower’s risk, should we lend him/her? </a:t>
            </a:r>
          </a:p>
          <a:p>
            <a:pPr lvl="1"/>
            <a:endParaRPr lang="en-US" dirty="0"/>
          </a:p>
          <a:p>
            <a:r>
              <a:rPr lang="en-US" dirty="0"/>
              <a:t>The goal of this project is to find a model where we can predict whether a loan would be paid off in full or the loan needs to be charged off and possibly go default</a:t>
            </a:r>
          </a:p>
          <a:p>
            <a:endParaRPr lang="en-US" dirty="0"/>
          </a:p>
          <a:p>
            <a:endParaRPr lang="en-US" dirty="0"/>
          </a:p>
        </p:txBody>
      </p:sp>
      <p:sp>
        <p:nvSpPr>
          <p:cNvPr id="3" name="TextBox 2">
            <a:extLst>
              <a:ext uri="{FF2B5EF4-FFF2-40B4-BE49-F238E27FC236}">
                <a16:creationId xmlns:a16="http://schemas.microsoft.com/office/drawing/2014/main" id="{D5914373-F919-4AE5-A96B-375DF7AA07F4}"/>
              </a:ext>
            </a:extLst>
          </p:cNvPr>
          <p:cNvSpPr txBox="1"/>
          <p:nvPr/>
        </p:nvSpPr>
        <p:spPr>
          <a:xfrm>
            <a:off x="2677048" y="179469"/>
            <a:ext cx="6576646" cy="523220"/>
          </a:xfrm>
          <a:prstGeom prst="rect">
            <a:avLst/>
          </a:prstGeom>
          <a:noFill/>
        </p:spPr>
        <p:txBody>
          <a:bodyPr wrap="square" rtlCol="0">
            <a:spAutoFit/>
          </a:bodyPr>
          <a:lstStyle/>
          <a:p>
            <a:pPr algn="ctr"/>
            <a:r>
              <a:rPr lang="en-US" sz="2800" b="1" dirty="0"/>
              <a:t>SUMMARY/GOAL</a:t>
            </a:r>
          </a:p>
        </p:txBody>
      </p:sp>
    </p:spTree>
    <p:extLst>
      <p:ext uri="{BB962C8B-B14F-4D97-AF65-F5344CB8AC3E}">
        <p14:creationId xmlns:p14="http://schemas.microsoft.com/office/powerpoint/2010/main" val="3639944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BB0C46-621A-4EDA-B1BF-EFA9A660A6D4}"/>
              </a:ext>
            </a:extLst>
          </p:cNvPr>
          <p:cNvSpPr/>
          <p:nvPr/>
        </p:nvSpPr>
        <p:spPr>
          <a:xfrm>
            <a:off x="962609" y="214604"/>
            <a:ext cx="9944878" cy="369332"/>
          </a:xfrm>
          <a:prstGeom prst="rect">
            <a:avLst/>
          </a:prstGeom>
        </p:spPr>
        <p:txBody>
          <a:bodyPr wrap="square">
            <a:spAutoFit/>
          </a:bodyPr>
          <a:lstStyle/>
          <a:p>
            <a:r>
              <a:rPr lang="en-US" b="1" u="sng" dirty="0">
                <a:solidFill>
                  <a:srgbClr val="444444"/>
                </a:solidFill>
                <a:latin typeface="Open Sans"/>
              </a:rPr>
              <a:t>Stats of non-performing loans held by banks in the United States from 1995 to 2017</a:t>
            </a:r>
            <a:endParaRPr lang="en-US" u="sng" dirty="0"/>
          </a:p>
        </p:txBody>
      </p:sp>
      <p:pic>
        <p:nvPicPr>
          <p:cNvPr id="6" name="Picture 5">
            <a:extLst>
              <a:ext uri="{FF2B5EF4-FFF2-40B4-BE49-F238E27FC236}">
                <a16:creationId xmlns:a16="http://schemas.microsoft.com/office/drawing/2014/main" id="{045D9B8E-10DB-49A2-80C9-0A8A39606978}"/>
              </a:ext>
            </a:extLst>
          </p:cNvPr>
          <p:cNvPicPr>
            <a:picLocks noChangeAspect="1"/>
          </p:cNvPicPr>
          <p:nvPr/>
        </p:nvPicPr>
        <p:blipFill>
          <a:blip r:embed="rId2"/>
          <a:stretch>
            <a:fillRect/>
          </a:stretch>
        </p:blipFill>
        <p:spPr>
          <a:xfrm>
            <a:off x="1073016" y="1668436"/>
            <a:ext cx="9731829" cy="4286250"/>
          </a:xfrm>
          <a:prstGeom prst="rect">
            <a:avLst/>
          </a:prstGeom>
        </p:spPr>
      </p:pic>
      <p:sp>
        <p:nvSpPr>
          <p:cNvPr id="4" name="Rectangle 3">
            <a:extLst>
              <a:ext uri="{FF2B5EF4-FFF2-40B4-BE49-F238E27FC236}">
                <a16:creationId xmlns:a16="http://schemas.microsoft.com/office/drawing/2014/main" id="{6BE01146-6A3E-4B85-87D0-4FABBE939655}"/>
              </a:ext>
            </a:extLst>
          </p:cNvPr>
          <p:cNvSpPr/>
          <p:nvPr/>
        </p:nvSpPr>
        <p:spPr>
          <a:xfrm>
            <a:off x="962608" y="664521"/>
            <a:ext cx="10266784" cy="923330"/>
          </a:xfrm>
          <a:prstGeom prst="rect">
            <a:avLst/>
          </a:prstGeom>
        </p:spPr>
        <p:txBody>
          <a:bodyPr wrap="square">
            <a:spAutoFit/>
          </a:bodyPr>
          <a:lstStyle/>
          <a:p>
            <a:r>
              <a:rPr lang="en-US" b="1" dirty="0">
                <a:solidFill>
                  <a:srgbClr val="222222"/>
                </a:solidFill>
                <a:latin typeface="arial" panose="020B0604020202020204" pitchFamily="34" charset="0"/>
              </a:rPr>
              <a:t>non</a:t>
            </a:r>
            <a:r>
              <a:rPr lang="en-US" dirty="0">
                <a:solidFill>
                  <a:srgbClr val="222222"/>
                </a:solidFill>
                <a:latin typeface="arial" panose="020B0604020202020204" pitchFamily="34" charset="0"/>
              </a:rPr>
              <a:t>-</a:t>
            </a:r>
            <a:r>
              <a:rPr lang="en-US" b="1" dirty="0">
                <a:solidFill>
                  <a:srgbClr val="222222"/>
                </a:solidFill>
                <a:latin typeface="arial" panose="020B0604020202020204" pitchFamily="34" charset="0"/>
              </a:rPr>
              <a:t>performing loan NPL</a:t>
            </a:r>
            <a:r>
              <a:rPr lang="en-US" dirty="0">
                <a:solidFill>
                  <a:srgbClr val="222222"/>
                </a:solidFill>
                <a:latin typeface="arial" panose="020B0604020202020204" pitchFamily="34" charset="0"/>
              </a:rPr>
              <a:t>. A </a:t>
            </a:r>
            <a:r>
              <a:rPr lang="en-US" b="1" dirty="0">
                <a:solidFill>
                  <a:srgbClr val="222222"/>
                </a:solidFill>
                <a:latin typeface="arial" panose="020B0604020202020204" pitchFamily="34" charset="0"/>
              </a:rPr>
              <a:t>loan</a:t>
            </a:r>
            <a:r>
              <a:rPr lang="en-US" dirty="0">
                <a:solidFill>
                  <a:srgbClr val="222222"/>
                </a:solidFill>
                <a:latin typeface="arial" panose="020B0604020202020204" pitchFamily="34" charset="0"/>
              </a:rPr>
              <a:t> on which the borrower is not making interest payments or repaying any principal. At what point the </a:t>
            </a:r>
            <a:r>
              <a:rPr lang="en-US" b="1" dirty="0">
                <a:solidFill>
                  <a:srgbClr val="222222"/>
                </a:solidFill>
                <a:latin typeface="arial" panose="020B0604020202020204" pitchFamily="34" charset="0"/>
              </a:rPr>
              <a:t>loan</a:t>
            </a:r>
            <a:r>
              <a:rPr lang="en-US" dirty="0">
                <a:solidFill>
                  <a:srgbClr val="222222"/>
                </a:solidFill>
                <a:latin typeface="arial" panose="020B0604020202020204" pitchFamily="34" charset="0"/>
              </a:rPr>
              <a:t> is classified as </a:t>
            </a:r>
            <a:r>
              <a:rPr lang="en-US" b="1" dirty="0">
                <a:solidFill>
                  <a:srgbClr val="222222"/>
                </a:solidFill>
                <a:latin typeface="arial" panose="020B0604020202020204" pitchFamily="34" charset="0"/>
              </a:rPr>
              <a:t>non</a:t>
            </a:r>
            <a:r>
              <a:rPr lang="en-US" dirty="0">
                <a:solidFill>
                  <a:srgbClr val="222222"/>
                </a:solidFill>
                <a:latin typeface="arial" panose="020B0604020202020204" pitchFamily="34" charset="0"/>
              </a:rPr>
              <a:t>-</a:t>
            </a:r>
            <a:r>
              <a:rPr lang="en-US" b="1" dirty="0">
                <a:solidFill>
                  <a:srgbClr val="222222"/>
                </a:solidFill>
                <a:latin typeface="arial" panose="020B0604020202020204" pitchFamily="34" charset="0"/>
              </a:rPr>
              <a:t>performing</a:t>
            </a:r>
            <a:r>
              <a:rPr lang="en-US" dirty="0">
                <a:solidFill>
                  <a:srgbClr val="222222"/>
                </a:solidFill>
                <a:latin typeface="arial" panose="020B0604020202020204" pitchFamily="34" charset="0"/>
              </a:rPr>
              <a:t> by the bank, and when it becomes bad debt, depends on local regulations.</a:t>
            </a:r>
            <a:endParaRPr lang="en-US" dirty="0"/>
          </a:p>
        </p:txBody>
      </p:sp>
    </p:spTree>
    <p:extLst>
      <p:ext uri="{BB962C8B-B14F-4D97-AF65-F5344CB8AC3E}">
        <p14:creationId xmlns:p14="http://schemas.microsoft.com/office/powerpoint/2010/main" val="972719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263B31-DC1B-4DBF-B258-FB865DBE08E2}"/>
              </a:ext>
            </a:extLst>
          </p:cNvPr>
          <p:cNvSpPr txBox="1"/>
          <p:nvPr/>
        </p:nvSpPr>
        <p:spPr>
          <a:xfrm>
            <a:off x="884076" y="814455"/>
            <a:ext cx="10760528" cy="4647426"/>
          </a:xfrm>
          <a:prstGeom prst="rect">
            <a:avLst/>
          </a:prstGeom>
          <a:noFill/>
        </p:spPr>
        <p:txBody>
          <a:bodyPr wrap="square" rtlCol="0">
            <a:spAutoFit/>
          </a:bodyPr>
          <a:lstStyle/>
          <a:p>
            <a:pPr marL="342900" indent="-342900">
              <a:buFont typeface="Arial" panose="020B0604020202020204" pitchFamily="34" charset="0"/>
              <a:buChar char="•"/>
            </a:pPr>
            <a:endParaRPr lang="en-US" b="1" u="sng" dirty="0"/>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Load the loan dataset from lending club</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Data Preparation</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Dummy features (one-hot encoding)</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Build models – Logistic Regression, Classification Trees,  and Naive Bayes</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Deep Learning</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Model evaluation and comparison</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Make Predictions</a:t>
            </a:r>
          </a:p>
          <a:p>
            <a:pPr marL="342900" indent="-342900">
              <a:buAutoNum type="arabicPeriod"/>
            </a:pPr>
            <a:endParaRPr lang="en-US" dirty="0"/>
          </a:p>
        </p:txBody>
      </p:sp>
      <p:sp>
        <p:nvSpPr>
          <p:cNvPr id="3" name="TextBox 2">
            <a:extLst>
              <a:ext uri="{FF2B5EF4-FFF2-40B4-BE49-F238E27FC236}">
                <a16:creationId xmlns:a16="http://schemas.microsoft.com/office/drawing/2014/main" id="{5C4D82E1-5AAA-42BC-9F14-4DDC6A86B5FA}"/>
              </a:ext>
            </a:extLst>
          </p:cNvPr>
          <p:cNvSpPr txBox="1"/>
          <p:nvPr/>
        </p:nvSpPr>
        <p:spPr>
          <a:xfrm>
            <a:off x="1225061" y="146817"/>
            <a:ext cx="9741877" cy="523220"/>
          </a:xfrm>
          <a:prstGeom prst="rect">
            <a:avLst/>
          </a:prstGeom>
          <a:noFill/>
        </p:spPr>
        <p:txBody>
          <a:bodyPr wrap="square" rtlCol="0">
            <a:spAutoFit/>
          </a:bodyPr>
          <a:lstStyle/>
          <a:p>
            <a:pPr algn="ctr"/>
            <a:r>
              <a:rPr lang="en-US" sz="2800" b="1" dirty="0"/>
              <a:t>APPROACH</a:t>
            </a:r>
          </a:p>
        </p:txBody>
      </p:sp>
    </p:spTree>
    <p:extLst>
      <p:ext uri="{BB962C8B-B14F-4D97-AF65-F5344CB8AC3E}">
        <p14:creationId xmlns:p14="http://schemas.microsoft.com/office/powerpoint/2010/main" val="587548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2CF9C6-9AF7-4FFF-BF58-332B9AA706F2}"/>
              </a:ext>
            </a:extLst>
          </p:cNvPr>
          <p:cNvSpPr txBox="1"/>
          <p:nvPr/>
        </p:nvSpPr>
        <p:spPr>
          <a:xfrm>
            <a:off x="861646" y="128156"/>
            <a:ext cx="9741877" cy="523220"/>
          </a:xfrm>
          <a:prstGeom prst="rect">
            <a:avLst/>
          </a:prstGeom>
          <a:noFill/>
        </p:spPr>
        <p:txBody>
          <a:bodyPr wrap="square" rtlCol="0">
            <a:spAutoFit/>
          </a:bodyPr>
          <a:lstStyle/>
          <a:p>
            <a:pPr algn="ctr"/>
            <a:r>
              <a:rPr lang="en-US" sz="2800" b="1" dirty="0"/>
              <a:t>DATA COLLECTION</a:t>
            </a:r>
          </a:p>
        </p:txBody>
      </p:sp>
      <p:sp>
        <p:nvSpPr>
          <p:cNvPr id="3" name="TextBox 2">
            <a:extLst>
              <a:ext uri="{FF2B5EF4-FFF2-40B4-BE49-F238E27FC236}">
                <a16:creationId xmlns:a16="http://schemas.microsoft.com/office/drawing/2014/main" id="{9DF93006-F4A1-4202-88FB-CFFC962C47F2}"/>
              </a:ext>
            </a:extLst>
          </p:cNvPr>
          <p:cNvSpPr txBox="1"/>
          <p:nvPr/>
        </p:nvSpPr>
        <p:spPr>
          <a:xfrm>
            <a:off x="354563" y="981690"/>
            <a:ext cx="11635273" cy="4247317"/>
          </a:xfrm>
          <a:prstGeom prst="rect">
            <a:avLst/>
          </a:prstGeom>
          <a:noFill/>
        </p:spPr>
        <p:txBody>
          <a:bodyPr wrap="square" rtlCol="0">
            <a:spAutoFit/>
          </a:bodyPr>
          <a:lstStyle/>
          <a:p>
            <a:r>
              <a:rPr lang="en-US" dirty="0"/>
              <a:t>Collected data from the lending club :</a:t>
            </a:r>
          </a:p>
          <a:p>
            <a:endParaRPr lang="en-US" dirty="0"/>
          </a:p>
          <a:p>
            <a:r>
              <a:rPr lang="en-US" dirty="0"/>
              <a:t>Lending Club (LC) is the world’s largest online marketplace connecting borrowers and investors. It is transforming the banking system to make credit more affordable and investing more rewarding. Lending Club operates at a lower cost than traditional bank lending programs and pass the savings on to borrowers in the form of lower rates and to investors in the form of solid risk-adjusted returns. </a:t>
            </a:r>
          </a:p>
          <a:p>
            <a:endParaRPr lang="en-US" dirty="0"/>
          </a:p>
          <a:p>
            <a:r>
              <a:rPr lang="en-US" dirty="0"/>
              <a:t>The information is available in 2 files.</a:t>
            </a:r>
          </a:p>
          <a:p>
            <a:pPr marL="342900" indent="-342900">
              <a:buAutoNum type="arabicPeriod"/>
            </a:pPr>
            <a:r>
              <a:rPr lang="en-US" dirty="0"/>
              <a:t>LOAN DATA  -  The ﬁle contains complete loan data for all loans issued through the time period stated, including the current loan status (Current, Late, Fully Paid, etc.) and latest payment information. </a:t>
            </a:r>
          </a:p>
          <a:p>
            <a:pPr marL="342900" indent="-342900">
              <a:buAutoNum type="arabicPeriod"/>
            </a:pPr>
            <a:endParaRPr lang="en-US" dirty="0"/>
          </a:p>
          <a:p>
            <a:pPr marL="342900" indent="-342900">
              <a:buAutoNum type="arabicPeriod"/>
            </a:pPr>
            <a:r>
              <a:rPr lang="en-US" dirty="0"/>
              <a:t>DECLINED LOAN DATA  - The ﬁle contains the list and details of all loan applications that did not meet Lending Club's credit underwriting policy. </a:t>
            </a:r>
          </a:p>
          <a:p>
            <a:endParaRPr lang="en-US" dirty="0"/>
          </a:p>
          <a:p>
            <a:endParaRPr lang="en-US" dirty="0"/>
          </a:p>
        </p:txBody>
      </p:sp>
    </p:spTree>
    <p:extLst>
      <p:ext uri="{BB962C8B-B14F-4D97-AF65-F5344CB8AC3E}">
        <p14:creationId xmlns:p14="http://schemas.microsoft.com/office/powerpoint/2010/main" val="1288559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7B9E07-775D-488D-A433-336B64121F5F}"/>
              </a:ext>
            </a:extLst>
          </p:cNvPr>
          <p:cNvSpPr txBox="1"/>
          <p:nvPr/>
        </p:nvSpPr>
        <p:spPr>
          <a:xfrm>
            <a:off x="591058" y="193470"/>
            <a:ext cx="9741877" cy="584775"/>
          </a:xfrm>
          <a:prstGeom prst="rect">
            <a:avLst/>
          </a:prstGeom>
          <a:noFill/>
        </p:spPr>
        <p:txBody>
          <a:bodyPr wrap="square" rtlCol="0">
            <a:spAutoFit/>
          </a:bodyPr>
          <a:lstStyle/>
          <a:p>
            <a:pPr algn="ctr"/>
            <a:r>
              <a:rPr lang="en-US" sz="3200" b="1" dirty="0">
                <a:latin typeface="Calibri" panose="020F0502020204030204" pitchFamily="34" charset="0"/>
                <a:cs typeface="Calibri" panose="020F0502020204030204" pitchFamily="34" charset="0"/>
              </a:rPr>
              <a:t>Initial Data Exploration</a:t>
            </a:r>
          </a:p>
        </p:txBody>
      </p:sp>
      <p:sp>
        <p:nvSpPr>
          <p:cNvPr id="5" name="Rectangle 4">
            <a:extLst>
              <a:ext uri="{FF2B5EF4-FFF2-40B4-BE49-F238E27FC236}">
                <a16:creationId xmlns:a16="http://schemas.microsoft.com/office/drawing/2014/main" id="{87CF1B7F-03BC-4C93-8A29-AF855DEC8477}"/>
              </a:ext>
            </a:extLst>
          </p:cNvPr>
          <p:cNvSpPr/>
          <p:nvPr/>
        </p:nvSpPr>
        <p:spPr>
          <a:xfrm>
            <a:off x="1125893" y="778245"/>
            <a:ext cx="10378751" cy="2862322"/>
          </a:xfrm>
          <a:prstGeom prst="rect">
            <a:avLst/>
          </a:prstGeom>
        </p:spPr>
        <p:txBody>
          <a:bodyPr wrap="square">
            <a:spAutoFit/>
          </a:bodyPr>
          <a:lstStyle/>
          <a:p>
            <a:r>
              <a:rPr lang="en-US" b="1" dirty="0"/>
              <a:t>Analysis of Approved Loans</a:t>
            </a:r>
          </a:p>
          <a:p>
            <a:r>
              <a:rPr lang="en-US" dirty="0"/>
              <a:t>	1. Analysis on Loan Amount.</a:t>
            </a:r>
          </a:p>
          <a:p>
            <a:r>
              <a:rPr lang="en-US" dirty="0"/>
              <a:t>	2. Loan amount frequency distribution.</a:t>
            </a:r>
          </a:p>
          <a:p>
            <a:r>
              <a:rPr lang="en-US" dirty="0"/>
              <a:t>	3. Number of Loans over time.</a:t>
            </a:r>
          </a:p>
          <a:p>
            <a:r>
              <a:rPr lang="en-US" dirty="0"/>
              <a:t>	4. Average Loan Amount over time</a:t>
            </a:r>
          </a:p>
          <a:p>
            <a:r>
              <a:rPr lang="en-US" dirty="0"/>
              <a:t>	5. Relationship between Loan Amount and Loan status.</a:t>
            </a:r>
          </a:p>
          <a:p>
            <a:r>
              <a:rPr lang="en-US" dirty="0"/>
              <a:t>	6. Distribution of Loan Amount over Purpose</a:t>
            </a:r>
          </a:p>
          <a:p>
            <a:r>
              <a:rPr lang="en-US" dirty="0"/>
              <a:t>	7. Analysis on Interest Rate.</a:t>
            </a:r>
          </a:p>
          <a:p>
            <a:r>
              <a:rPr lang="en-US" dirty="0"/>
              <a:t>	8. Interest Rate Distribution</a:t>
            </a:r>
          </a:p>
          <a:p>
            <a:r>
              <a:rPr lang="en-US" dirty="0"/>
              <a:t>	9. Relationship between Interest Rate and Term.</a:t>
            </a:r>
          </a:p>
        </p:txBody>
      </p:sp>
      <p:sp>
        <p:nvSpPr>
          <p:cNvPr id="6" name="Rectangle 5">
            <a:extLst>
              <a:ext uri="{FF2B5EF4-FFF2-40B4-BE49-F238E27FC236}">
                <a16:creationId xmlns:a16="http://schemas.microsoft.com/office/drawing/2014/main" id="{2AEB0467-541B-44C3-940C-7F5B7D7E39D7}"/>
              </a:ext>
            </a:extLst>
          </p:cNvPr>
          <p:cNvSpPr/>
          <p:nvPr/>
        </p:nvSpPr>
        <p:spPr>
          <a:xfrm>
            <a:off x="1069910" y="3653742"/>
            <a:ext cx="9930881" cy="2031325"/>
          </a:xfrm>
          <a:prstGeom prst="rect">
            <a:avLst/>
          </a:prstGeom>
        </p:spPr>
        <p:txBody>
          <a:bodyPr wrap="square">
            <a:spAutoFit/>
          </a:bodyPr>
          <a:lstStyle/>
          <a:p>
            <a:r>
              <a:rPr lang="en-US" b="1" dirty="0"/>
              <a:t>Analysis of Probability Of Charge Off</a:t>
            </a:r>
          </a:p>
          <a:p>
            <a:r>
              <a:rPr lang="en-US" dirty="0"/>
              <a:t>	1. Relationship between Location and Probability of Charge Off</a:t>
            </a:r>
          </a:p>
          <a:p>
            <a:r>
              <a:rPr lang="en-US" dirty="0"/>
              <a:t>	2. Relationship between Purpose and Probability of Charge Off</a:t>
            </a:r>
          </a:p>
          <a:p>
            <a:r>
              <a:rPr lang="en-US" dirty="0"/>
              <a:t>	3. Relationship between Interest Rate and Probability of Charge Off</a:t>
            </a:r>
          </a:p>
          <a:p>
            <a:r>
              <a:rPr lang="en-US" dirty="0"/>
              <a:t>	4. Relationship between Annual Income and Probability of Charge Off</a:t>
            </a:r>
          </a:p>
          <a:p>
            <a:r>
              <a:rPr lang="en-US" dirty="0"/>
              <a:t>	5. Relationship between Grade/Sub-grade and Probability of Charge Off</a:t>
            </a:r>
          </a:p>
          <a:p>
            <a:r>
              <a:rPr lang="en-US" dirty="0"/>
              <a:t>	6. Relationship between Employment Length and Probability of Charge Off</a:t>
            </a:r>
          </a:p>
        </p:txBody>
      </p:sp>
    </p:spTree>
    <p:extLst>
      <p:ext uri="{BB962C8B-B14F-4D97-AF65-F5344CB8AC3E}">
        <p14:creationId xmlns:p14="http://schemas.microsoft.com/office/powerpoint/2010/main" val="1726238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8975C7-3101-4713-8B59-ECF2442F1D73}"/>
              </a:ext>
            </a:extLst>
          </p:cNvPr>
          <p:cNvPicPr>
            <a:picLocks noChangeAspect="1"/>
          </p:cNvPicPr>
          <p:nvPr/>
        </p:nvPicPr>
        <p:blipFill>
          <a:blip r:embed="rId2"/>
          <a:stretch>
            <a:fillRect/>
          </a:stretch>
        </p:blipFill>
        <p:spPr>
          <a:xfrm>
            <a:off x="776676" y="322676"/>
            <a:ext cx="10886587" cy="2936818"/>
          </a:xfrm>
          <a:prstGeom prst="rect">
            <a:avLst/>
          </a:prstGeom>
        </p:spPr>
      </p:pic>
      <p:sp>
        <p:nvSpPr>
          <p:cNvPr id="4" name="TextBox 3">
            <a:extLst>
              <a:ext uri="{FF2B5EF4-FFF2-40B4-BE49-F238E27FC236}">
                <a16:creationId xmlns:a16="http://schemas.microsoft.com/office/drawing/2014/main" id="{C7CED953-D507-4FEE-BDBE-245719DE65FB}"/>
              </a:ext>
            </a:extLst>
          </p:cNvPr>
          <p:cNvSpPr txBox="1"/>
          <p:nvPr/>
        </p:nvSpPr>
        <p:spPr>
          <a:xfrm>
            <a:off x="1038447" y="-779"/>
            <a:ext cx="9741877" cy="369332"/>
          </a:xfrm>
          <a:prstGeom prst="rect">
            <a:avLst/>
          </a:prstGeom>
          <a:noFill/>
        </p:spPr>
        <p:txBody>
          <a:bodyPr wrap="square" rtlCol="0">
            <a:spAutoFit/>
          </a:bodyPr>
          <a:lstStyle/>
          <a:p>
            <a:pPr algn="ctr"/>
            <a:r>
              <a:rPr lang="en-US" b="1" dirty="0"/>
              <a:t>Relationship between Purpose and Loan Status</a:t>
            </a:r>
            <a:endParaRPr lang="en-US" sz="2800" b="1" dirty="0"/>
          </a:p>
        </p:txBody>
      </p:sp>
      <p:pic>
        <p:nvPicPr>
          <p:cNvPr id="6" name="Picture 5">
            <a:extLst>
              <a:ext uri="{FF2B5EF4-FFF2-40B4-BE49-F238E27FC236}">
                <a16:creationId xmlns:a16="http://schemas.microsoft.com/office/drawing/2014/main" id="{B95D2BB5-397C-40FD-BDFE-680D0994FEB3}"/>
              </a:ext>
            </a:extLst>
          </p:cNvPr>
          <p:cNvPicPr>
            <a:picLocks noChangeAspect="1"/>
          </p:cNvPicPr>
          <p:nvPr/>
        </p:nvPicPr>
        <p:blipFill>
          <a:blip r:embed="rId3"/>
          <a:stretch>
            <a:fillRect/>
          </a:stretch>
        </p:blipFill>
        <p:spPr>
          <a:xfrm>
            <a:off x="776677" y="3554956"/>
            <a:ext cx="10886588" cy="2576039"/>
          </a:xfrm>
          <a:prstGeom prst="rect">
            <a:avLst/>
          </a:prstGeom>
        </p:spPr>
      </p:pic>
      <p:sp>
        <p:nvSpPr>
          <p:cNvPr id="7" name="TextBox 6">
            <a:extLst>
              <a:ext uri="{FF2B5EF4-FFF2-40B4-BE49-F238E27FC236}">
                <a16:creationId xmlns:a16="http://schemas.microsoft.com/office/drawing/2014/main" id="{E54F224A-5437-4D0E-87DD-DD600E75FDB6}"/>
              </a:ext>
            </a:extLst>
          </p:cNvPr>
          <p:cNvSpPr txBox="1"/>
          <p:nvPr/>
        </p:nvSpPr>
        <p:spPr>
          <a:xfrm>
            <a:off x="1190847" y="3194177"/>
            <a:ext cx="9741877" cy="369332"/>
          </a:xfrm>
          <a:prstGeom prst="rect">
            <a:avLst/>
          </a:prstGeom>
          <a:noFill/>
        </p:spPr>
        <p:txBody>
          <a:bodyPr wrap="square" rtlCol="0">
            <a:spAutoFit/>
          </a:bodyPr>
          <a:lstStyle/>
          <a:p>
            <a:pPr algn="ctr"/>
            <a:r>
              <a:rPr lang="en-US" b="1" dirty="0"/>
              <a:t>Relationship between Home Ownership and Loan Status</a:t>
            </a:r>
            <a:endParaRPr lang="en-US" sz="2800" b="1" dirty="0"/>
          </a:p>
        </p:txBody>
      </p:sp>
    </p:spTree>
    <p:extLst>
      <p:ext uri="{BB962C8B-B14F-4D97-AF65-F5344CB8AC3E}">
        <p14:creationId xmlns:p14="http://schemas.microsoft.com/office/powerpoint/2010/main" val="3896716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01710DC-DD0B-4E2C-A790-6F3C0FF1AC3D}"/>
              </a:ext>
            </a:extLst>
          </p:cNvPr>
          <p:cNvSpPr txBox="1"/>
          <p:nvPr/>
        </p:nvSpPr>
        <p:spPr>
          <a:xfrm>
            <a:off x="1038447" y="46646"/>
            <a:ext cx="9741877" cy="523220"/>
          </a:xfrm>
          <a:prstGeom prst="rect">
            <a:avLst/>
          </a:prstGeom>
          <a:noFill/>
        </p:spPr>
        <p:txBody>
          <a:bodyPr wrap="square" rtlCol="0">
            <a:spAutoFit/>
          </a:bodyPr>
          <a:lstStyle/>
          <a:p>
            <a:pPr algn="ctr"/>
            <a:r>
              <a:rPr lang="en-US" sz="2800" b="1" dirty="0"/>
              <a:t>Grade/Sub-Grade vs Probability Charge Off</a:t>
            </a:r>
          </a:p>
        </p:txBody>
      </p:sp>
      <p:pic>
        <p:nvPicPr>
          <p:cNvPr id="5" name="Picture 4">
            <a:extLst>
              <a:ext uri="{FF2B5EF4-FFF2-40B4-BE49-F238E27FC236}">
                <a16:creationId xmlns:a16="http://schemas.microsoft.com/office/drawing/2014/main" id="{9D942DE5-BDD4-446B-A0B2-9561B4E32B81}"/>
              </a:ext>
            </a:extLst>
          </p:cNvPr>
          <p:cNvPicPr>
            <a:picLocks noChangeAspect="1"/>
          </p:cNvPicPr>
          <p:nvPr/>
        </p:nvPicPr>
        <p:blipFill>
          <a:blip r:embed="rId3"/>
          <a:stretch>
            <a:fillRect/>
          </a:stretch>
        </p:blipFill>
        <p:spPr>
          <a:xfrm>
            <a:off x="223837" y="728493"/>
            <a:ext cx="11815763" cy="2887127"/>
          </a:xfrm>
          <a:prstGeom prst="rect">
            <a:avLst/>
          </a:prstGeom>
        </p:spPr>
      </p:pic>
      <p:pic>
        <p:nvPicPr>
          <p:cNvPr id="8" name="Picture 7">
            <a:extLst>
              <a:ext uri="{FF2B5EF4-FFF2-40B4-BE49-F238E27FC236}">
                <a16:creationId xmlns:a16="http://schemas.microsoft.com/office/drawing/2014/main" id="{65FE637E-4906-44A0-A5DB-324DFE8CA4EA}"/>
              </a:ext>
            </a:extLst>
          </p:cNvPr>
          <p:cNvPicPr>
            <a:picLocks noChangeAspect="1"/>
          </p:cNvPicPr>
          <p:nvPr/>
        </p:nvPicPr>
        <p:blipFill>
          <a:blip r:embed="rId4"/>
          <a:stretch>
            <a:fillRect/>
          </a:stretch>
        </p:blipFill>
        <p:spPr>
          <a:xfrm>
            <a:off x="223837" y="3629603"/>
            <a:ext cx="11815763" cy="2414305"/>
          </a:xfrm>
          <a:prstGeom prst="rect">
            <a:avLst/>
          </a:prstGeom>
        </p:spPr>
      </p:pic>
    </p:spTree>
    <p:extLst>
      <p:ext uri="{BB962C8B-B14F-4D97-AF65-F5344CB8AC3E}">
        <p14:creationId xmlns:p14="http://schemas.microsoft.com/office/powerpoint/2010/main" val="3183975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269AC1-59B6-4EFC-8C56-F8D1BC961D20}"/>
              </a:ext>
            </a:extLst>
          </p:cNvPr>
          <p:cNvSpPr txBox="1"/>
          <p:nvPr/>
        </p:nvSpPr>
        <p:spPr>
          <a:xfrm>
            <a:off x="979715" y="-55978"/>
            <a:ext cx="9778482" cy="523220"/>
          </a:xfrm>
          <a:prstGeom prst="rect">
            <a:avLst/>
          </a:prstGeom>
          <a:noFill/>
        </p:spPr>
        <p:txBody>
          <a:bodyPr wrap="square" rtlCol="0">
            <a:spAutoFit/>
          </a:bodyPr>
          <a:lstStyle/>
          <a:p>
            <a:pPr algn="ctr"/>
            <a:r>
              <a:rPr lang="en-US" sz="2800" b="1" dirty="0"/>
              <a:t>Approved Loans Distribution</a:t>
            </a:r>
          </a:p>
        </p:txBody>
      </p:sp>
      <p:pic>
        <p:nvPicPr>
          <p:cNvPr id="4" name="Picture 3">
            <a:extLst>
              <a:ext uri="{FF2B5EF4-FFF2-40B4-BE49-F238E27FC236}">
                <a16:creationId xmlns:a16="http://schemas.microsoft.com/office/drawing/2014/main" id="{2AFE8D5C-88B7-4D5F-91B6-3C73B1AACB0D}"/>
              </a:ext>
            </a:extLst>
          </p:cNvPr>
          <p:cNvPicPr>
            <a:picLocks noChangeAspect="1"/>
          </p:cNvPicPr>
          <p:nvPr/>
        </p:nvPicPr>
        <p:blipFill>
          <a:blip r:embed="rId2"/>
          <a:stretch>
            <a:fillRect/>
          </a:stretch>
        </p:blipFill>
        <p:spPr>
          <a:xfrm>
            <a:off x="393246" y="483320"/>
            <a:ext cx="11144250" cy="2859134"/>
          </a:xfrm>
          <a:prstGeom prst="rect">
            <a:avLst/>
          </a:prstGeom>
        </p:spPr>
      </p:pic>
      <p:pic>
        <p:nvPicPr>
          <p:cNvPr id="6" name="Picture 5">
            <a:extLst>
              <a:ext uri="{FF2B5EF4-FFF2-40B4-BE49-F238E27FC236}">
                <a16:creationId xmlns:a16="http://schemas.microsoft.com/office/drawing/2014/main" id="{9A687B2D-A596-46AE-B954-84E0BA0D0808}"/>
              </a:ext>
            </a:extLst>
          </p:cNvPr>
          <p:cNvPicPr>
            <a:picLocks noChangeAspect="1"/>
          </p:cNvPicPr>
          <p:nvPr/>
        </p:nvPicPr>
        <p:blipFill>
          <a:blip r:embed="rId3"/>
          <a:stretch>
            <a:fillRect/>
          </a:stretch>
        </p:blipFill>
        <p:spPr>
          <a:xfrm>
            <a:off x="1490079" y="3618184"/>
            <a:ext cx="7392663" cy="2676525"/>
          </a:xfrm>
          <a:prstGeom prst="rect">
            <a:avLst/>
          </a:prstGeom>
        </p:spPr>
      </p:pic>
      <p:sp>
        <p:nvSpPr>
          <p:cNvPr id="7" name="TextBox 6">
            <a:extLst>
              <a:ext uri="{FF2B5EF4-FFF2-40B4-BE49-F238E27FC236}">
                <a16:creationId xmlns:a16="http://schemas.microsoft.com/office/drawing/2014/main" id="{E0BDC9E4-AB24-43EF-90E9-1EC3F4D7E38B}"/>
              </a:ext>
            </a:extLst>
          </p:cNvPr>
          <p:cNvSpPr txBox="1"/>
          <p:nvPr/>
        </p:nvSpPr>
        <p:spPr>
          <a:xfrm>
            <a:off x="1132115" y="3259502"/>
            <a:ext cx="9778482" cy="523220"/>
          </a:xfrm>
          <a:prstGeom prst="rect">
            <a:avLst/>
          </a:prstGeom>
          <a:noFill/>
        </p:spPr>
        <p:txBody>
          <a:bodyPr wrap="square" rtlCol="0">
            <a:spAutoFit/>
          </a:bodyPr>
          <a:lstStyle/>
          <a:p>
            <a:pPr algn="ctr"/>
            <a:r>
              <a:rPr lang="en-US" sz="2800" b="1" dirty="0"/>
              <a:t>Declined Loans Distribution</a:t>
            </a:r>
          </a:p>
        </p:txBody>
      </p:sp>
    </p:spTree>
    <p:extLst>
      <p:ext uri="{BB962C8B-B14F-4D97-AF65-F5344CB8AC3E}">
        <p14:creationId xmlns:p14="http://schemas.microsoft.com/office/powerpoint/2010/main" val="379775355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2402</TotalTime>
  <Words>933</Words>
  <Application>Microsoft Office PowerPoint</Application>
  <PresentationFormat>Widescreen</PresentationFormat>
  <Paragraphs>219</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vt:lpstr>
      <vt:lpstr>Calibri</vt:lpstr>
      <vt:lpstr>CaslonTwoTwentyFour-Book</vt:lpstr>
      <vt:lpstr>Gill Sans MT</vt:lpstr>
      <vt:lpstr>Open Sans</vt:lpstr>
      <vt:lpstr>Gallery</vt:lpstr>
      <vt:lpstr>Loan DEFAULT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PRICE PREDICTION</dc:title>
  <dc:creator>Mohan Sundar</dc:creator>
  <cp:lastModifiedBy>Mohan Sundar</cp:lastModifiedBy>
  <cp:revision>115</cp:revision>
  <dcterms:created xsi:type="dcterms:W3CDTF">2018-05-22T10:09:58Z</dcterms:created>
  <dcterms:modified xsi:type="dcterms:W3CDTF">2018-06-25T01:05:52Z</dcterms:modified>
</cp:coreProperties>
</file>